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95" r:id="rId1"/>
  </p:sldMasterIdLst>
  <p:notesMasterIdLst>
    <p:notesMasterId r:id="rId14"/>
  </p:notesMasterIdLst>
  <p:handoutMasterIdLst>
    <p:handoutMasterId r:id="rId15"/>
  </p:handoutMasterIdLst>
  <p:sldIdLst>
    <p:sldId id="996" r:id="rId2"/>
    <p:sldId id="1225" r:id="rId3"/>
    <p:sldId id="1263" r:id="rId4"/>
    <p:sldId id="1275" r:id="rId5"/>
    <p:sldId id="1274" r:id="rId6"/>
    <p:sldId id="1230" r:id="rId7"/>
    <p:sldId id="1229" r:id="rId8"/>
    <p:sldId id="1276" r:id="rId9"/>
    <p:sldId id="1256" r:id="rId10"/>
    <p:sldId id="1277" r:id="rId11"/>
    <p:sldId id="1278" r:id="rId12"/>
    <p:sldId id="1265" r:id="rId13"/>
  </p:sldIdLst>
  <p:sldSz cx="9906000" cy="6858000" type="A4"/>
  <p:notesSz cx="9926638" cy="6797675"/>
  <p:custDataLst>
    <p:tags r:id="rId16"/>
  </p:custDataLst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4025" indent="3175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09638" indent="4763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65250" indent="6350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0863" indent="7938" algn="l" rtl="0" fontAlgn="base">
      <a:spcBef>
        <a:spcPct val="0"/>
      </a:spcBef>
      <a:spcAft>
        <a:spcPct val="0"/>
      </a:spcAft>
      <a:defRPr sz="1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73">
          <p15:clr>
            <a:srgbClr val="A4A3A4"/>
          </p15:clr>
        </p15:guide>
        <p15:guide id="2" orient="horz" pos="4043">
          <p15:clr>
            <a:srgbClr val="A4A3A4"/>
          </p15:clr>
        </p15:guide>
        <p15:guide id="3" orient="horz" pos="912">
          <p15:clr>
            <a:srgbClr val="A4A3A4"/>
          </p15:clr>
        </p15:guide>
        <p15:guide id="4" pos="330" userDrawn="1">
          <p15:clr>
            <a:srgbClr val="A4A3A4"/>
          </p15:clr>
        </p15:guide>
        <p15:guide id="5" pos="5466">
          <p15:clr>
            <a:srgbClr val="A4A3A4"/>
          </p15:clr>
        </p15:guide>
        <p15:guide id="6" orient="horz" pos="6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 userDrawn="1">
          <p15:clr>
            <a:srgbClr val="A4A3A4"/>
          </p15:clr>
        </p15:guide>
        <p15:guide id="2" pos="2141" userDrawn="1">
          <p15:clr>
            <a:srgbClr val="A4A3A4"/>
          </p15:clr>
        </p15:guide>
        <p15:guide id="3" orient="horz" pos="2141">
          <p15:clr>
            <a:srgbClr val="A4A3A4"/>
          </p15:clr>
        </p15:guide>
        <p15:guide id="4" pos="3127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CCFFCC"/>
    <a:srgbClr val="CFDEF1"/>
    <a:srgbClr val="DEE9F6"/>
    <a:srgbClr val="0E3666"/>
    <a:srgbClr val="FEFBE8"/>
    <a:srgbClr val="EEF8F7"/>
    <a:srgbClr val="D2EDEA"/>
    <a:srgbClr val="F2F6FC"/>
    <a:srgbClr val="EF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3456" autoAdjust="0"/>
    <p:restoredTop sz="94270" autoAdjust="0"/>
  </p:normalViewPr>
  <p:slideViewPr>
    <p:cSldViewPr snapToGrid="0" snapToObjects="1">
      <p:cViewPr varScale="1">
        <p:scale>
          <a:sx n="115" d="100"/>
          <a:sy n="115" d="100"/>
        </p:scale>
        <p:origin x="726" y="108"/>
      </p:cViewPr>
      <p:guideLst>
        <p:guide orient="horz" pos="73"/>
        <p:guide orient="horz" pos="4043"/>
        <p:guide orient="horz" pos="912"/>
        <p:guide pos="330"/>
        <p:guide pos="5466"/>
        <p:guide orient="horz" pos="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1830" y="-354"/>
      </p:cViewPr>
      <p:guideLst>
        <p:guide orient="horz" pos="3126"/>
        <p:guide pos="2141"/>
        <p:guide orient="horz" pos="2141"/>
        <p:guide pos="312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7"/>
          <p:cNvSpPr>
            <a:spLocks noChangeArrowheads="1"/>
          </p:cNvSpPr>
          <p:nvPr/>
        </p:nvSpPr>
        <p:spPr bwMode="auto">
          <a:xfrm>
            <a:off x="8178696" y="6533511"/>
            <a:ext cx="1047838" cy="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de-DE" altLang="de-DE" sz="800"/>
              <a:t>Seite </a:t>
            </a:r>
            <a:fld id="{CDEADEC4-4B67-4D33-81C0-3AFF7234E946}" type="slidenum">
              <a:rPr lang="de-DE" altLang="de-DE" sz="800"/>
              <a:pPr eaLnBrk="0" hangingPunct="0"/>
              <a:t>‹Nr.›</a:t>
            </a:fld>
            <a:endParaRPr lang="de-DE" altLang="de-DE" sz="800"/>
          </a:p>
        </p:txBody>
      </p:sp>
      <p:sp>
        <p:nvSpPr>
          <p:cNvPr id="108547" name="Rectangle 7"/>
          <p:cNvSpPr>
            <a:spLocks noChangeArrowheads="1"/>
          </p:cNvSpPr>
          <p:nvPr/>
        </p:nvSpPr>
        <p:spPr bwMode="auto">
          <a:xfrm>
            <a:off x="572602" y="6533511"/>
            <a:ext cx="1131294" cy="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de-DE" altLang="de-DE" sz="800" dirty="0"/>
              <a:t>© </a:t>
            </a:r>
            <a:r>
              <a:rPr lang="de-DE" altLang="de-DE" sz="800" dirty="0" err="1"/>
              <a:t>insede.institute</a:t>
            </a:r>
            <a:endParaRPr lang="de-DE" altLang="de-DE" sz="800" dirty="0"/>
          </a:p>
        </p:txBody>
      </p:sp>
    </p:spTree>
    <p:extLst>
      <p:ext uri="{BB962C8B-B14F-4D97-AF65-F5344CB8AC3E}">
        <p14:creationId xmlns:p14="http://schemas.microsoft.com/office/powerpoint/2010/main" val="113652862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122613" y="509588"/>
            <a:ext cx="3681412" cy="254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8" name="Rectangle 10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98206" y="3228705"/>
            <a:ext cx="7142451" cy="3059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noProof="0" dirty="0"/>
              <a:t>Klicken Sie, um die Textformatierung des Masters zu bearbeiten.</a:t>
            </a:r>
          </a:p>
          <a:p>
            <a:pPr lvl="1"/>
            <a:r>
              <a:rPr lang="de-DE" altLang="de-DE" noProof="0" dirty="0"/>
              <a:t>Zweite Ebene</a:t>
            </a:r>
          </a:p>
          <a:p>
            <a:pPr lvl="2"/>
            <a:r>
              <a:rPr lang="de-DE" altLang="de-DE" noProof="0" dirty="0"/>
              <a:t>Dritte Ebene</a:t>
            </a:r>
          </a:p>
          <a:p>
            <a:pPr lvl="3"/>
            <a:r>
              <a:rPr lang="de-DE" altLang="de-DE" noProof="0" dirty="0"/>
              <a:t>Vierte Ebene</a:t>
            </a:r>
          </a:p>
          <a:p>
            <a:pPr lvl="4"/>
            <a:r>
              <a:rPr lang="de-DE" altLang="de-DE" noProof="0" dirty="0"/>
              <a:t>Fünfte Ebene</a:t>
            </a:r>
          </a:p>
          <a:p>
            <a:pPr lvl="5"/>
            <a:r>
              <a:rPr lang="de-DE" altLang="de-DE" noProof="0" dirty="0"/>
              <a:t>Sechste Ebene</a:t>
            </a:r>
          </a:p>
        </p:txBody>
      </p:sp>
      <p:sp>
        <p:nvSpPr>
          <p:cNvPr id="82948" name="Rectangle 7"/>
          <p:cNvSpPr>
            <a:spLocks noChangeArrowheads="1"/>
          </p:cNvSpPr>
          <p:nvPr/>
        </p:nvSpPr>
        <p:spPr bwMode="auto">
          <a:xfrm>
            <a:off x="8178696" y="6533511"/>
            <a:ext cx="1047838" cy="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de-DE" altLang="de-DE" sz="800"/>
              <a:t>Seite </a:t>
            </a:r>
            <a:fld id="{AF848930-2BF5-44D4-AC59-3E0E27F979D6}" type="slidenum">
              <a:rPr lang="de-DE" altLang="de-DE" sz="800"/>
              <a:pPr eaLnBrk="0" hangingPunct="0"/>
              <a:t>‹Nr.›</a:t>
            </a:fld>
            <a:endParaRPr lang="de-DE" altLang="de-DE" sz="800"/>
          </a:p>
        </p:txBody>
      </p:sp>
      <p:sp>
        <p:nvSpPr>
          <p:cNvPr id="82949" name="Rectangle 7"/>
          <p:cNvSpPr>
            <a:spLocks noChangeArrowheads="1"/>
          </p:cNvSpPr>
          <p:nvPr/>
        </p:nvSpPr>
        <p:spPr bwMode="auto">
          <a:xfrm>
            <a:off x="572602" y="6533511"/>
            <a:ext cx="1131294" cy="97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/>
            <a:r>
              <a:rPr lang="de-DE" altLang="de-DE" sz="800"/>
              <a:t>© malik-mzsg</a:t>
            </a:r>
          </a:p>
        </p:txBody>
      </p:sp>
    </p:spTree>
    <p:extLst>
      <p:ext uri="{BB962C8B-B14F-4D97-AF65-F5344CB8AC3E}">
        <p14:creationId xmlns:p14="http://schemas.microsoft.com/office/powerpoint/2010/main" val="2879929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ts val="388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228600" indent="-268288" algn="l" rtl="0" eaLnBrk="0" fontAlgn="base" hangingPunct="0">
      <a:spcBef>
        <a:spcPct val="0"/>
      </a:spcBef>
      <a:spcAft>
        <a:spcPts val="388"/>
      </a:spcAft>
      <a:buFont typeface="Arial" charset="0"/>
      <a:buAutoNum type="arabicPeriod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534988" indent="-268288" algn="l" rtl="0" eaLnBrk="0" fontAlgn="base" hangingPunct="0">
      <a:spcBef>
        <a:spcPct val="0"/>
      </a:spcBef>
      <a:spcAft>
        <a:spcPts val="388"/>
      </a:spcAft>
      <a:buFont typeface="Arial" charset="0"/>
      <a:buAutoNum type="alphaLcParenR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804863" indent="-268288" algn="l" rtl="0" eaLnBrk="0" fontAlgn="base" hangingPunct="0">
      <a:spcBef>
        <a:spcPct val="0"/>
      </a:spcBef>
      <a:spcAft>
        <a:spcPts val="388"/>
      </a:spcAft>
      <a:buFont typeface="Arial" charset="0"/>
      <a:buChar char="-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073150" indent="-268288" algn="l" rtl="0" eaLnBrk="0" fontAlgn="base" hangingPunct="0">
      <a:spcBef>
        <a:spcPct val="0"/>
      </a:spcBef>
      <a:spcAft>
        <a:spcPts val="388"/>
      </a:spcAft>
      <a:buFont typeface="Arial" charset="0"/>
      <a:buChar char="-"/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1338175" indent="-269020" algn="l" defTabSz="911102" rtl="0" eaLnBrk="1" latinLnBrk="0" hangingPunct="1">
      <a:spcAft>
        <a:spcPts val="384"/>
      </a:spcAft>
      <a:buFont typeface="Arial" pitchFamily="34" charset="0"/>
      <a:buChar char="-"/>
      <a:defRPr lang="de-DE" altLang="de-DE" sz="1200" kern="1200" baseline="0" dirty="0" smtClean="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1787406" indent="-268895" algn="l" defTabSz="911102" rtl="0" eaLnBrk="1" latinLnBrk="0" hangingPunct="1">
      <a:buNone/>
      <a:tabLst/>
      <a:defRPr sz="1200" kern="1200" baseline="0">
        <a:solidFill>
          <a:schemeClr val="tx1"/>
        </a:solidFill>
        <a:latin typeface="+mn-lt"/>
        <a:ea typeface="+mn-ea"/>
        <a:cs typeface="+mn-cs"/>
      </a:defRPr>
    </a:lvl7pPr>
    <a:lvl8pPr marL="3188856" algn="l" defTabSz="9111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4408" algn="l" defTabSz="91110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297427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774403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l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noProof="0"/>
              <a:t>Title: Arial 20pt., sentence case, bold with a maximum of 2 lines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3900719"/>
      </p:ext>
    </p:extLst>
  </p:cSld>
  <p:clrMapOvr>
    <a:masterClrMapping/>
  </p:clrMapOvr>
  <p:transition spd="slow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 full-page EL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3"/>
          <p:cNvSpPr>
            <a:spLocks noGrp="1"/>
          </p:cNvSpPr>
          <p:nvPr>
            <p:ph sz="quarter" idx="13" hasCustomPrompt="1"/>
          </p:nvPr>
        </p:nvSpPr>
        <p:spPr>
          <a:xfrm>
            <a:off x="208510" y="1605063"/>
            <a:ext cx="9489600" cy="4938611"/>
          </a:xfrm>
        </p:spPr>
        <p:txBody>
          <a:bodyPr/>
          <a:lstStyle>
            <a:lvl1pPr eaLnBrk="1" hangingPunct="1">
              <a:buClr>
                <a:srgbClr val="000000"/>
              </a:buClr>
              <a:defRPr/>
            </a:lvl1pPr>
            <a:lvl2pPr eaLnBrk="1" hangingPunct="1">
              <a:buClr>
                <a:srgbClr val="000000"/>
              </a:buClr>
              <a:defRPr/>
            </a:lvl2pPr>
            <a:lvl3pPr eaLnBrk="1" hangingPunct="1">
              <a:buClr>
                <a:srgbClr val="000000"/>
              </a:buClr>
              <a:defRPr/>
            </a:lvl3pPr>
            <a:lvl4pPr eaLnBrk="1" hangingPunct="1">
              <a:buClr>
                <a:srgbClr val="000000"/>
              </a:buClr>
              <a:defRPr/>
            </a:lvl4pPr>
          </a:lstStyle>
          <a:p>
            <a:pPr eaLnBrk="1" hangingPunct="1">
              <a:buClr>
                <a:srgbClr val="000000"/>
              </a:buClr>
              <a:defRPr/>
            </a:pPr>
            <a:r>
              <a:rPr lang="de-DE" kern="0" noProof="0">
                <a:latin typeface="+mn-lt"/>
              </a:rPr>
              <a:t>Picture / diagram / table</a:t>
            </a:r>
            <a:endParaRPr lang="de-DE" kern="0" noProof="0" dirty="0">
              <a:latin typeface="+mn-lt"/>
            </a:endParaRP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1BE7C8A0-1586-4611-8C7D-9DC5B92C7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20112136"/>
      </p:ext>
    </p:extLst>
  </p:cSld>
  <p:clrMapOvr>
    <a:masterClrMapping/>
  </p:clrMapOvr>
  <p:transition spd="slow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 userDrawn="1"/>
        </p:nvSpPr>
        <p:spPr bwMode="auto">
          <a:xfrm>
            <a:off x="0" y="0"/>
            <a:ext cx="99072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4" name="Rectangle 109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208510" y="749030"/>
            <a:ext cx="9489600" cy="6839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de-DE" noProof="0" dirty="0"/>
              <a:t>Title: Arial 20pt., sentence case, bold with a maximum of 2 lines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idx="1"/>
            <p:custDataLst>
              <p:tags r:id="rId5"/>
            </p:custDataLst>
          </p:nvPr>
        </p:nvSpPr>
        <p:spPr>
          <a:xfrm>
            <a:off x="208510" y="1605063"/>
            <a:ext cx="9489600" cy="493415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de-D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Text: Arial 16pt.</a:t>
            </a:r>
            <a:endParaRPr lang="de-DE" kern="0" noProof="0" dirty="0">
              <a:latin typeface="+mn-lt"/>
            </a:endParaRPr>
          </a:p>
          <a:p>
            <a:pPr eaLnBrk="1" hangingPunct="1">
              <a:buClr>
                <a:srgbClr val="000000"/>
              </a:buClr>
              <a:defRPr/>
            </a:pPr>
            <a:r>
              <a:rPr lang="de-DE" kern="0" noProof="0" dirty="0">
                <a:latin typeface="+mn-lt"/>
              </a:rPr>
              <a:t>First level text with no bullet</a:t>
            </a:r>
          </a:p>
          <a:p>
            <a:pPr lvl="1" eaLnBrk="1" hangingPunct="1">
              <a:buClr>
                <a:srgbClr val="000000"/>
              </a:buClr>
              <a:defRPr/>
            </a:pPr>
            <a:r>
              <a:rPr lang="de-DE" kern="0" noProof="0" dirty="0">
                <a:latin typeface="+mn-lt"/>
              </a:rPr>
              <a:t>Second level text with first level bullet</a:t>
            </a:r>
          </a:p>
          <a:p>
            <a:pPr lvl="2" eaLnBrk="1" hangingPunct="1">
              <a:buClr>
                <a:srgbClr val="000000"/>
              </a:buClr>
              <a:defRPr/>
            </a:pPr>
            <a:r>
              <a:rPr lang="de-DE" kern="0" noProof="0" dirty="0">
                <a:latin typeface="+mn-lt"/>
              </a:rPr>
              <a:t>Third level text with second level bullet</a:t>
            </a:r>
          </a:p>
          <a:p>
            <a:pPr lvl="3" eaLnBrk="1" hangingPunct="1">
              <a:buClr>
                <a:srgbClr val="000000"/>
              </a:buClr>
              <a:defRPr/>
            </a:pPr>
            <a:r>
              <a:rPr lang="de-DE" kern="0" noProof="0" dirty="0">
                <a:latin typeface="+mn-lt"/>
              </a:rPr>
              <a:t>Fourth level text with third level bullet</a:t>
            </a:r>
          </a:p>
        </p:txBody>
      </p:sp>
      <p:sp>
        <p:nvSpPr>
          <p:cNvPr id="17" name="Text Box 114"/>
          <p:cNvSpPr txBox="1">
            <a:spLocks noChangeArrowheads="1"/>
          </p:cNvSpPr>
          <p:nvPr userDrawn="1">
            <p:custDataLst>
              <p:tags r:id="rId6"/>
            </p:custDataLst>
          </p:nvPr>
        </p:nvSpPr>
        <p:spPr bwMode="auto">
          <a:xfrm>
            <a:off x="8882063" y="6538889"/>
            <a:ext cx="816047" cy="1403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0" tIns="0" rIns="0" bIns="0" anchor="b" anchorCtr="0">
            <a:noAutofit/>
          </a:bodyPr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tabLst>
                <a:tab pos="95250" algn="l"/>
              </a:tabLst>
            </a:pPr>
            <a:r>
              <a:rPr lang="de-DE" sz="700" kern="1200" noProof="0" dirty="0">
                <a:solidFill>
                  <a:srgbClr val="3C3C3C"/>
                </a:solidFill>
                <a:latin typeface="Arial" charset="0"/>
                <a:ea typeface="+mn-ea"/>
                <a:cs typeface="+mn-cs"/>
              </a:rPr>
              <a:t>Page </a:t>
            </a:r>
            <a:fld id="{F3FE6D16-D978-4CD7-AD58-EC27A530E682}" type="slidenum">
              <a:rPr lang="de-DE" sz="700" kern="1200" noProof="0" smtClean="0">
                <a:solidFill>
                  <a:srgbClr val="3C3C3C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tabLst>
                  <a:tab pos="95250" algn="l"/>
                </a:tabLst>
              </a:pPr>
              <a:t>‹Nr.›</a:t>
            </a:fld>
            <a:endParaRPr lang="de-DE" sz="700" kern="1200" noProof="0" dirty="0">
              <a:solidFill>
                <a:srgbClr val="3C3C3C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26"/>
          <p:cNvSpPr/>
          <p:nvPr>
            <p:custDataLst>
              <p:tags r:id="rId7"/>
            </p:custDataLst>
          </p:nvPr>
        </p:nvSpPr>
        <p:spPr bwMode="auto">
          <a:xfrm>
            <a:off x="0" y="458198"/>
            <a:ext cx="9906000" cy="116632"/>
          </a:xfrm>
          <a:prstGeom prst="rect">
            <a:avLst/>
          </a:prstGeom>
          <a:solidFill>
            <a:srgbClr val="FFFF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defTabSz="914400" latinLnBrk="0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de-DE" b="0" i="0" u="none" strike="noStrike" cap="none" normalizeH="0" baseline="0" noProof="0">
              <a:ln>
                <a:noFill/>
              </a:ln>
              <a:effectLst/>
            </a:endParaRPr>
          </a:p>
        </p:txBody>
      </p:sp>
      <p:sp>
        <p:nvSpPr>
          <p:cNvPr id="3" name="Malik Year"/>
          <p:cNvSpPr/>
          <p:nvPr/>
        </p:nvSpPr>
        <p:spPr bwMode="auto">
          <a:xfrm>
            <a:off x="282011" y="458198"/>
            <a:ext cx="1068225" cy="11663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 anchor="ctr">
            <a:noAutofit/>
          </a:bodyPr>
          <a:lstStyle/>
          <a:p>
            <a:pPr lvl="0" algn="l">
              <a:spcAft>
                <a:spcPct val="0"/>
              </a:spcAft>
              <a:tabLst>
                <a:tab pos="95250" algn="l"/>
              </a:tabLst>
            </a:pPr>
            <a:r>
              <a:rPr lang="de-DE" sz="700" noProof="0" dirty="0"/>
              <a:t>© 2019 </a:t>
            </a:r>
            <a:r>
              <a:rPr lang="de-CH" sz="700" noProof="0" dirty="0"/>
              <a:t>insede</a:t>
            </a:r>
            <a:endParaRPr lang="de-DE" sz="700" dirty="0"/>
          </a:p>
        </p:txBody>
      </p:sp>
      <p:sp>
        <p:nvSpPr>
          <p:cNvPr id="4" name="Textfeld 3"/>
          <p:cNvSpPr txBox="1"/>
          <p:nvPr userDrawn="1"/>
        </p:nvSpPr>
        <p:spPr>
          <a:xfrm>
            <a:off x="208510" y="38360"/>
            <a:ext cx="1047329" cy="442035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400" b="1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insede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89560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</p:sldLayoutIdLst>
  <p:transition spd="slow"/>
  <p:hf hdr="0" ftr="0" dt="0"/>
  <p:txStyles>
    <p:titleStyle>
      <a:lvl1pPr algn="ctr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000" b="1" baseline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</a:defRPr>
      </a:lvl9pPr>
    </p:titleStyle>
    <p:body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20000"/>
        </a:spcAft>
        <a:buClr>
          <a:srgbClr val="000000"/>
        </a:buClr>
        <a:buSzTx/>
        <a:buFontTx/>
        <a:buNone/>
        <a:tabLst/>
        <a:defRPr sz="1600" b="0">
          <a:solidFill>
            <a:schemeClr val="tx1"/>
          </a:solidFill>
          <a:latin typeface="+mn-lt"/>
          <a:ea typeface="+mn-ea"/>
          <a:cs typeface="+mn-cs"/>
        </a:defRPr>
      </a:lvl1pPr>
      <a:lvl2pPr marL="280800" marR="0" indent="-280800" algn="l" defTabSz="914400" rtl="0" eaLnBrk="1" fontAlgn="base" latinLnBrk="0" hangingPunct="1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SzTx/>
        <a:buFont typeface="+mj-lt"/>
        <a:buAutoNum type="arabicPeriod"/>
        <a:tabLst>
          <a:tab pos="361950" algn="l"/>
        </a:tabLst>
        <a:defRPr sz="1600" b="0">
          <a:solidFill>
            <a:schemeClr val="tx1"/>
          </a:solidFill>
          <a:latin typeface="+mn-lt"/>
        </a:defRPr>
      </a:lvl2pPr>
      <a:lvl3pPr marL="540000" marR="0" indent="-270000" algn="l" defTabSz="889000" rtl="0" eaLnBrk="1" fontAlgn="base" latinLnBrk="0" hangingPunct="1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SzTx/>
        <a:buFont typeface="+mj-lt"/>
        <a:buAutoNum type="alphaLcPeriod"/>
        <a:tabLst/>
        <a:defRPr sz="1600" b="0">
          <a:solidFill>
            <a:schemeClr val="tx1"/>
          </a:solidFill>
          <a:latin typeface="+mn-lt"/>
        </a:defRPr>
      </a:lvl3pPr>
      <a:lvl4pPr marL="864000" indent="-270000" algn="l" rtl="0" eaLnBrk="1" fontAlgn="base" hangingPunct="1">
        <a:lnSpc>
          <a:spcPct val="100000"/>
        </a:lnSpc>
        <a:spcBef>
          <a:spcPct val="0"/>
        </a:spcBef>
        <a:spcAft>
          <a:spcPts val="0"/>
        </a:spcAft>
        <a:buClr>
          <a:srgbClr val="000000"/>
        </a:buClr>
        <a:buFont typeface="+mj-lt"/>
        <a:buAutoNum type="romanLcPeriod"/>
        <a:defRPr sz="1600" b="0">
          <a:solidFill>
            <a:schemeClr val="tx1"/>
          </a:solidFill>
          <a:latin typeface="+mn-lt"/>
        </a:defRPr>
      </a:lvl4pPr>
      <a:lvl5pPr marL="1346200" indent="-177800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1600">
          <a:solidFill>
            <a:schemeClr val="tx1"/>
          </a:solidFill>
          <a:latin typeface="+mn-lt"/>
        </a:defRPr>
      </a:lvl5pPr>
      <a:lvl6pPr marL="1803400" indent="-177800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1600">
          <a:solidFill>
            <a:schemeClr val="tx1"/>
          </a:solidFill>
          <a:latin typeface="+mn-lt"/>
        </a:defRPr>
      </a:lvl6pPr>
      <a:lvl7pPr marL="2260600" indent="-177800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1600">
          <a:solidFill>
            <a:schemeClr val="tx1"/>
          </a:solidFill>
          <a:latin typeface="+mn-lt"/>
        </a:defRPr>
      </a:lvl7pPr>
      <a:lvl8pPr marL="2717800" indent="-177800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1600">
          <a:solidFill>
            <a:schemeClr val="tx1"/>
          </a:solidFill>
          <a:latin typeface="+mn-lt"/>
        </a:defRPr>
      </a:lvl8pPr>
      <a:lvl9pPr marL="3175000" indent="-177800" algn="l" rtl="0" eaLnBrk="1" fontAlgn="base" hangingPunct="1">
        <a:spcBef>
          <a:spcPct val="0"/>
        </a:spcBef>
        <a:spcAft>
          <a:spcPct val="20000"/>
        </a:spcAft>
        <a:buClr>
          <a:schemeClr val="tx1"/>
        </a:buClr>
        <a:buChar char="-"/>
        <a:defRPr sz="16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bengin.net/special/malik/ma2015_001_ed.html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bengin.net/doughnut/dn2019_e.html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13" Type="http://schemas.openxmlformats.org/officeDocument/2006/relationships/hyperlink" Target="https://bengin.net/bes/value_logistic_d.html" TargetMode="External"/><Relationship Id="rId3" Type="http://schemas.openxmlformats.org/officeDocument/2006/relationships/hyperlink" Target="http://project-nemo.org/" TargetMode="External"/><Relationship Id="rId7" Type="http://schemas.openxmlformats.org/officeDocument/2006/relationships/hyperlink" Target="https://insede.org/4schwerpunkte_e.html" TargetMode="External"/><Relationship Id="rId12" Type="http://schemas.openxmlformats.org/officeDocument/2006/relationships/image" Target="../media/image29.wmf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wmf"/><Relationship Id="rId11" Type="http://schemas.openxmlformats.org/officeDocument/2006/relationships/hyperlink" Target="https://bengin.net/bes/potenziale_nutzen_d.html" TargetMode="External"/><Relationship Id="rId5" Type="http://schemas.openxmlformats.org/officeDocument/2006/relationships/hyperlink" Target="https://bengin.net/bes/3lstructure_d.html" TargetMode="External"/><Relationship Id="rId15" Type="http://schemas.openxmlformats.org/officeDocument/2006/relationships/hyperlink" Target="https://bengin.net/permalink/werkstueck_und_werkzeug_d.pdf" TargetMode="External"/><Relationship Id="rId10" Type="http://schemas.openxmlformats.org/officeDocument/2006/relationships/image" Target="../media/image28.wmf"/><Relationship Id="rId4" Type="http://schemas.openxmlformats.org/officeDocument/2006/relationships/image" Target="../media/image25.png"/><Relationship Id="rId9" Type="http://schemas.openxmlformats.org/officeDocument/2006/relationships/hyperlink" Target="https://bengin.net/bes/vector14_e.html" TargetMode="External"/><Relationship Id="rId14" Type="http://schemas.openxmlformats.org/officeDocument/2006/relationships/image" Target="../media/image3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peterbretscher" TargetMode="External"/><Relationship Id="rId13" Type="http://schemas.openxmlformats.org/officeDocument/2006/relationships/image" Target="../media/image31.png"/><Relationship Id="rId3" Type="http://schemas.openxmlformats.org/officeDocument/2006/relationships/hyperlink" Target="https://bengin.net/permalink/werkstueck_und_werkzeug_d.pdf" TargetMode="External"/><Relationship Id="rId7" Type="http://schemas.openxmlformats.org/officeDocument/2006/relationships/hyperlink" Target="https://bengin.net/bes/" TargetMode="External"/><Relationship Id="rId12" Type="http://schemas.openxmlformats.org/officeDocument/2006/relationships/hyperlink" Target="https://google.com/+PeterBretscher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ngin.net/" TargetMode="External"/><Relationship Id="rId11" Type="http://schemas.openxmlformats.org/officeDocument/2006/relationships/hyperlink" Target="https://www.youtube.com/peterbretscher" TargetMode="External"/><Relationship Id="rId5" Type="http://schemas.openxmlformats.org/officeDocument/2006/relationships/hyperlink" Target="https://insede.org/" TargetMode="External"/><Relationship Id="rId10" Type="http://schemas.openxmlformats.org/officeDocument/2006/relationships/hyperlink" Target="https://www.facebook.com/peter.bretscher" TargetMode="External"/><Relationship Id="rId4" Type="http://schemas.openxmlformats.org/officeDocument/2006/relationships/hyperlink" Target="http://project-nemo.org/" TargetMode="External"/><Relationship Id="rId9" Type="http://schemas.openxmlformats.org/officeDocument/2006/relationships/hyperlink" Target="https://www.linkedin.com/in/peterbretscher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kateraworth.com/" TargetMode="External"/><Relationship Id="rId3" Type="http://schemas.openxmlformats.org/officeDocument/2006/relationships/hyperlink" Target="https://insede.org/" TargetMode="External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ngin.net/doughnut/dl/inventory_project_nemo_v1.0.pdf" TargetMode="External"/><Relationship Id="rId11" Type="http://schemas.openxmlformats.org/officeDocument/2006/relationships/image" Target="../media/image34.jpg"/><Relationship Id="rId5" Type="http://schemas.openxmlformats.org/officeDocument/2006/relationships/hyperlink" Target="mailto:peter.bretscher@insede.org" TargetMode="External"/><Relationship Id="rId10" Type="http://schemas.openxmlformats.org/officeDocument/2006/relationships/hyperlink" Target="https://marianamazzucato.com/" TargetMode="External"/><Relationship Id="rId4" Type="http://schemas.openxmlformats.org/officeDocument/2006/relationships/hyperlink" Target="http://project-nemo.org/" TargetMode="External"/><Relationship Id="rId9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eb.archive.org/web/20210301074603/https:/www.theatlantic.com/past/docs/issues/95dec/chilearn/drucker.htm" TargetMode="External"/><Relationship Id="rId4" Type="http://schemas.openxmlformats.org/officeDocument/2006/relationships/hyperlink" Target="http://www.theatlantic.com/past/docs/issues/95dec/chilearn/drucker.htm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malik-management.com/en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1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wmf"/><Relationship Id="rId5" Type="http://schemas.openxmlformats.org/officeDocument/2006/relationships/image" Target="../media/image12.wm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14.wmf"/><Relationship Id="rId4" Type="http://schemas.openxmlformats.org/officeDocument/2006/relationships/image" Target="../media/image16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 bwMode="auto">
          <a:xfrm>
            <a:off x="525463" y="3407434"/>
            <a:ext cx="8661669" cy="301082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/>
              <a:t> </a:t>
            </a:r>
          </a:p>
        </p:txBody>
      </p:sp>
      <p:sp>
        <p:nvSpPr>
          <p:cNvPr id="7171" name="Inhaltsplatzhalter 2"/>
          <p:cNvSpPr>
            <a:spLocks noGrp="1"/>
          </p:cNvSpPr>
          <p:nvPr>
            <p:ph idx="4294967295"/>
          </p:nvPr>
        </p:nvSpPr>
        <p:spPr bwMode="auto">
          <a:xfrm>
            <a:off x="523875" y="1111251"/>
            <a:ext cx="8663256" cy="22385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/>
            <a:r>
              <a:rPr lang="en-US" sz="3600" b="1" dirty="0"/>
              <a:t>The sole purpose of an enterprise is to satisfy people’s</a:t>
            </a:r>
            <a:br>
              <a:rPr lang="en-US" sz="3600" b="1" dirty="0"/>
            </a:br>
            <a:r>
              <a:rPr lang="en-US" sz="3600" b="1" dirty="0"/>
              <a:t>material and immaterial needs.</a:t>
            </a:r>
            <a:br>
              <a:rPr lang="en-US" sz="3600" b="1" dirty="0"/>
            </a:br>
            <a:r>
              <a:rPr lang="en-US" sz="3600" b="1" dirty="0"/>
              <a:t>The 8</a:t>
            </a:r>
            <a:r>
              <a:rPr lang="en-US" sz="3600" b="1" baseline="30000" dirty="0"/>
              <a:t>th</a:t>
            </a:r>
            <a:r>
              <a:rPr lang="en-US" sz="3600" b="1" dirty="0"/>
              <a:t> view is for managers.</a:t>
            </a:r>
            <a:endParaRPr lang="de-CH" sz="3600" b="1" dirty="0"/>
          </a:p>
        </p:txBody>
      </p:sp>
      <p:sp>
        <p:nvSpPr>
          <p:cNvPr id="4" name="Inhaltsplatzhalter 2"/>
          <p:cNvSpPr txBox="1">
            <a:spLocks/>
          </p:cNvSpPr>
          <p:nvPr/>
        </p:nvSpPr>
        <p:spPr bwMode="auto">
          <a:xfrm>
            <a:off x="541513" y="3657600"/>
            <a:ext cx="8656907" cy="270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0" tIns="0" rIns="0" bIns="0" rtlCol="0"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20000"/>
              </a:spcAft>
              <a:buClr>
                <a:srgbClr val="000000"/>
              </a:buClr>
              <a:buSzTx/>
              <a:buFontTx/>
              <a:buNone/>
              <a:tabLst/>
              <a:defRPr sz="16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0800" marR="0" indent="-2808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rabicPeriod"/>
              <a:tabLst>
                <a:tab pos="361950" algn="l"/>
              </a:tabLst>
              <a:defRPr sz="1600" b="0">
                <a:solidFill>
                  <a:schemeClr val="tx1"/>
                </a:solidFill>
                <a:latin typeface="+mn-lt"/>
              </a:defRPr>
            </a:lvl2pPr>
            <a:lvl3pPr marL="540000" marR="0" indent="-270000" algn="l" defTabSz="8890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+mj-lt"/>
              <a:buAutoNum type="alphaLcPeriod"/>
              <a:tabLst/>
              <a:defRPr sz="1600" b="0">
                <a:solidFill>
                  <a:schemeClr val="tx1"/>
                </a:solidFill>
                <a:latin typeface="+mn-lt"/>
              </a:defRPr>
            </a:lvl3pPr>
            <a:lvl4pPr marL="864000" indent="-270000" algn="l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Font typeface="+mj-lt"/>
              <a:buAutoNum type="romanLcPeriod"/>
              <a:defRPr sz="1600" b="0">
                <a:solidFill>
                  <a:schemeClr val="tx1"/>
                </a:solidFill>
                <a:latin typeface="+mn-lt"/>
              </a:defRPr>
            </a:lvl4pPr>
            <a:lvl5pPr marL="13462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5pPr>
            <a:lvl6pPr marL="18034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6pPr>
            <a:lvl7pPr marL="22606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7pPr>
            <a:lvl8pPr marL="27178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8pPr>
            <a:lvl9pPr marL="3175000" indent="-177800" algn="l" rtl="0" eaLnBrk="1" fontAlgn="base" hangingPunct="1">
              <a:spcBef>
                <a:spcPct val="0"/>
              </a:spcBef>
              <a:spcAft>
                <a:spcPct val="20000"/>
              </a:spcAft>
              <a:buClr>
                <a:schemeClr val="tx1"/>
              </a:buClr>
              <a:buChar char="-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000" b="1" kern="0" dirty="0"/>
              <a:t>The greatest </a:t>
            </a:r>
            <a:r>
              <a:rPr lang="en-US" sz="2000" b="1" kern="0" dirty="0">
                <a:solidFill>
                  <a:srgbClr val="FF0000"/>
                </a:solidFill>
              </a:rPr>
              <a:t>Enemies</a:t>
            </a:r>
            <a:r>
              <a:rPr lang="en-US" sz="2000" b="1" kern="0" dirty="0"/>
              <a:t> of good and proper Management are </a:t>
            </a:r>
            <a:br>
              <a:rPr lang="en-US" sz="2000" b="1" kern="0" dirty="0"/>
            </a:br>
            <a:r>
              <a:rPr lang="en-US" sz="2000" b="1" kern="0" dirty="0">
                <a:solidFill>
                  <a:srgbClr val="FF0000"/>
                </a:solidFill>
              </a:rPr>
              <a:t>Systemic Errors in the Fundamentals of Classical Economic Theories.</a:t>
            </a:r>
            <a:br>
              <a:rPr lang="en-US" sz="2000" b="1" kern="0" dirty="0">
                <a:solidFill>
                  <a:srgbClr val="FF0000"/>
                </a:solidFill>
              </a:rPr>
            </a:br>
            <a:endParaRPr lang="en-US" sz="2000" b="1" kern="0" dirty="0"/>
          </a:p>
          <a:p>
            <a:pPr algn="ctr"/>
            <a:r>
              <a:rPr lang="en-US" sz="2000" b="1" kern="0" dirty="0"/>
              <a:t>Their </a:t>
            </a:r>
            <a:r>
              <a:rPr lang="en-US" sz="2000" b="1" kern="0" dirty="0">
                <a:solidFill>
                  <a:srgbClr val="FF0000"/>
                </a:solidFill>
              </a:rPr>
              <a:t>Blind Spots </a:t>
            </a:r>
            <a:r>
              <a:rPr lang="en-US" sz="2000" b="1" kern="0" dirty="0"/>
              <a:t>in mapping intangible resources (potentials), </a:t>
            </a:r>
            <a:br>
              <a:rPr lang="en-US" sz="2000" b="1" kern="0" dirty="0"/>
            </a:br>
            <a:r>
              <a:rPr lang="en-US" sz="2000" b="1" kern="0" dirty="0"/>
              <a:t>their </a:t>
            </a:r>
            <a:r>
              <a:rPr lang="en-US" sz="2000" b="1" kern="0" dirty="0">
                <a:solidFill>
                  <a:srgbClr val="FF0000"/>
                </a:solidFill>
              </a:rPr>
              <a:t>Outdated Linear (monetary) Value Metrics</a:t>
            </a:r>
            <a:r>
              <a:rPr lang="en-US" sz="2000" b="1" kern="0" dirty="0"/>
              <a:t> (paradigm), KPIs and misleading landmarks are making it </a:t>
            </a:r>
            <a:r>
              <a:rPr lang="en-US" sz="2000" b="1" kern="0" dirty="0">
                <a:solidFill>
                  <a:srgbClr val="FF0000"/>
                </a:solidFill>
              </a:rPr>
              <a:t>impossible to design </a:t>
            </a:r>
            <a:br>
              <a:rPr lang="en-US" sz="2000" b="1" kern="0" dirty="0">
                <a:solidFill>
                  <a:srgbClr val="FF0000"/>
                </a:solidFill>
              </a:rPr>
            </a:br>
            <a:r>
              <a:rPr lang="en-US" sz="2000" b="1" kern="0" dirty="0">
                <a:solidFill>
                  <a:srgbClr val="FF0000"/>
                </a:solidFill>
              </a:rPr>
              <a:t>and realize a sustainable social and economic system</a:t>
            </a:r>
            <a:r>
              <a:rPr lang="en-US" sz="2000" b="1" kern="0" dirty="0"/>
              <a:t>.</a:t>
            </a:r>
            <a:endParaRPr lang="en-US" sz="4000" b="1" kern="0" dirty="0"/>
          </a:p>
        </p:txBody>
      </p:sp>
      <p:cxnSp>
        <p:nvCxnSpPr>
          <p:cNvPr id="3" name="Gerade Verbindung 2"/>
          <p:cNvCxnSpPr/>
          <p:nvPr/>
        </p:nvCxnSpPr>
        <p:spPr bwMode="auto">
          <a:xfrm>
            <a:off x="525463" y="3407434"/>
            <a:ext cx="8661669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Textfeld 1">
            <a:hlinkClick r:id="rId3"/>
          </p:cNvPr>
          <p:cNvSpPr txBox="1"/>
          <p:nvPr/>
        </p:nvSpPr>
        <p:spPr>
          <a:xfrm>
            <a:off x="7871300" y="293236"/>
            <a:ext cx="1334267" cy="241980"/>
          </a:xfrm>
          <a:prstGeom prst="rect">
            <a:avLst/>
          </a:prstGeom>
          <a:solidFill>
            <a:schemeClr val="bg1">
              <a:lumMod val="95000"/>
            </a:schemeClr>
          </a:solidFill>
          <a:ln algn="ctr"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1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j-ea"/>
                <a:cs typeface="+mj-cs"/>
                <a:hlinkClick r:id="rId4"/>
              </a:rPr>
              <a:t>Link </a:t>
            </a:r>
            <a:r>
              <a:rPr kumimoji="0" lang="en-US" sz="1100" i="0" u="none" strike="noStrike" kern="0" cap="none" spc="0" normalizeH="0" baseline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j-ea"/>
                <a:cs typeface="+mj-cs"/>
                <a:hlinkClick r:id="rId4"/>
              </a:rPr>
              <a:t>to</a:t>
            </a:r>
            <a:r>
              <a:rPr kumimoji="0" lang="de-CH" sz="11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j-ea"/>
                <a:cs typeface="+mj-cs"/>
                <a:hlinkClick r:id="rId4"/>
              </a:rPr>
              <a:t> </a:t>
            </a:r>
            <a:r>
              <a:rPr kumimoji="0" lang="en-US" sz="1100" i="0" u="none" strike="noStrike" kern="0" cap="none" spc="0" normalizeH="0" baseline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j-ea"/>
                <a:cs typeface="+mj-cs"/>
                <a:hlinkClick r:id="rId4"/>
              </a:rPr>
              <a:t>the</a:t>
            </a:r>
            <a:r>
              <a:rPr kumimoji="0" lang="de-CH" sz="1100" i="0" u="none" strike="noStrike" kern="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j-ea"/>
                <a:cs typeface="+mj-cs"/>
                <a:hlinkClick r:id="rId4"/>
              </a:rPr>
              <a:t> </a:t>
            </a:r>
            <a:r>
              <a:rPr kumimoji="0" lang="en-US" sz="1100" i="0" u="none" strike="noStrike" kern="0" cap="none" spc="0" normalizeH="0" baseline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+mn-lt"/>
                <a:ea typeface="+mj-ea"/>
                <a:cs typeface="+mj-cs"/>
                <a:hlinkClick r:id="rId4"/>
              </a:rPr>
              <a:t>webpage</a:t>
            </a:r>
            <a:endParaRPr kumimoji="0" lang="en-US" sz="1100" i="0" u="none" strike="noStrike" kern="0" cap="none" spc="0" normalizeH="0" baseline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590638294"/>
      </p:ext>
    </p:extLst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975" y="2294863"/>
            <a:ext cx="5258794" cy="3734367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6" name="Gruppieren 5"/>
          <p:cNvGrpSpPr/>
          <p:nvPr/>
        </p:nvGrpSpPr>
        <p:grpSpPr>
          <a:xfrm>
            <a:off x="1492553" y="4162046"/>
            <a:ext cx="1800000" cy="879408"/>
            <a:chOff x="6840000" y="720000"/>
            <a:chExt cx="1800000" cy="879408"/>
          </a:xfrm>
        </p:grpSpPr>
        <p:sp>
          <p:nvSpPr>
            <p:cNvPr id="18" name="Rechteck 17"/>
            <p:cNvSpPr/>
            <p:nvPr/>
          </p:nvSpPr>
          <p:spPr bwMode="auto">
            <a:xfrm>
              <a:off x="6840000" y="720000"/>
              <a:ext cx="1800000" cy="878400"/>
            </a:xfrm>
            <a:prstGeom prst="rect">
              <a:avLst/>
            </a:prstGeom>
            <a:solidFill>
              <a:srgbClr val="3333CC"/>
            </a:solidFill>
            <a:ln w="952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>
                <a:solidFill>
                  <a:schemeClr val="bg1"/>
                </a:solidFill>
              </a:endParaRPr>
            </a:p>
          </p:txBody>
        </p:sp>
        <p:pic>
          <p:nvPicPr>
            <p:cNvPr id="7171" name="Picture 3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720000"/>
              <a:ext cx="1800000" cy="879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1" name="Gruppieren 10"/>
          <p:cNvGrpSpPr/>
          <p:nvPr/>
        </p:nvGrpSpPr>
        <p:grpSpPr>
          <a:xfrm>
            <a:off x="525463" y="1151061"/>
            <a:ext cx="1800000" cy="1170000"/>
            <a:chOff x="525463" y="1151061"/>
            <a:chExt cx="1800000" cy="1170000"/>
          </a:xfrm>
        </p:grpSpPr>
        <p:sp>
          <p:nvSpPr>
            <p:cNvPr id="2" name="Rechteck 1"/>
            <p:cNvSpPr/>
            <p:nvPr/>
          </p:nvSpPr>
          <p:spPr bwMode="auto">
            <a:xfrm>
              <a:off x="525463" y="1151061"/>
              <a:ext cx="1800000" cy="11700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>
                <a:solidFill>
                  <a:schemeClr val="bg1"/>
                </a:solidFill>
              </a:endParaRPr>
            </a:p>
          </p:txBody>
        </p:sp>
        <p:pic>
          <p:nvPicPr>
            <p:cNvPr id="7172" name="Picture 4">
              <a:hlinkClick r:id="rId7"/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5463" y="1151061"/>
              <a:ext cx="1800000" cy="1168065"/>
            </a:xfrm>
            <a:prstGeom prst="rect">
              <a:avLst/>
            </a:prstGeom>
            <a:noFill/>
            <a:ln w="9525">
              <a:solidFill>
                <a:srgbClr val="3333CC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10" name="Gruppieren 9"/>
          <p:cNvGrpSpPr/>
          <p:nvPr/>
        </p:nvGrpSpPr>
        <p:grpSpPr>
          <a:xfrm>
            <a:off x="1492553" y="5199408"/>
            <a:ext cx="1800000" cy="879408"/>
            <a:chOff x="450000" y="4320000"/>
            <a:chExt cx="1800000" cy="879408"/>
          </a:xfrm>
        </p:grpSpPr>
        <p:sp>
          <p:nvSpPr>
            <p:cNvPr id="15" name="Rechteck 14"/>
            <p:cNvSpPr/>
            <p:nvPr/>
          </p:nvSpPr>
          <p:spPr bwMode="auto">
            <a:xfrm>
              <a:off x="450000" y="4320000"/>
              <a:ext cx="1800000" cy="878400"/>
            </a:xfrm>
            <a:prstGeom prst="rect">
              <a:avLst/>
            </a:prstGeom>
            <a:solidFill>
              <a:srgbClr val="3333CC"/>
            </a:solidFill>
            <a:ln w="952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>
                <a:solidFill>
                  <a:schemeClr val="bg1"/>
                </a:solidFill>
              </a:endParaRPr>
            </a:p>
          </p:txBody>
        </p:sp>
        <p:pic>
          <p:nvPicPr>
            <p:cNvPr id="7173" name="Picture 5">
              <a:hlinkClick r:id="rId9"/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0000" y="4320000"/>
              <a:ext cx="1800000" cy="8794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5" name="Gruppieren 4"/>
          <p:cNvGrpSpPr/>
          <p:nvPr/>
        </p:nvGrpSpPr>
        <p:grpSpPr>
          <a:xfrm>
            <a:off x="6840000" y="4162046"/>
            <a:ext cx="1800000" cy="879408"/>
            <a:chOff x="6840000" y="2160000"/>
            <a:chExt cx="1800000" cy="879408"/>
          </a:xfrm>
        </p:grpSpPr>
        <p:sp>
          <p:nvSpPr>
            <p:cNvPr id="17" name="Rechteck 16"/>
            <p:cNvSpPr/>
            <p:nvPr/>
          </p:nvSpPr>
          <p:spPr bwMode="auto">
            <a:xfrm>
              <a:off x="6840000" y="2160000"/>
              <a:ext cx="1800000" cy="878400"/>
            </a:xfrm>
            <a:prstGeom prst="rect">
              <a:avLst/>
            </a:prstGeom>
            <a:solidFill>
              <a:srgbClr val="3333CC"/>
            </a:solidFill>
            <a:ln w="952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>
                <a:solidFill>
                  <a:schemeClr val="bg1"/>
                </a:solidFill>
              </a:endParaRPr>
            </a:p>
          </p:txBody>
        </p:sp>
        <p:pic>
          <p:nvPicPr>
            <p:cNvPr id="7174" name="Picture 6">
              <a:hlinkClick r:id="rId11"/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2160000"/>
              <a:ext cx="1800000" cy="879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" name="Gruppieren 3"/>
          <p:cNvGrpSpPr/>
          <p:nvPr/>
        </p:nvGrpSpPr>
        <p:grpSpPr>
          <a:xfrm>
            <a:off x="6840000" y="5199408"/>
            <a:ext cx="1800000" cy="879408"/>
            <a:chOff x="6840000" y="4320000"/>
            <a:chExt cx="1800000" cy="879408"/>
          </a:xfrm>
        </p:grpSpPr>
        <p:sp>
          <p:nvSpPr>
            <p:cNvPr id="16" name="Rechteck 15"/>
            <p:cNvSpPr/>
            <p:nvPr/>
          </p:nvSpPr>
          <p:spPr bwMode="auto">
            <a:xfrm>
              <a:off x="6840000" y="4320000"/>
              <a:ext cx="1800000" cy="878400"/>
            </a:xfrm>
            <a:prstGeom prst="rect">
              <a:avLst/>
            </a:prstGeom>
            <a:solidFill>
              <a:srgbClr val="3333CC"/>
            </a:solidFill>
            <a:ln w="9525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>
                <a:solidFill>
                  <a:schemeClr val="bg1"/>
                </a:solidFill>
              </a:endParaRPr>
            </a:p>
          </p:txBody>
        </p:sp>
        <p:pic>
          <p:nvPicPr>
            <p:cNvPr id="7175" name="Picture 7">
              <a:hlinkClick r:id="rId13"/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40000" y="4320000"/>
              <a:ext cx="1800000" cy="8794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7176" name="Picture 8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2478430"/>
            <a:ext cx="1085755" cy="1537156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3484722" y="1583325"/>
            <a:ext cx="2916430" cy="303536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Website: 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  <a:hlinkClick r:id="rId3"/>
              </a:rPr>
              <a:t>http://project-nemo.org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cxnSp>
        <p:nvCxnSpPr>
          <p:cNvPr id="25" name="Gerade Verbindung mit Pfeil 24"/>
          <p:cNvCxnSpPr/>
          <p:nvPr/>
        </p:nvCxnSpPr>
        <p:spPr bwMode="auto">
          <a:xfrm>
            <a:off x="2135975" y="2216989"/>
            <a:ext cx="469202" cy="64698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>
            <a:off x="1425463" y="2760453"/>
            <a:ext cx="1041692" cy="92302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1" name="Gerade Verbindung mit Pfeil 30"/>
          <p:cNvCxnSpPr>
            <a:stCxn id="18" idx="0"/>
          </p:cNvCxnSpPr>
          <p:nvPr/>
        </p:nvCxnSpPr>
        <p:spPr bwMode="auto">
          <a:xfrm flipV="1">
            <a:off x="2392553" y="2967487"/>
            <a:ext cx="1230541" cy="119455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4" name="Gerade Verbindung mit Pfeil 33"/>
          <p:cNvCxnSpPr/>
          <p:nvPr/>
        </p:nvCxnSpPr>
        <p:spPr bwMode="auto">
          <a:xfrm flipV="1">
            <a:off x="3007823" y="3247008"/>
            <a:ext cx="934449" cy="213587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7" name="Gerade Verbindung mit Pfeil 36"/>
          <p:cNvCxnSpPr>
            <a:stCxn id="7174" idx="0"/>
          </p:cNvCxnSpPr>
          <p:nvPr/>
        </p:nvCxnSpPr>
        <p:spPr bwMode="auto">
          <a:xfrm flipH="1" flipV="1">
            <a:off x="5658928" y="3088257"/>
            <a:ext cx="2081072" cy="10737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0" name="Gerade Verbindung mit Pfeil 39"/>
          <p:cNvCxnSpPr/>
          <p:nvPr/>
        </p:nvCxnSpPr>
        <p:spPr bwMode="auto">
          <a:xfrm flipH="1" flipV="1">
            <a:off x="5520906" y="3752491"/>
            <a:ext cx="1319095" cy="144691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3" name="Gerade Verbindung mit Pfeil 42"/>
          <p:cNvCxnSpPr/>
          <p:nvPr/>
        </p:nvCxnSpPr>
        <p:spPr bwMode="auto">
          <a:xfrm>
            <a:off x="4942936" y="1966822"/>
            <a:ext cx="1" cy="44857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92D05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179" name="Textfeld 7178"/>
          <p:cNvSpPr txBox="1"/>
          <p:nvPr/>
        </p:nvSpPr>
        <p:spPr>
          <a:xfrm>
            <a:off x="6414870" y="671617"/>
            <a:ext cx="2262405" cy="318924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Where</a:t>
            </a:r>
            <a:r>
              <a:rPr kumimoji="0" lang="de-CH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en-US" sz="16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to</a:t>
            </a:r>
            <a:r>
              <a:rPr kumimoji="0" lang="de-CH" sz="1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find </a:t>
            </a:r>
            <a:r>
              <a:rPr kumimoji="0" lang="en-US" sz="16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essentials</a:t>
            </a:r>
          </a:p>
        </p:txBody>
      </p:sp>
    </p:spTree>
    <p:extLst>
      <p:ext uri="{BB962C8B-B14F-4D97-AF65-F5344CB8AC3E}">
        <p14:creationId xmlns:p14="http://schemas.microsoft.com/office/powerpoint/2010/main" val="2093582475"/>
      </p:ext>
    </p:extLst>
  </p:cSld>
  <p:clrMapOvr>
    <a:masterClrMapping/>
  </p:clrMapOvr>
  <p:transition spd="slow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feld 6"/>
          <p:cNvSpPr txBox="1"/>
          <p:nvPr/>
        </p:nvSpPr>
        <p:spPr>
          <a:xfrm>
            <a:off x="5096107" y="4059044"/>
            <a:ext cx="4057768" cy="2104028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en-US" sz="1200" dirty="0"/>
              <a:t>INSEDE (Institute for Sustainable Economic Development)</a:t>
            </a:r>
          </a:p>
          <a:p>
            <a:endParaRPr lang="de-CH" sz="1200" dirty="0"/>
          </a:p>
          <a:p>
            <a:r>
              <a:rPr lang="de-CH" sz="1200" dirty="0"/>
              <a:t>Ingenieurbüro für Wirtschaftsentwicklung</a:t>
            </a:r>
          </a:p>
          <a:p>
            <a:endParaRPr lang="de-CH" sz="1200" dirty="0"/>
          </a:p>
          <a:p>
            <a:r>
              <a:rPr lang="de-CH" sz="1200" dirty="0"/>
              <a:t>Peter Bretscher, Dipl. Ing.</a:t>
            </a:r>
          </a:p>
          <a:p>
            <a:r>
              <a:rPr lang="de-CH" sz="1200" dirty="0"/>
              <a:t>Alpsteinstrasse 4</a:t>
            </a:r>
          </a:p>
          <a:p>
            <a:r>
              <a:rPr lang="de-CH" sz="1200" dirty="0"/>
              <a:t>CH 9034 Eggersriet (Switzerland)</a:t>
            </a:r>
          </a:p>
          <a:p>
            <a:r>
              <a:rPr lang="it-IT" sz="1200" dirty="0"/>
              <a:t>Mobile: +41 79 650 49 04</a:t>
            </a:r>
          </a:p>
          <a:p>
            <a:endParaRPr lang="de-CH" sz="1200" dirty="0"/>
          </a:p>
          <a:p>
            <a:r>
              <a:rPr lang="de-CH" sz="1200" dirty="0"/>
              <a:t>peter.bretscher@bengin.com</a:t>
            </a:r>
          </a:p>
          <a:p>
            <a:r>
              <a:rPr lang="de-CH" sz="1200" dirty="0"/>
              <a:t>peter.bretscher@insede.org 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766116" y="1715908"/>
            <a:ext cx="33297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Timeline of Business Engineering Systems</a:t>
            </a:r>
            <a:r>
              <a:rPr lang="en-US" sz="1200" baseline="30000" dirty="0">
                <a:hlinkClick r:id="rId3"/>
              </a:rPr>
              <a:t>©</a:t>
            </a:r>
            <a:br>
              <a:rPr lang="en-US" sz="1200" dirty="0">
                <a:hlinkClick r:id="rId3"/>
              </a:rPr>
            </a:br>
            <a:r>
              <a:rPr lang="en-US" sz="1200" dirty="0">
                <a:hlinkClick r:id="rId3"/>
              </a:rPr>
              <a:t>(with links to original papers)</a:t>
            </a:r>
            <a:endParaRPr lang="en-US" sz="1200" dirty="0"/>
          </a:p>
        </p:txBody>
      </p:sp>
      <p:sp>
        <p:nvSpPr>
          <p:cNvPr id="9" name="Rechteck 8"/>
          <p:cNvSpPr/>
          <p:nvPr/>
        </p:nvSpPr>
        <p:spPr>
          <a:xfrm>
            <a:off x="5078853" y="1795593"/>
            <a:ext cx="2900581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Web:</a:t>
            </a:r>
          </a:p>
          <a:p>
            <a:r>
              <a:rPr lang="en-US" sz="1100" dirty="0">
                <a:hlinkClick r:id="rId4"/>
              </a:rPr>
              <a:t>http://project-nemo.org</a:t>
            </a:r>
            <a:endParaRPr lang="en-US" sz="1100" dirty="0"/>
          </a:p>
          <a:p>
            <a:r>
              <a:rPr lang="en-US" sz="1100" dirty="0">
                <a:hlinkClick r:id="rId5"/>
              </a:rPr>
              <a:t>https://insede.org</a:t>
            </a:r>
            <a:endParaRPr lang="en-US" sz="1100" dirty="0"/>
          </a:p>
          <a:p>
            <a:r>
              <a:rPr lang="en-US" sz="1100" dirty="0">
                <a:hlinkClick r:id="rId6"/>
              </a:rPr>
              <a:t>https://bengin.net</a:t>
            </a:r>
            <a:endParaRPr lang="en-US" sz="1100" dirty="0"/>
          </a:p>
          <a:p>
            <a:r>
              <a:rPr lang="en-US" sz="1100" dirty="0">
                <a:hlinkClick r:id="rId7"/>
              </a:rPr>
              <a:t>https://bengin.net/bes/</a:t>
            </a:r>
            <a:r>
              <a:rPr lang="en-US" sz="1100" dirty="0"/>
              <a:t> </a:t>
            </a:r>
          </a:p>
          <a:p>
            <a:endParaRPr lang="en-US" sz="1100" dirty="0"/>
          </a:p>
          <a:p>
            <a:endParaRPr lang="en-US" sz="1100" dirty="0"/>
          </a:p>
          <a:p>
            <a:r>
              <a:rPr lang="en-US" sz="1100" dirty="0">
                <a:hlinkClick r:id="rId8"/>
              </a:rPr>
              <a:t>https://twitter.com/peterbretscher</a:t>
            </a:r>
            <a:endParaRPr lang="en-US" sz="1100" dirty="0"/>
          </a:p>
          <a:p>
            <a:r>
              <a:rPr lang="en-US" sz="1100" dirty="0">
                <a:hlinkClick r:id="rId9"/>
              </a:rPr>
              <a:t>https://www.linkedin.com/in/peterbretscher</a:t>
            </a:r>
            <a:r>
              <a:rPr lang="en-US" sz="1100" dirty="0"/>
              <a:t> </a:t>
            </a:r>
          </a:p>
          <a:p>
            <a:r>
              <a:rPr lang="en-US" sz="1100" dirty="0">
                <a:hlinkClick r:id="rId10"/>
              </a:rPr>
              <a:t>https://www.facebook.com/peter.bretscher</a:t>
            </a:r>
            <a:r>
              <a:rPr lang="en-US" sz="1100" dirty="0"/>
              <a:t> </a:t>
            </a:r>
          </a:p>
          <a:p>
            <a:r>
              <a:rPr lang="de-CH" sz="1100" dirty="0">
                <a:hlinkClick r:id="rId11"/>
              </a:rPr>
              <a:t>https://www.youtube.com/peterbretscher</a:t>
            </a:r>
            <a:endParaRPr lang="de-CH" sz="1100" dirty="0"/>
          </a:p>
          <a:p>
            <a:r>
              <a:rPr lang="de-CH" sz="1100" dirty="0"/>
              <a:t>(</a:t>
            </a:r>
            <a:r>
              <a:rPr lang="en-US" sz="1100" dirty="0">
                <a:hlinkClick r:id="rId12"/>
              </a:rPr>
              <a:t>https://google.com/+PeterBretscher</a:t>
            </a:r>
            <a:r>
              <a:rPr lang="en-US" sz="1100" dirty="0"/>
              <a:t>)</a:t>
            </a:r>
          </a:p>
          <a:p>
            <a:endParaRPr lang="en-US" sz="1100" dirty="0"/>
          </a:p>
        </p:txBody>
      </p:sp>
      <p:pic>
        <p:nvPicPr>
          <p:cNvPr id="10" name="Picture 8">
            <a:hlinkClick r:id="rId3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632" y="2263426"/>
            <a:ext cx="2672764" cy="3783962"/>
          </a:xfrm>
          <a:prstGeom prst="rect">
            <a:avLst/>
          </a:prstGeom>
          <a:noFill/>
          <a:ln w="9525">
            <a:solidFill>
              <a:srgbClr val="3333CC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416143"/>
      </p:ext>
    </p:extLst>
  </p:cSld>
  <p:clrMapOvr>
    <a:masterClrMapping/>
  </p:clrMapOvr>
  <p:transition spd="slow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/>
          <p:cNvSpPr/>
          <p:nvPr/>
        </p:nvSpPr>
        <p:spPr bwMode="auto">
          <a:xfrm>
            <a:off x="0" y="5201728"/>
            <a:ext cx="9906000" cy="121653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" y="5306814"/>
            <a:ext cx="9905999" cy="1068681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R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kern="0" dirty="0">
                <a:latin typeface="+mn-lt"/>
                <a:ea typeface="+mj-ea"/>
                <a:cs typeface="+mj-cs"/>
                <a:hlinkClick r:id="rId3"/>
              </a:rPr>
              <a:t>insede</a:t>
            </a:r>
            <a:r>
              <a:rPr lang="de-CH" kern="0" dirty="0">
                <a:latin typeface="+mn-lt"/>
                <a:ea typeface="+mj-ea"/>
                <a:cs typeface="+mj-cs"/>
                <a:hlinkClick r:id="rId3"/>
              </a:rPr>
              <a:t> (Institute for </a:t>
            </a:r>
            <a:r>
              <a:rPr lang="en-US" kern="0" dirty="0">
                <a:latin typeface="+mn-lt"/>
                <a:ea typeface="+mj-ea"/>
                <a:cs typeface="+mj-cs"/>
                <a:hlinkClick r:id="rId3"/>
              </a:rPr>
              <a:t>Sustainable</a:t>
            </a:r>
            <a:r>
              <a:rPr lang="de-CH" kern="0" dirty="0">
                <a:latin typeface="+mn-lt"/>
                <a:ea typeface="+mj-ea"/>
                <a:cs typeface="+mj-cs"/>
                <a:hlinkClick r:id="rId3"/>
              </a:rPr>
              <a:t> </a:t>
            </a:r>
            <a:r>
              <a:rPr lang="en-US" kern="0" dirty="0">
                <a:latin typeface="+mn-lt"/>
                <a:ea typeface="+mj-ea"/>
                <a:cs typeface="+mj-cs"/>
                <a:hlinkClick r:id="rId3"/>
              </a:rPr>
              <a:t>Economic</a:t>
            </a:r>
            <a:r>
              <a:rPr lang="de-CH" kern="0" dirty="0">
                <a:latin typeface="+mn-lt"/>
                <a:ea typeface="+mj-ea"/>
                <a:cs typeface="+mj-cs"/>
                <a:hlinkClick r:id="rId3"/>
              </a:rPr>
              <a:t> Development) – open.institute</a:t>
            </a:r>
            <a:br>
              <a:rPr lang="de-CH" kern="0" dirty="0">
                <a:latin typeface="+mn-lt"/>
                <a:ea typeface="+mj-ea"/>
                <a:cs typeface="+mj-cs"/>
              </a:rPr>
            </a:br>
            <a:r>
              <a:rPr lang="en-US" kern="0" dirty="0">
                <a:latin typeface="+mn-lt"/>
                <a:ea typeface="+mj-ea"/>
                <a:cs typeface="+mj-cs"/>
              </a:rPr>
              <a:t>insede</a:t>
            </a:r>
            <a:r>
              <a:rPr lang="de-CH" kern="0" dirty="0">
                <a:latin typeface="+mn-lt"/>
                <a:ea typeface="+mj-ea"/>
                <a:cs typeface="+mj-cs"/>
              </a:rPr>
              <a:t> </a:t>
            </a:r>
            <a:r>
              <a:rPr lang="en-US" kern="0" dirty="0">
                <a:latin typeface="+mn-lt"/>
                <a:ea typeface="+mj-ea"/>
                <a:cs typeface="+mj-cs"/>
              </a:rPr>
              <a:t>is</a:t>
            </a:r>
            <a:r>
              <a:rPr lang="de-CH" kern="0" dirty="0">
                <a:latin typeface="+mn-lt"/>
                <a:ea typeface="+mj-ea"/>
                <a:cs typeface="+mj-cs"/>
              </a:rPr>
              <a:t> </a:t>
            </a:r>
            <a:r>
              <a:rPr lang="en-US" kern="0" dirty="0">
                <a:latin typeface="+mn-lt"/>
                <a:ea typeface="+mj-ea"/>
                <a:cs typeface="+mj-cs"/>
              </a:rPr>
              <a:t>part</a:t>
            </a:r>
            <a:r>
              <a:rPr lang="de-CH" kern="0" dirty="0">
                <a:latin typeface="+mn-lt"/>
                <a:ea typeface="+mj-ea"/>
                <a:cs typeface="+mj-cs"/>
              </a:rPr>
              <a:t> </a:t>
            </a:r>
            <a:r>
              <a:rPr lang="en-US" kern="0" dirty="0">
                <a:latin typeface="+mn-lt"/>
                <a:ea typeface="+mj-ea"/>
                <a:cs typeface="+mj-cs"/>
              </a:rPr>
              <a:t>of</a:t>
            </a:r>
            <a:r>
              <a:rPr lang="de-CH" kern="0" dirty="0">
                <a:latin typeface="+mn-lt"/>
                <a:ea typeface="+mj-ea"/>
                <a:cs typeface="+mj-cs"/>
              </a:rPr>
              <a:t> </a:t>
            </a:r>
            <a:r>
              <a:rPr lang="de-CH" kern="0" dirty="0">
                <a:latin typeface="+mn-lt"/>
                <a:ea typeface="+mj-ea"/>
                <a:cs typeface="+mj-cs"/>
                <a:hlinkClick r:id="rId4"/>
              </a:rPr>
              <a:t>Project-NEMO</a:t>
            </a:r>
            <a:r>
              <a:rPr lang="de-CH" kern="0" dirty="0">
                <a:latin typeface="+mn-lt"/>
                <a:ea typeface="+mj-ea"/>
                <a:cs typeface="+mj-cs"/>
              </a:rPr>
              <a:t> (New/Next </a:t>
            </a:r>
            <a:r>
              <a:rPr lang="en-US" kern="0" dirty="0">
                <a:latin typeface="+mn-lt"/>
                <a:ea typeface="+mj-ea"/>
                <a:cs typeface="+mj-cs"/>
              </a:rPr>
              <a:t>Economic</a:t>
            </a:r>
            <a:r>
              <a:rPr lang="de-CH" kern="0" dirty="0">
                <a:latin typeface="+mn-lt"/>
                <a:ea typeface="+mj-ea"/>
                <a:cs typeface="+mj-cs"/>
              </a:rPr>
              <a:t> Model)</a:t>
            </a:r>
          </a:p>
          <a:p>
            <a:pPr marR="0" algn="ctr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de-CH" kern="0" dirty="0">
                <a:latin typeface="+mn-lt"/>
                <a:ea typeface="+mj-ea"/>
                <a:cs typeface="+mj-cs"/>
              </a:rPr>
              <a:t>© 2015, </a:t>
            </a:r>
            <a:r>
              <a:rPr lang="de-CH" kern="0" dirty="0" err="1">
                <a:latin typeface="+mn-lt"/>
                <a:ea typeface="+mj-ea"/>
                <a:cs typeface="+mj-cs"/>
              </a:rPr>
              <a:t>rev</a:t>
            </a:r>
            <a:r>
              <a:rPr lang="de-CH" kern="0" dirty="0">
                <a:latin typeface="+mn-lt"/>
                <a:ea typeface="+mj-ea"/>
                <a:cs typeface="+mj-cs"/>
              </a:rPr>
              <a:t>. 2019 </a:t>
            </a:r>
            <a:r>
              <a:rPr lang="de-CH" kern="0" dirty="0">
                <a:latin typeface="+mn-lt"/>
                <a:ea typeface="+mj-ea"/>
                <a:cs typeface="+mj-cs"/>
                <a:hlinkClick r:id="rId5"/>
              </a:rPr>
              <a:t>peter.bretscher@insede.org</a:t>
            </a:r>
            <a:endParaRPr lang="de-CH" kern="0" dirty="0">
              <a:latin typeface="+mn-lt"/>
              <a:ea typeface="+mj-ea"/>
              <a:cs typeface="+mj-cs"/>
            </a:endParaRPr>
          </a:p>
        </p:txBody>
      </p:sp>
      <p:pic>
        <p:nvPicPr>
          <p:cNvPr id="6" name="Grafik 5">
            <a:hlinkClick r:id="rId6"/>
            <a:extLst>
              <a:ext uri="{FF2B5EF4-FFF2-40B4-BE49-F238E27FC236}">
                <a16:creationId xmlns:a16="http://schemas.microsoft.com/office/drawing/2014/main" id="{AD266099-3927-4CDE-8990-535C9C29DB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3156" y="1447800"/>
            <a:ext cx="2421321" cy="3424367"/>
          </a:xfrm>
          <a:prstGeom prst="rect">
            <a:avLst/>
          </a:prstGeom>
          <a:ln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404BF3F9-417D-4F0C-BBDA-5DA1FA0820E0}"/>
              </a:ext>
            </a:extLst>
          </p:cNvPr>
          <p:cNvSpPr txBox="1"/>
          <p:nvPr/>
        </p:nvSpPr>
        <p:spPr>
          <a:xfrm>
            <a:off x="4497796" y="1319510"/>
            <a:ext cx="4404017" cy="626701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en-US" sz="1200" dirty="0"/>
              <a:t>PDF with some further links to “Business Engineering Systems”</a:t>
            </a:r>
          </a:p>
          <a:p>
            <a:r>
              <a:rPr lang="en-US" sz="1200" kern="0" dirty="0">
                <a:latin typeface="+mn-lt"/>
                <a:ea typeface="+mj-ea"/>
                <a:cs typeface="+mj-cs"/>
                <a:hlinkClick r:id="rId6"/>
              </a:rPr>
              <a:t>https://bengin.net/doughnut/dl/inventory_project_nemo_v1.0.pdf</a:t>
            </a:r>
            <a:endParaRPr lang="en-US" sz="1200" kern="0" dirty="0">
              <a:latin typeface="+mn-lt"/>
              <a:ea typeface="+mj-ea"/>
              <a:cs typeface="+mj-cs"/>
            </a:endParaRPr>
          </a:p>
          <a:p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9" name="Grafik 8" descr="Ein Bild, das Text, Buch enthält.&#10;&#10;Automatisch generierte Beschreibung">
            <a:hlinkClick r:id="rId8"/>
            <a:extLst>
              <a:ext uri="{FF2B5EF4-FFF2-40B4-BE49-F238E27FC236}">
                <a16:creationId xmlns:a16="http://schemas.microsoft.com/office/drawing/2014/main" id="{3F7F8179-4747-4F96-98DF-101E32209A7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97796" y="3032892"/>
            <a:ext cx="1056842" cy="16268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FF53CAD-54B3-404C-A2F2-008B2DDED95A}"/>
              </a:ext>
            </a:extLst>
          </p:cNvPr>
          <p:cNvSpPr txBox="1"/>
          <p:nvPr/>
        </p:nvSpPr>
        <p:spPr>
          <a:xfrm>
            <a:off x="4497796" y="2609835"/>
            <a:ext cx="2585186" cy="303536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de-CH" dirty="0">
                <a:hlinkClick r:id="rId8"/>
              </a:rPr>
              <a:t>https://www.kateraworth.com/</a:t>
            </a:r>
            <a:endParaRPr kumimoji="0" lang="de-CH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2" name="Grafik 11">
            <a:hlinkClick r:id="rId10"/>
            <a:extLst>
              <a:ext uri="{FF2B5EF4-FFF2-40B4-BE49-F238E27FC236}">
                <a16:creationId xmlns:a16="http://schemas.microsoft.com/office/drawing/2014/main" id="{FF72EC9D-012D-4DAD-BDBC-7208372901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502100" y="3030555"/>
            <a:ext cx="1084592" cy="1626888"/>
          </a:xfrm>
          <a:prstGeom prst="rect">
            <a:avLst/>
          </a:prstGeom>
          <a:ln>
            <a:solidFill>
              <a:srgbClr val="3333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C417AC7E-A307-44AE-953C-AF8989521DA3}"/>
              </a:ext>
            </a:extLst>
          </p:cNvPr>
          <p:cNvSpPr txBox="1"/>
          <p:nvPr/>
        </p:nvSpPr>
        <p:spPr>
          <a:xfrm>
            <a:off x="5239985" y="4762529"/>
            <a:ext cx="3399055" cy="303536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algn="r"/>
            <a:r>
              <a:rPr lang="de-CH" dirty="0">
                <a:hlinkClick r:id="rId10"/>
              </a:rPr>
              <a:t>https://marianamazzucato.com/</a:t>
            </a:r>
            <a:endParaRPr kumimoji="0" lang="de-CH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BAEB83D-AB15-42D2-8372-6BB3A6A3D250}"/>
              </a:ext>
            </a:extLst>
          </p:cNvPr>
          <p:cNvSpPr txBox="1"/>
          <p:nvPr/>
        </p:nvSpPr>
        <p:spPr>
          <a:xfrm>
            <a:off x="4497796" y="1972236"/>
            <a:ext cx="4312646" cy="303536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More </a:t>
            </a:r>
            <a:r>
              <a:rPr kumimoji="0" lang="de-CH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about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de-CH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why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to </a:t>
            </a:r>
            <a:r>
              <a:rPr kumimoji="0" lang="de-CH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redesign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de-CH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economic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kumimoji="0" lang="de-CH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MindWare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4525594"/>
      </p:ext>
    </p:extLst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"/>
          <p:cNvSpPr/>
          <p:nvPr/>
        </p:nvSpPr>
        <p:spPr>
          <a:xfrm>
            <a:off x="525463" y="3520580"/>
            <a:ext cx="4953000" cy="178510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i="1" dirty="0"/>
              <a:t>“We also </a:t>
            </a:r>
            <a:r>
              <a:rPr lang="en-US" b="1" i="1" dirty="0"/>
              <a:t>need to develop an economic theory </a:t>
            </a:r>
            <a:r>
              <a:rPr lang="en-US" i="1" dirty="0"/>
              <a:t>appropriate to a world economy in which knowledge has become the key economic resource and the dominant... source of comparative advantage.” </a:t>
            </a:r>
            <a:endParaRPr lang="en-US" dirty="0"/>
          </a:p>
          <a:p>
            <a:endParaRPr lang="en-US" dirty="0"/>
          </a:p>
          <a:p>
            <a:r>
              <a:rPr lang="en-US" dirty="0"/>
              <a:t>Peter E. Drucker, The Atlantic 11/1994</a:t>
            </a:r>
            <a:br>
              <a:rPr lang="en-US" dirty="0"/>
            </a:br>
            <a:r>
              <a:rPr lang="en-US" dirty="0"/>
              <a:t>in: </a:t>
            </a:r>
            <a:r>
              <a:rPr lang="en-US" sz="2000" b="1" dirty="0"/>
              <a:t>The Age of Social Transformation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9062" y="2415214"/>
            <a:ext cx="4006773" cy="273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hteck 2">
            <a:hlinkClick r:id="rId4"/>
          </p:cNvPr>
          <p:cNvSpPr/>
          <p:nvPr/>
        </p:nvSpPr>
        <p:spPr>
          <a:xfrm>
            <a:off x="525463" y="5490565"/>
            <a:ext cx="68041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https://www.theatlantic.com/past/docs/issues/95dec/chilearn/drucker.htm</a:t>
            </a:r>
            <a:endParaRPr lang="en-US" dirty="0"/>
          </a:p>
        </p:txBody>
      </p:sp>
      <p:sp>
        <p:nvSpPr>
          <p:cNvPr id="5" name="Rechteck 4"/>
          <p:cNvSpPr/>
          <p:nvPr/>
        </p:nvSpPr>
        <p:spPr>
          <a:xfrm>
            <a:off x="525463" y="1726956"/>
            <a:ext cx="90903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i="1" dirty="0"/>
              <a:t>“We also </a:t>
            </a:r>
            <a:r>
              <a:rPr lang="en-US" sz="3200" b="1" i="1" dirty="0"/>
              <a:t>need to develop a (new) economic theory…. “</a:t>
            </a:r>
            <a:endParaRPr lang="en-US" sz="3200" b="1" dirty="0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>
          <a:xfrm>
            <a:off x="525460" y="955861"/>
            <a:ext cx="9172647" cy="413663"/>
          </a:xfrm>
        </p:spPr>
        <p:txBody>
          <a:bodyPr/>
          <a:lstStyle/>
          <a:p>
            <a:pPr algn="l" eaLnBrk="1" hangingPunct="1"/>
            <a:r>
              <a:rPr lang="de-CH" sz="2400" dirty="0"/>
              <a:t>Management </a:t>
            </a:r>
            <a:r>
              <a:rPr lang="en-US" sz="2400" dirty="0"/>
              <a:t>is</a:t>
            </a:r>
            <a:r>
              <a:rPr lang="de-CH" sz="2400" dirty="0"/>
              <a:t> </a:t>
            </a:r>
            <a:r>
              <a:rPr lang="en-US" sz="2400" dirty="0"/>
              <a:t>core</a:t>
            </a:r>
            <a:r>
              <a:rPr lang="de-CH" sz="2400" dirty="0"/>
              <a:t>, but....</a:t>
            </a:r>
          </a:p>
        </p:txBody>
      </p:sp>
      <p:sp>
        <p:nvSpPr>
          <p:cNvPr id="7" name="Rechteck 6">
            <a:hlinkClick r:id="rId4"/>
            <a:extLst>
              <a:ext uri="{FF2B5EF4-FFF2-40B4-BE49-F238E27FC236}">
                <a16:creationId xmlns:a16="http://schemas.microsoft.com/office/drawing/2014/main" id="{DB645340-9D13-4CEB-9171-6CCA36B3E61D}"/>
              </a:ext>
            </a:extLst>
          </p:cNvPr>
          <p:cNvSpPr/>
          <p:nvPr/>
        </p:nvSpPr>
        <p:spPr>
          <a:xfrm>
            <a:off x="893994" y="5906334"/>
            <a:ext cx="680410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Link not working? Go to </a:t>
            </a:r>
            <a:r>
              <a:rPr lang="en-US" dirty="0" err="1"/>
              <a:t>WebArchive</a:t>
            </a:r>
            <a:r>
              <a:rPr lang="en-US" dirty="0"/>
              <a:t> of original ‘The Atlantic’. </a:t>
            </a:r>
            <a:r>
              <a:rPr lang="en-US" dirty="0">
                <a:hlinkClick r:id="rId5"/>
              </a:rPr>
              <a:t>Click here.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6440334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439948" y="5041543"/>
            <a:ext cx="318317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“Count what is countable, </a:t>
            </a:r>
            <a:br>
              <a:rPr lang="en-US" sz="1100" i="1" dirty="0"/>
            </a:br>
            <a:r>
              <a:rPr lang="en-US" sz="1100" i="1" dirty="0"/>
              <a:t>measure what is measurable,</a:t>
            </a:r>
            <a:br>
              <a:rPr lang="en-US" sz="1100" i="1" dirty="0"/>
            </a:br>
            <a:r>
              <a:rPr lang="en-US" sz="1100" i="1" dirty="0"/>
              <a:t>and what is not measurable, </a:t>
            </a:r>
            <a:br>
              <a:rPr lang="en-US" sz="1100" i="1" dirty="0"/>
            </a:br>
            <a:r>
              <a:rPr lang="en-US" sz="1100" b="1" i="1" dirty="0"/>
              <a:t>make measurable</a:t>
            </a:r>
            <a:r>
              <a:rPr lang="de-CH" sz="1100" i="1" dirty="0"/>
              <a:t>.”</a:t>
            </a:r>
          </a:p>
          <a:p>
            <a:pPr algn="r"/>
            <a:endParaRPr lang="en-US" sz="1100" i="1" dirty="0"/>
          </a:p>
          <a:p>
            <a:pPr algn="r"/>
            <a:r>
              <a:rPr lang="en-US" sz="1100" dirty="0"/>
              <a:t>Leonardo da Vinci</a:t>
            </a:r>
            <a:endParaRPr lang="en-US" sz="1100" b="1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3119" y="5146015"/>
            <a:ext cx="815897" cy="10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1427338"/>
            <a:ext cx="1372348" cy="17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6250968" y="5210820"/>
            <a:ext cx="2933729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“Many of the patterns of nature we can discover only </a:t>
            </a:r>
            <a:r>
              <a:rPr lang="en-US" sz="1100" b="1" i="1" dirty="0"/>
              <a:t>after</a:t>
            </a:r>
            <a:r>
              <a:rPr lang="en-US" sz="1100" i="1" dirty="0"/>
              <a:t> they have been constructed by our mind.”</a:t>
            </a:r>
          </a:p>
          <a:p>
            <a:r>
              <a:rPr lang="en-US" sz="1100" i="1" dirty="0"/>
              <a:t> </a:t>
            </a:r>
          </a:p>
          <a:p>
            <a:r>
              <a:rPr lang="en-US" sz="1100" dirty="0"/>
              <a:t>Friedrich von Hayek</a:t>
            </a:r>
          </a:p>
        </p:txBody>
      </p:sp>
      <p:sp>
        <p:nvSpPr>
          <p:cNvPr id="6" name="Rechteck 5"/>
          <p:cNvSpPr/>
          <p:nvPr/>
        </p:nvSpPr>
        <p:spPr>
          <a:xfrm>
            <a:off x="1094958" y="3874033"/>
            <a:ext cx="237539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100" i="1" dirty="0"/>
              <a:t>“It is the </a:t>
            </a:r>
            <a:r>
              <a:rPr lang="en-US" sz="1100" b="1" i="1" dirty="0"/>
              <a:t>theory</a:t>
            </a:r>
            <a:r>
              <a:rPr lang="en-US" sz="1100" i="1" dirty="0"/>
              <a:t> which </a:t>
            </a:r>
            <a:r>
              <a:rPr lang="en-US" sz="1100" b="1" i="1" dirty="0"/>
              <a:t>determines</a:t>
            </a:r>
            <a:r>
              <a:rPr lang="en-US" sz="1100" i="1" dirty="0"/>
              <a:t> what we can observe.”</a:t>
            </a:r>
          </a:p>
          <a:p>
            <a:pPr algn="r"/>
            <a:endParaRPr lang="en-US" sz="1100" i="1" dirty="0"/>
          </a:p>
          <a:p>
            <a:pPr algn="r"/>
            <a:r>
              <a:rPr lang="en-US" sz="1100" dirty="0"/>
              <a:t>Albert Einstein</a:t>
            </a:r>
          </a:p>
        </p:txBody>
      </p:sp>
      <p:sp>
        <p:nvSpPr>
          <p:cNvPr id="7" name="Rechteck 6"/>
          <p:cNvSpPr/>
          <p:nvPr/>
        </p:nvSpPr>
        <p:spPr>
          <a:xfrm>
            <a:off x="6041212" y="3535478"/>
            <a:ext cx="284581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i="1" dirty="0"/>
              <a:t>“You never change things by fighting the existing reality.</a:t>
            </a:r>
          </a:p>
          <a:p>
            <a:r>
              <a:rPr lang="en-US" sz="1100" i="1" dirty="0"/>
              <a:t>To change something, build a </a:t>
            </a:r>
            <a:r>
              <a:rPr lang="en-US" sz="1100" b="1" i="1" dirty="0"/>
              <a:t>new model </a:t>
            </a:r>
            <a:r>
              <a:rPr lang="en-US" sz="1100" i="1" dirty="0"/>
              <a:t>that makes the existing model obsolete.”</a:t>
            </a:r>
          </a:p>
          <a:p>
            <a:endParaRPr lang="en-US" sz="1100" i="1" dirty="0"/>
          </a:p>
          <a:p>
            <a:r>
              <a:rPr lang="en-US" sz="1100" dirty="0"/>
              <a:t>R. Buckminster Fuller</a:t>
            </a:r>
          </a:p>
        </p:txBody>
      </p:sp>
      <p:sp>
        <p:nvSpPr>
          <p:cNvPr id="8" name="Rechteck 7"/>
          <p:cNvSpPr/>
          <p:nvPr/>
        </p:nvSpPr>
        <p:spPr>
          <a:xfrm>
            <a:off x="2132885" y="1574168"/>
            <a:ext cx="65443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"I often say that when you can measure what you are speaking about and express it in numbers you know something about it;</a:t>
            </a:r>
          </a:p>
          <a:p>
            <a:r>
              <a:rPr lang="en-US" sz="1200" i="1" dirty="0"/>
              <a:t>but </a:t>
            </a:r>
            <a:r>
              <a:rPr lang="en-US" sz="1200" b="1" i="1" dirty="0"/>
              <a:t>when you cannot measure </a:t>
            </a:r>
            <a:r>
              <a:rPr lang="en-US" sz="1200" i="1" dirty="0"/>
              <a:t>it, when you cannot express it in numbers, your knowledge is of a meager and unsatisfactory kind:</a:t>
            </a:r>
          </a:p>
          <a:p>
            <a:r>
              <a:rPr lang="en-US" sz="1200" i="1" dirty="0"/>
              <a:t>it </a:t>
            </a:r>
            <a:r>
              <a:rPr lang="en-US" sz="1200" b="1" i="1" dirty="0"/>
              <a:t>may be the beginning </a:t>
            </a:r>
            <a:r>
              <a:rPr lang="en-US" sz="1200" i="1" dirty="0"/>
              <a:t>of knowledge, but you have scarcely, in your thoughts, advanced to the stage of science, whatever the matter may be.“</a:t>
            </a:r>
          </a:p>
          <a:p>
            <a:endParaRPr lang="en-US" sz="1200" i="1" dirty="0"/>
          </a:p>
          <a:p>
            <a:r>
              <a:rPr lang="en-US" sz="1200" dirty="0"/>
              <a:t>Lord Kelvin, Electrical Units of Measurement, 1883</a:t>
            </a:r>
          </a:p>
        </p:txBody>
      </p:sp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75" y="5146015"/>
            <a:ext cx="1201594" cy="100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132" y="3613084"/>
            <a:ext cx="782080" cy="10303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0357" y="3607224"/>
            <a:ext cx="1121420" cy="1036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2"/>
          <p:cNvSpPr>
            <a:spLocks noGrp="1" noChangeArrowheads="1"/>
          </p:cNvSpPr>
          <p:nvPr>
            <p:ph type="title"/>
          </p:nvPr>
        </p:nvSpPr>
        <p:spPr>
          <a:xfrm>
            <a:off x="525460" y="955861"/>
            <a:ext cx="9172647" cy="413663"/>
          </a:xfrm>
        </p:spPr>
        <p:txBody>
          <a:bodyPr/>
          <a:lstStyle/>
          <a:p>
            <a:pPr algn="l" eaLnBrk="1" hangingPunct="1"/>
            <a:r>
              <a:rPr lang="de-CH" dirty="0"/>
              <a:t>Basic </a:t>
            </a:r>
            <a:r>
              <a:rPr lang="en-US" dirty="0"/>
              <a:t>thoughts</a:t>
            </a:r>
            <a:r>
              <a:rPr lang="de-CH" dirty="0"/>
              <a:t> </a:t>
            </a:r>
            <a:r>
              <a:rPr lang="en-US" dirty="0"/>
              <a:t>about</a:t>
            </a:r>
            <a:r>
              <a:rPr lang="de-CH" dirty="0"/>
              <a:t> </a:t>
            </a:r>
            <a:r>
              <a:rPr lang="en-US" dirty="0"/>
              <a:t>theories</a:t>
            </a:r>
          </a:p>
        </p:txBody>
      </p:sp>
    </p:spTree>
    <p:extLst>
      <p:ext uri="{BB962C8B-B14F-4D97-AF65-F5344CB8AC3E}">
        <p14:creationId xmlns:p14="http://schemas.microsoft.com/office/powerpoint/2010/main" val="2030157171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feil: nach oben gebogen 30">
            <a:extLst>
              <a:ext uri="{FF2B5EF4-FFF2-40B4-BE49-F238E27FC236}">
                <a16:creationId xmlns:a16="http://schemas.microsoft.com/office/drawing/2014/main" id="{CBF401D1-9A98-47EB-B322-6FBC133F1EDE}"/>
              </a:ext>
            </a:extLst>
          </p:cNvPr>
          <p:cNvSpPr/>
          <p:nvPr/>
        </p:nvSpPr>
        <p:spPr bwMode="auto">
          <a:xfrm rot="5400000" flipV="1">
            <a:off x="4334553" y="1546184"/>
            <a:ext cx="5041910" cy="4155055"/>
          </a:xfrm>
          <a:prstGeom prst="bentUpArrow">
            <a:avLst>
              <a:gd name="adj1" fmla="val 2806"/>
              <a:gd name="adj2" fmla="val 4461"/>
              <a:gd name="adj3" fmla="val 5849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de-CH" sz="1200" b="1">
              <a:solidFill>
                <a:schemeClr val="bg1"/>
              </a:solidFill>
            </a:endParaRPr>
          </a:p>
        </p:txBody>
      </p:sp>
      <p:sp>
        <p:nvSpPr>
          <p:cNvPr id="29" name="Rechteck 28"/>
          <p:cNvSpPr/>
          <p:nvPr/>
        </p:nvSpPr>
        <p:spPr bwMode="auto">
          <a:xfrm>
            <a:off x="1414734" y="1644586"/>
            <a:ext cx="4875994" cy="2761879"/>
          </a:xfrm>
          <a:prstGeom prst="rect">
            <a:avLst/>
          </a:prstGeom>
          <a:solidFill>
            <a:srgbClr val="CFDE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8" name="Rechteck 27"/>
          <p:cNvSpPr/>
          <p:nvPr/>
        </p:nvSpPr>
        <p:spPr bwMode="auto">
          <a:xfrm>
            <a:off x="1583332" y="4291062"/>
            <a:ext cx="3194648" cy="1853605"/>
          </a:xfrm>
          <a:prstGeom prst="rect">
            <a:avLst/>
          </a:prstGeom>
          <a:gradFill>
            <a:gsLst>
              <a:gs pos="0">
                <a:srgbClr val="CFDEF1"/>
              </a:gs>
              <a:gs pos="100000">
                <a:srgbClr val="3333CC"/>
              </a:gs>
            </a:gsLst>
            <a:lin ang="5400000" scaled="0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8" name="Gruppieren 17"/>
          <p:cNvGrpSpPr/>
          <p:nvPr/>
        </p:nvGrpSpPr>
        <p:grpSpPr>
          <a:xfrm>
            <a:off x="1216325" y="2053087"/>
            <a:ext cx="8169215" cy="3778370"/>
            <a:chOff x="1216325" y="2053087"/>
            <a:chExt cx="8169215" cy="3778370"/>
          </a:xfrm>
        </p:grpSpPr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6325" y="2053087"/>
              <a:ext cx="8169215" cy="3778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5" name="Rechteck 24"/>
            <p:cNvSpPr/>
            <p:nvPr/>
          </p:nvSpPr>
          <p:spPr bwMode="auto">
            <a:xfrm>
              <a:off x="1414734" y="2267321"/>
              <a:ext cx="4875994" cy="2761879"/>
            </a:xfrm>
            <a:prstGeom prst="rect">
              <a:avLst/>
            </a:prstGeom>
            <a:solidFill>
              <a:srgbClr val="CFDEF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4" name="Rechteck 23"/>
            <p:cNvSpPr/>
            <p:nvPr/>
          </p:nvSpPr>
          <p:spPr bwMode="auto">
            <a:xfrm>
              <a:off x="1588891" y="3752286"/>
              <a:ext cx="3194648" cy="1853605"/>
            </a:xfrm>
            <a:prstGeom prst="rect">
              <a:avLst/>
            </a:prstGeom>
            <a:gradFill>
              <a:gsLst>
                <a:gs pos="0">
                  <a:srgbClr val="CFDEF1"/>
                </a:gs>
                <a:gs pos="100000">
                  <a:srgbClr val="3333CC"/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 dirty="0">
                <a:solidFill>
                  <a:schemeClr val="bg1"/>
                </a:solidFill>
              </a:endParaRPr>
            </a:p>
          </p:txBody>
        </p:sp>
        <p:sp>
          <p:nvSpPr>
            <p:cNvPr id="21" name="Rechteck 20"/>
            <p:cNvSpPr/>
            <p:nvPr/>
          </p:nvSpPr>
          <p:spPr bwMode="auto">
            <a:xfrm>
              <a:off x="4887692" y="2565304"/>
              <a:ext cx="1219809" cy="2463896"/>
            </a:xfrm>
            <a:prstGeom prst="rect">
              <a:avLst/>
            </a:prstGeom>
            <a:solidFill>
              <a:srgbClr val="CFDEF1"/>
            </a:solidFill>
            <a:ln w="76200" cap="flat" cmpd="sng" algn="ctr">
              <a:solidFill>
                <a:srgbClr val="3333CC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36000" tIns="46800" rIns="36000" bIns="46800" numCol="1" rtlCol="0" anchor="ctr" anchorCtr="0" compatLnSpc="1">
              <a:prstTxWarp prst="textNoShape">
                <a:avLst/>
              </a:prstTxWarp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en-US" sz="1200" b="1" dirty="0">
                <a:solidFill>
                  <a:schemeClr val="bg1"/>
                </a:solidFill>
              </a:endParaRPr>
            </a:p>
          </p:txBody>
        </p:sp>
        <p:grpSp>
          <p:nvGrpSpPr>
            <p:cNvPr id="19" name="Gruppieren 18"/>
            <p:cNvGrpSpPr/>
            <p:nvPr/>
          </p:nvGrpSpPr>
          <p:grpSpPr>
            <a:xfrm>
              <a:off x="1771531" y="2672286"/>
              <a:ext cx="7109098" cy="2700000"/>
              <a:chOff x="1440000" y="2160000"/>
              <a:chExt cx="7109098" cy="2700000"/>
            </a:xfrm>
          </p:grpSpPr>
          <p:sp>
            <p:nvSpPr>
              <p:cNvPr id="2" name="Rechteck 1"/>
              <p:cNvSpPr/>
              <p:nvPr/>
            </p:nvSpPr>
            <p:spPr bwMode="auto">
              <a:xfrm>
                <a:off x="6389098" y="2206462"/>
                <a:ext cx="2160000" cy="90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CH" sz="1800" b="1" dirty="0">
                    <a:solidFill>
                      <a:srgbClr val="0E3666"/>
                    </a:solidFill>
                  </a:rPr>
                  <a:t>Work your plan</a:t>
                </a:r>
                <a:endParaRPr lang="en-US" sz="1800" b="1" dirty="0">
                  <a:solidFill>
                    <a:srgbClr val="0E3666"/>
                  </a:solidFill>
                </a:endParaRPr>
              </a:p>
            </p:txBody>
          </p:sp>
          <p:sp>
            <p:nvSpPr>
              <p:cNvPr id="3" name="Rechteck 2"/>
              <p:cNvSpPr/>
              <p:nvPr/>
            </p:nvSpPr>
            <p:spPr bwMode="auto">
              <a:xfrm>
                <a:off x="5959197" y="2790000"/>
                <a:ext cx="2160000" cy="90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CH" sz="1800" b="1" dirty="0">
                    <a:solidFill>
                      <a:srgbClr val="0E3666"/>
                    </a:solidFill>
                  </a:rPr>
                  <a:t>Plan your </a:t>
                </a:r>
                <a:r>
                  <a:rPr lang="en-US" sz="1800" b="1" dirty="0">
                    <a:solidFill>
                      <a:srgbClr val="0E3666"/>
                    </a:solidFill>
                  </a:rPr>
                  <a:t>work</a:t>
                </a:r>
              </a:p>
            </p:txBody>
          </p:sp>
          <p:sp>
            <p:nvSpPr>
              <p:cNvPr id="4" name="Rechteck 3"/>
              <p:cNvSpPr/>
              <p:nvPr/>
            </p:nvSpPr>
            <p:spPr bwMode="auto">
              <a:xfrm rot="16200000">
                <a:off x="4084597" y="2832068"/>
                <a:ext cx="2160000" cy="90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CH" sz="1800" b="1" dirty="0">
                    <a:solidFill>
                      <a:srgbClr val="0E3666"/>
                    </a:solidFill>
                  </a:rPr>
                  <a:t>Decision </a:t>
                </a:r>
                <a:r>
                  <a:rPr lang="en-US" sz="1800" b="1" dirty="0">
                    <a:solidFill>
                      <a:srgbClr val="0E3666"/>
                    </a:solidFill>
                  </a:rPr>
                  <a:t>making</a:t>
                </a:r>
              </a:p>
            </p:txBody>
          </p:sp>
          <p:sp>
            <p:nvSpPr>
              <p:cNvPr id="5" name="Rechteck 4"/>
              <p:cNvSpPr/>
              <p:nvPr/>
            </p:nvSpPr>
            <p:spPr bwMode="auto">
              <a:xfrm>
                <a:off x="1440000" y="3238777"/>
                <a:ext cx="2880000" cy="108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CH" sz="1800" b="1" dirty="0">
                    <a:solidFill>
                      <a:srgbClr val="0E3666"/>
                    </a:solidFill>
                  </a:rPr>
                  <a:t>Applied </a:t>
                </a:r>
                <a:r>
                  <a:rPr lang="en-US" sz="1800" b="1" dirty="0">
                    <a:solidFill>
                      <a:srgbClr val="0E3666"/>
                    </a:solidFill>
                  </a:rPr>
                  <a:t>economics</a:t>
                </a:r>
              </a:p>
            </p:txBody>
          </p:sp>
          <p:sp>
            <p:nvSpPr>
              <p:cNvPr id="6" name="Rechteck 5"/>
              <p:cNvSpPr/>
              <p:nvPr/>
            </p:nvSpPr>
            <p:spPr bwMode="auto">
              <a:xfrm>
                <a:off x="1440000" y="4320000"/>
                <a:ext cx="2880000" cy="54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CH" sz="1800" b="1" dirty="0">
                    <a:solidFill>
                      <a:srgbClr val="0E3666"/>
                    </a:solidFill>
                  </a:rPr>
                  <a:t>Basic </a:t>
                </a:r>
                <a:r>
                  <a:rPr lang="en-US" sz="1800" b="1" dirty="0">
                    <a:solidFill>
                      <a:srgbClr val="0E3666"/>
                    </a:solidFill>
                  </a:rPr>
                  <a:t>economics</a:t>
                </a:r>
              </a:p>
            </p:txBody>
          </p:sp>
          <p:sp>
            <p:nvSpPr>
              <p:cNvPr id="7" name="Rechteck 6"/>
              <p:cNvSpPr/>
              <p:nvPr/>
            </p:nvSpPr>
            <p:spPr bwMode="auto">
              <a:xfrm>
                <a:off x="1440000" y="2160000"/>
                <a:ext cx="2880000" cy="10800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de-CH" sz="1800" b="1" dirty="0">
                    <a:solidFill>
                      <a:srgbClr val="0E3666"/>
                    </a:solidFill>
                  </a:rPr>
                  <a:t>Management</a:t>
                </a:r>
                <a:endParaRPr lang="en-US" sz="1800" b="1" dirty="0">
                  <a:solidFill>
                    <a:srgbClr val="0E3666"/>
                  </a:solidFill>
                </a:endParaRPr>
              </a:p>
            </p:txBody>
          </p:sp>
          <p:sp>
            <p:nvSpPr>
              <p:cNvPr id="8" name="Rechteck 7"/>
              <p:cNvSpPr/>
              <p:nvPr/>
            </p:nvSpPr>
            <p:spPr bwMode="auto">
              <a:xfrm>
                <a:off x="1440000" y="2160000"/>
                <a:ext cx="2880000" cy="2700000"/>
              </a:xfrm>
              <a:prstGeom prst="rect">
                <a:avLst/>
              </a:prstGeom>
              <a:noFill/>
              <a:ln w="9525" cap="flat" cmpd="sng" algn="ctr">
                <a:solidFill>
                  <a:schemeClr val="bg1">
                    <a:lumMod val="5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0" name="Gerade Verbindung 9"/>
              <p:cNvCxnSpPr/>
              <p:nvPr/>
            </p:nvCxnSpPr>
            <p:spPr bwMode="auto">
              <a:xfrm>
                <a:off x="1440000" y="3238777"/>
                <a:ext cx="2880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1" name="Gerade Verbindung 10"/>
              <p:cNvCxnSpPr/>
              <p:nvPr/>
            </p:nvCxnSpPr>
            <p:spPr bwMode="auto">
              <a:xfrm>
                <a:off x="1440000" y="4320000"/>
                <a:ext cx="2880000" cy="0"/>
              </a:xfrm>
              <a:prstGeom prst="line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>
                    <a:lumMod val="50000"/>
                  </a:schemeClr>
                </a:solidFill>
                <a:prstDash val="dash"/>
                <a:round/>
                <a:headEnd type="none" w="med" len="med"/>
                <a:tailEnd type="none" w="med" len="med"/>
              </a:ln>
              <a:effectLst/>
            </p:spPr>
          </p:cxnSp>
          <p:sp>
            <p:nvSpPr>
              <p:cNvPr id="12" name="Pfeil nach rechts 11"/>
              <p:cNvSpPr/>
              <p:nvPr/>
            </p:nvSpPr>
            <p:spPr bwMode="auto">
              <a:xfrm>
                <a:off x="4168845" y="2544724"/>
                <a:ext cx="763698" cy="310551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4" name="Pfeil nach rechts 13"/>
              <p:cNvSpPr/>
              <p:nvPr/>
            </p:nvSpPr>
            <p:spPr bwMode="auto">
              <a:xfrm rot="16200000">
                <a:off x="2648809" y="4056136"/>
                <a:ext cx="462385" cy="310551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7" name="Gruppieren 16"/>
              <p:cNvGrpSpPr/>
              <p:nvPr/>
            </p:nvGrpSpPr>
            <p:grpSpPr>
              <a:xfrm>
                <a:off x="5391250" y="3080330"/>
                <a:ext cx="776637" cy="313722"/>
                <a:chOff x="5312175" y="3080330"/>
                <a:chExt cx="921848" cy="313722"/>
              </a:xfrm>
            </p:grpSpPr>
            <p:sp>
              <p:nvSpPr>
                <p:cNvPr id="13" name="Pfeil nach rechts 12"/>
                <p:cNvSpPr/>
                <p:nvPr/>
              </p:nvSpPr>
              <p:spPr bwMode="auto">
                <a:xfrm>
                  <a:off x="5470325" y="3083501"/>
                  <a:ext cx="763698" cy="310551"/>
                </a:xfrm>
                <a:prstGeom prst="rightArrow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46800" rIns="36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5" name="Pfeil nach rechts 14"/>
                <p:cNvSpPr/>
                <p:nvPr/>
              </p:nvSpPr>
              <p:spPr bwMode="auto">
                <a:xfrm rot="10800000">
                  <a:off x="5312175" y="3080330"/>
                  <a:ext cx="763698" cy="310551"/>
                </a:xfrm>
                <a:prstGeom prst="rightArrow">
                  <a:avLst/>
                </a:prstGeom>
                <a:solidFill>
                  <a:schemeClr val="bg1">
                    <a:lumMod val="50000"/>
                  </a:schemeClr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36000" tIns="46800" rIns="36000" bIns="4680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algn="ctr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</p:grpSp>
          <p:sp>
            <p:nvSpPr>
              <p:cNvPr id="16" name="Pfeil nach rechts 15"/>
              <p:cNvSpPr/>
              <p:nvPr/>
            </p:nvSpPr>
            <p:spPr bwMode="auto">
              <a:xfrm>
                <a:off x="4168845" y="3623501"/>
                <a:ext cx="763698" cy="310551"/>
              </a:xfrm>
              <a:prstGeom prst="rightArrow">
                <a:avLst/>
              </a:prstGeom>
              <a:solidFill>
                <a:schemeClr val="bg1">
                  <a:lumMod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36000" tIns="46800" rIns="36000" bIns="46800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>
                  <a:spcBef>
                    <a:spcPts val="0"/>
                  </a:spcBef>
                  <a:spcAft>
                    <a:spcPts val="0"/>
                  </a:spcAft>
                </a:pPr>
                <a:endParaRPr lang="en-US" sz="12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23" name="Textfeld 22"/>
          <p:cNvSpPr txBox="1"/>
          <p:nvPr/>
        </p:nvSpPr>
        <p:spPr>
          <a:xfrm>
            <a:off x="1248218" y="982663"/>
            <a:ext cx="4522639" cy="442035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What matters in decision making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1414734" y="1715231"/>
            <a:ext cx="4875994" cy="288147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Next Generation Management Models</a:t>
            </a:r>
          </a:p>
        </p:txBody>
      </p:sp>
      <p:sp>
        <p:nvSpPr>
          <p:cNvPr id="27" name="Textfeld 26"/>
          <p:cNvSpPr txBox="1"/>
          <p:nvPr/>
        </p:nvSpPr>
        <p:spPr>
          <a:xfrm>
            <a:off x="1594450" y="5809903"/>
            <a:ext cx="3189089" cy="288147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Next Generation </a:t>
            </a:r>
            <a:r>
              <a:rPr kumimoji="0" lang="en-US" sz="1400" b="1" i="0" u="none" strike="noStrike" kern="0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Economic</a:t>
            </a:r>
            <a:r>
              <a:rPr kumimoji="0" lang="de-CH" sz="1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Models</a:t>
            </a:r>
          </a:p>
        </p:txBody>
      </p:sp>
      <p:sp>
        <p:nvSpPr>
          <p:cNvPr id="30" name="Pfeil: nach oben gebogen 29">
            <a:extLst>
              <a:ext uri="{FF2B5EF4-FFF2-40B4-BE49-F238E27FC236}">
                <a16:creationId xmlns:a16="http://schemas.microsoft.com/office/drawing/2014/main" id="{539968FC-BEE3-40D5-9CD9-198189A9BC80}"/>
              </a:ext>
            </a:extLst>
          </p:cNvPr>
          <p:cNvSpPr/>
          <p:nvPr/>
        </p:nvSpPr>
        <p:spPr bwMode="auto">
          <a:xfrm flipH="1" flipV="1">
            <a:off x="5722780" y="934527"/>
            <a:ext cx="3033030" cy="706886"/>
          </a:xfrm>
          <a:prstGeom prst="bentUpArrow">
            <a:avLst>
              <a:gd name="adj1" fmla="val 14017"/>
              <a:gd name="adj2" fmla="val 29271"/>
              <a:gd name="adj3" fmla="val 27441"/>
            </a:avLst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de-CH" sz="1200" b="1">
              <a:solidFill>
                <a:schemeClr val="bg1"/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4E918AFC-4551-4276-90F0-265112BAEA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60821" y="126257"/>
            <a:ext cx="1639615" cy="16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27345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59" y="819509"/>
            <a:ext cx="8419382" cy="5598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880" y="1021721"/>
            <a:ext cx="7946613" cy="5194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uppieren 3"/>
          <p:cNvGrpSpPr/>
          <p:nvPr/>
        </p:nvGrpSpPr>
        <p:grpSpPr>
          <a:xfrm>
            <a:off x="2177519" y="4850587"/>
            <a:ext cx="2526738" cy="1680241"/>
            <a:chOff x="966159" y="819509"/>
            <a:chExt cx="8419382" cy="5598754"/>
          </a:xfrm>
        </p:grpSpPr>
        <p:pic>
          <p:nvPicPr>
            <p:cNvPr id="5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59" y="819509"/>
              <a:ext cx="8419382" cy="559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6" name="Gruppieren 5"/>
            <p:cNvGrpSpPr/>
            <p:nvPr/>
          </p:nvGrpSpPr>
          <p:grpSpPr>
            <a:xfrm>
              <a:off x="1328814" y="1228639"/>
              <a:ext cx="7860229" cy="5020718"/>
              <a:chOff x="1168312" y="1818608"/>
              <a:chExt cx="7860229" cy="5020718"/>
            </a:xfrm>
          </p:grpSpPr>
          <p:cxnSp>
            <p:nvCxnSpPr>
              <p:cNvPr id="7" name="Gerade Verbindung mit Pfeil 8"/>
              <p:cNvCxnSpPr>
                <a:cxnSpLocks noChangeShapeType="1"/>
              </p:cNvCxnSpPr>
              <p:nvPr/>
            </p:nvCxnSpPr>
            <p:spPr bwMode="auto">
              <a:xfrm>
                <a:off x="1639680" y="5970689"/>
                <a:ext cx="6229887" cy="0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8" name="Textfeld 53"/>
              <p:cNvSpPr txBox="1">
                <a:spLocks noChangeArrowheads="1"/>
              </p:cNvSpPr>
              <p:nvPr/>
            </p:nvSpPr>
            <p:spPr bwMode="auto">
              <a:xfrm>
                <a:off x="6347098" y="1818608"/>
                <a:ext cx="2563039" cy="81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158" tIns="45580" rIns="91158" bIns="45580">
                <a:spAutoFit/>
              </a:bodyPr>
              <a:lstStyle/>
              <a:p>
                <a:r>
                  <a:rPr lang="de-CH" sz="500" dirty="0">
                    <a:solidFill>
                      <a:srgbClr val="009E47"/>
                    </a:solidFill>
                  </a:rPr>
                  <a:t>Grundlagen der </a:t>
                </a:r>
              </a:p>
              <a:p>
                <a:r>
                  <a:rPr lang="de-CH" sz="500" dirty="0">
                    <a:solidFill>
                      <a:srgbClr val="009E47"/>
                    </a:solidFill>
                  </a:rPr>
                  <a:t>zukünftigen Existenz</a:t>
                </a:r>
              </a:p>
            </p:txBody>
          </p:sp>
          <p:sp>
            <p:nvSpPr>
              <p:cNvPr id="9" name="Textfeld 54"/>
              <p:cNvSpPr txBox="1">
                <a:spLocks noChangeArrowheads="1"/>
              </p:cNvSpPr>
              <p:nvPr/>
            </p:nvSpPr>
            <p:spPr bwMode="auto">
              <a:xfrm>
                <a:off x="6161043" y="3492262"/>
                <a:ext cx="2867498" cy="8194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158" tIns="45580" rIns="91158" bIns="45580">
                <a:spAutoFit/>
              </a:bodyPr>
              <a:lstStyle>
                <a:defPPr>
                  <a:defRPr lang="de-DE"/>
                </a:defPPr>
                <a:lvl1pPr>
                  <a:spcAft>
                    <a:spcPct val="0"/>
                  </a:spcAft>
                  <a:defRPr sz="1500">
                    <a:solidFill>
                      <a:srgbClr val="E20000"/>
                    </a:solidFill>
                  </a:defRPr>
                </a:lvl1pPr>
              </a:lstStyle>
              <a:p>
                <a:r>
                  <a:rPr lang="de-CH" sz="500" dirty="0"/>
                  <a:t>Grundlagen der </a:t>
                </a:r>
              </a:p>
              <a:p>
                <a:r>
                  <a:rPr lang="de-CH" sz="500" dirty="0"/>
                  <a:t>gegenwärtigen Existenz</a:t>
                </a:r>
              </a:p>
            </p:txBody>
          </p:sp>
          <p:sp>
            <p:nvSpPr>
              <p:cNvPr id="10" name="Textfeld 57"/>
              <p:cNvSpPr txBox="1">
                <a:spLocks noChangeArrowheads="1"/>
              </p:cNvSpPr>
              <p:nvPr/>
            </p:nvSpPr>
            <p:spPr bwMode="auto">
              <a:xfrm rot="16200000">
                <a:off x="-663840" y="3677917"/>
                <a:ext cx="4176138" cy="5118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158" tIns="45580" rIns="91158" bIns="45580">
                <a:spAutoFit/>
              </a:bodyPr>
              <a:lstStyle/>
              <a:p>
                <a:r>
                  <a:rPr lang="de-CH" sz="400" dirty="0"/>
                  <a:t>Entwicklungsverläufe wichtiger Systemaspekte</a:t>
                </a:r>
              </a:p>
            </p:txBody>
          </p:sp>
          <p:sp>
            <p:nvSpPr>
              <p:cNvPr id="11" name="Textfeld 58"/>
              <p:cNvSpPr txBox="1">
                <a:spLocks noChangeArrowheads="1"/>
              </p:cNvSpPr>
              <p:nvPr/>
            </p:nvSpPr>
            <p:spPr bwMode="auto">
              <a:xfrm>
                <a:off x="2103943" y="5983426"/>
                <a:ext cx="1991508" cy="563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158" tIns="45580" rIns="91158" bIns="45580">
                <a:spAutoFit/>
              </a:bodyPr>
              <a:lstStyle/>
              <a:p>
                <a:pPr>
                  <a:spcAft>
                    <a:spcPct val="0"/>
                  </a:spcAft>
                </a:pPr>
                <a:r>
                  <a:rPr lang="de-CH" sz="500" dirty="0"/>
                  <a:t>Vergangenheit</a:t>
                </a:r>
              </a:p>
            </p:txBody>
          </p:sp>
          <p:sp>
            <p:nvSpPr>
              <p:cNvPr id="12" name="Textfeld 59"/>
              <p:cNvSpPr txBox="1">
                <a:spLocks noChangeArrowheads="1"/>
              </p:cNvSpPr>
              <p:nvPr/>
            </p:nvSpPr>
            <p:spPr bwMode="auto">
              <a:xfrm>
                <a:off x="3827836" y="6276219"/>
                <a:ext cx="1179619" cy="563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158" tIns="45580" rIns="91158" bIns="45580">
                <a:spAutoFit/>
              </a:bodyPr>
              <a:lstStyle/>
              <a:p>
                <a:pPr>
                  <a:spcAft>
                    <a:spcPct val="0"/>
                  </a:spcAft>
                </a:pPr>
                <a:r>
                  <a:rPr lang="de-CH" sz="500" dirty="0"/>
                  <a:t>Heute</a:t>
                </a:r>
              </a:p>
            </p:txBody>
          </p:sp>
          <p:sp>
            <p:nvSpPr>
              <p:cNvPr id="13" name="Textfeld 60"/>
              <p:cNvSpPr txBox="1">
                <a:spLocks noChangeArrowheads="1"/>
              </p:cNvSpPr>
              <p:nvPr/>
            </p:nvSpPr>
            <p:spPr bwMode="auto">
              <a:xfrm>
                <a:off x="4801983" y="5983426"/>
                <a:ext cx="1318495" cy="563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158" tIns="45580" rIns="91158" bIns="45580">
                <a:spAutoFit/>
              </a:bodyPr>
              <a:lstStyle/>
              <a:p>
                <a:pPr>
                  <a:spcAft>
                    <a:spcPct val="0"/>
                  </a:spcAft>
                </a:pPr>
                <a:r>
                  <a:rPr lang="de-CH" sz="500" dirty="0"/>
                  <a:t>Zukunft</a:t>
                </a:r>
              </a:p>
            </p:txBody>
          </p:sp>
          <p:cxnSp>
            <p:nvCxnSpPr>
              <p:cNvPr id="14" name="Gerade Verbindung mit Pfeil 117"/>
              <p:cNvCxnSpPr>
                <a:cxnSpLocks noChangeShapeType="1"/>
              </p:cNvCxnSpPr>
              <p:nvPr/>
            </p:nvCxnSpPr>
            <p:spPr bwMode="auto">
              <a:xfrm>
                <a:off x="4239964" y="6154975"/>
                <a:ext cx="561030" cy="0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cxnSp>
            <p:nvCxnSpPr>
              <p:cNvPr id="15" name="Gerade Verbindung mit Pfeil 118"/>
              <p:cNvCxnSpPr>
                <a:cxnSpLocks noChangeShapeType="1"/>
              </p:cNvCxnSpPr>
              <p:nvPr/>
            </p:nvCxnSpPr>
            <p:spPr bwMode="auto">
              <a:xfrm flipH="1">
                <a:off x="3528648" y="6154975"/>
                <a:ext cx="561030" cy="0"/>
              </a:xfrm>
              <a:prstGeom prst="straightConnector1">
                <a:avLst/>
              </a:prstGeom>
              <a:noFill/>
              <a:ln w="19050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  <p:sp>
            <p:nvSpPr>
              <p:cNvPr id="16" name="Freihandform 54"/>
              <p:cNvSpPr>
                <a:spLocks/>
              </p:cNvSpPr>
              <p:nvPr/>
            </p:nvSpPr>
            <p:spPr bwMode="auto">
              <a:xfrm rot="21396569">
                <a:off x="3053964" y="3597054"/>
                <a:ext cx="2100972" cy="1581153"/>
              </a:xfrm>
              <a:custGeom>
                <a:avLst/>
                <a:gdLst>
                  <a:gd name="T0" fmla="*/ 4815 w 1944304"/>
                  <a:gd name="T1" fmla="*/ 1019810 h 1090863"/>
                  <a:gd name="T2" fmla="*/ 678849 w 1944304"/>
                  <a:gd name="T3" fmla="*/ 452179 h 1090863"/>
                  <a:gd name="T4" fmla="*/ 1131416 w 1944304"/>
                  <a:gd name="T5" fmla="*/ 240521 h 1090863"/>
                  <a:gd name="T6" fmla="*/ 1901742 w 1944304"/>
                  <a:gd name="T7" fmla="*/ 48104 h 1090863"/>
                  <a:gd name="T8" fmla="*/ 1391401 w 1944304"/>
                  <a:gd name="T9" fmla="*/ 529147 h 1090863"/>
                  <a:gd name="T10" fmla="*/ 707737 w 1944304"/>
                  <a:gd name="T11" fmla="*/ 875497 h 1090863"/>
                  <a:gd name="T12" fmla="*/ 4815 w 1944304"/>
                  <a:gd name="T13" fmla="*/ 1019810 h 109086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connsiteX0" fmla="*/ 39 w 1842839"/>
                  <a:gd name="connsiteY0" fmla="*/ 959272 h 981220"/>
                  <a:gd name="connsiteX1" fmla="*/ 616799 w 1842839"/>
                  <a:gd name="connsiteY1" fmla="*/ 412589 h 981220"/>
                  <a:gd name="connsiteX2" fmla="*/ 1069187 w 1842839"/>
                  <a:gd name="connsiteY2" fmla="*/ 200833 h 981220"/>
                  <a:gd name="connsiteX3" fmla="*/ 1839208 w 1842839"/>
                  <a:gd name="connsiteY3" fmla="*/ 8328 h 981220"/>
                  <a:gd name="connsiteX4" fmla="*/ 1329069 w 1842839"/>
                  <a:gd name="connsiteY4" fmla="*/ 489591 h 981220"/>
                  <a:gd name="connsiteX5" fmla="*/ 645675 w 1842839"/>
                  <a:gd name="connsiteY5" fmla="*/ 836101 h 981220"/>
                  <a:gd name="connsiteX6" fmla="*/ 39 w 1842839"/>
                  <a:gd name="connsiteY6" fmla="*/ 959272 h 981220"/>
                  <a:gd name="connsiteX0" fmla="*/ 463 w 1843263"/>
                  <a:gd name="connsiteY0" fmla="*/ 959272 h 981747"/>
                  <a:gd name="connsiteX1" fmla="*/ 617223 w 1843263"/>
                  <a:gd name="connsiteY1" fmla="*/ 412589 h 981747"/>
                  <a:gd name="connsiteX2" fmla="*/ 1069611 w 1843263"/>
                  <a:gd name="connsiteY2" fmla="*/ 200833 h 981747"/>
                  <a:gd name="connsiteX3" fmla="*/ 1839632 w 1843263"/>
                  <a:gd name="connsiteY3" fmla="*/ 8328 h 981747"/>
                  <a:gd name="connsiteX4" fmla="*/ 1329493 w 1843263"/>
                  <a:gd name="connsiteY4" fmla="*/ 489591 h 981747"/>
                  <a:gd name="connsiteX5" fmla="*/ 719223 w 1843263"/>
                  <a:gd name="connsiteY5" fmla="*/ 838859 h 981747"/>
                  <a:gd name="connsiteX6" fmla="*/ 463 w 1843263"/>
                  <a:gd name="connsiteY6" fmla="*/ 959272 h 981747"/>
                  <a:gd name="connsiteX0" fmla="*/ 55759 w 1898559"/>
                  <a:gd name="connsiteY0" fmla="*/ 959272 h 960290"/>
                  <a:gd name="connsiteX1" fmla="*/ 672519 w 1898559"/>
                  <a:gd name="connsiteY1" fmla="*/ 412589 h 960290"/>
                  <a:gd name="connsiteX2" fmla="*/ 1124907 w 1898559"/>
                  <a:gd name="connsiteY2" fmla="*/ 200833 h 960290"/>
                  <a:gd name="connsiteX3" fmla="*/ 1894928 w 1898559"/>
                  <a:gd name="connsiteY3" fmla="*/ 8328 h 960290"/>
                  <a:gd name="connsiteX4" fmla="*/ 1384789 w 1898559"/>
                  <a:gd name="connsiteY4" fmla="*/ 489591 h 960290"/>
                  <a:gd name="connsiteX5" fmla="*/ 774519 w 1898559"/>
                  <a:gd name="connsiteY5" fmla="*/ 838859 h 960290"/>
                  <a:gd name="connsiteX6" fmla="*/ 55759 w 1898559"/>
                  <a:gd name="connsiteY6" fmla="*/ 959272 h 960290"/>
                  <a:gd name="connsiteX0" fmla="*/ 55759 w 1898559"/>
                  <a:gd name="connsiteY0" fmla="*/ 959272 h 960290"/>
                  <a:gd name="connsiteX1" fmla="*/ 672519 w 1898559"/>
                  <a:gd name="connsiteY1" fmla="*/ 412589 h 960290"/>
                  <a:gd name="connsiteX2" fmla="*/ 1124907 w 1898559"/>
                  <a:gd name="connsiteY2" fmla="*/ 200833 h 960290"/>
                  <a:gd name="connsiteX3" fmla="*/ 1894928 w 1898559"/>
                  <a:gd name="connsiteY3" fmla="*/ 8328 h 960290"/>
                  <a:gd name="connsiteX4" fmla="*/ 1384789 w 1898559"/>
                  <a:gd name="connsiteY4" fmla="*/ 489591 h 960290"/>
                  <a:gd name="connsiteX5" fmla="*/ 774519 w 1898559"/>
                  <a:gd name="connsiteY5" fmla="*/ 838859 h 960290"/>
                  <a:gd name="connsiteX6" fmla="*/ 55759 w 1898559"/>
                  <a:gd name="connsiteY6" fmla="*/ 959272 h 960290"/>
                  <a:gd name="connsiteX0" fmla="*/ 0 w 1842800"/>
                  <a:gd name="connsiteY0" fmla="*/ 959272 h 959272"/>
                  <a:gd name="connsiteX1" fmla="*/ 616760 w 1842800"/>
                  <a:gd name="connsiteY1" fmla="*/ 412589 h 959272"/>
                  <a:gd name="connsiteX2" fmla="*/ 1069148 w 1842800"/>
                  <a:gd name="connsiteY2" fmla="*/ 200833 h 959272"/>
                  <a:gd name="connsiteX3" fmla="*/ 1839169 w 1842800"/>
                  <a:gd name="connsiteY3" fmla="*/ 8328 h 959272"/>
                  <a:gd name="connsiteX4" fmla="*/ 1329030 w 1842800"/>
                  <a:gd name="connsiteY4" fmla="*/ 489591 h 959272"/>
                  <a:gd name="connsiteX5" fmla="*/ 718760 w 1842800"/>
                  <a:gd name="connsiteY5" fmla="*/ 838859 h 959272"/>
                  <a:gd name="connsiteX6" fmla="*/ 0 w 1842800"/>
                  <a:gd name="connsiteY6" fmla="*/ 959272 h 959272"/>
                  <a:gd name="connsiteX0" fmla="*/ 0 w 1842800"/>
                  <a:gd name="connsiteY0" fmla="*/ 959272 h 959272"/>
                  <a:gd name="connsiteX1" fmla="*/ 616760 w 1842800"/>
                  <a:gd name="connsiteY1" fmla="*/ 412589 h 959272"/>
                  <a:gd name="connsiteX2" fmla="*/ 1069148 w 1842800"/>
                  <a:gd name="connsiteY2" fmla="*/ 200833 h 959272"/>
                  <a:gd name="connsiteX3" fmla="*/ 1839169 w 1842800"/>
                  <a:gd name="connsiteY3" fmla="*/ 8328 h 959272"/>
                  <a:gd name="connsiteX4" fmla="*/ 1329030 w 1842800"/>
                  <a:gd name="connsiteY4" fmla="*/ 489591 h 959272"/>
                  <a:gd name="connsiteX5" fmla="*/ 718760 w 1842800"/>
                  <a:gd name="connsiteY5" fmla="*/ 838859 h 959272"/>
                  <a:gd name="connsiteX6" fmla="*/ 0 w 1842800"/>
                  <a:gd name="connsiteY6" fmla="*/ 959272 h 959272"/>
                  <a:gd name="connsiteX0" fmla="*/ 0 w 1839169"/>
                  <a:gd name="connsiteY0" fmla="*/ 959272 h 959272"/>
                  <a:gd name="connsiteX1" fmla="*/ 616760 w 1839169"/>
                  <a:gd name="connsiteY1" fmla="*/ 412589 h 959272"/>
                  <a:gd name="connsiteX2" fmla="*/ 1069148 w 1839169"/>
                  <a:gd name="connsiteY2" fmla="*/ 200833 h 959272"/>
                  <a:gd name="connsiteX3" fmla="*/ 1839169 w 1839169"/>
                  <a:gd name="connsiteY3" fmla="*/ 8328 h 959272"/>
                  <a:gd name="connsiteX4" fmla="*/ 1329030 w 1839169"/>
                  <a:gd name="connsiteY4" fmla="*/ 489591 h 959272"/>
                  <a:gd name="connsiteX5" fmla="*/ 718760 w 1839169"/>
                  <a:gd name="connsiteY5" fmla="*/ 838859 h 959272"/>
                  <a:gd name="connsiteX6" fmla="*/ 0 w 1839169"/>
                  <a:gd name="connsiteY6" fmla="*/ 959272 h 959272"/>
                  <a:gd name="connsiteX0" fmla="*/ 0 w 1839169"/>
                  <a:gd name="connsiteY0" fmla="*/ 950944 h 950944"/>
                  <a:gd name="connsiteX1" fmla="*/ 616760 w 1839169"/>
                  <a:gd name="connsiteY1" fmla="*/ 404261 h 950944"/>
                  <a:gd name="connsiteX2" fmla="*/ 1069148 w 1839169"/>
                  <a:gd name="connsiteY2" fmla="*/ 192505 h 950944"/>
                  <a:gd name="connsiteX3" fmla="*/ 1839169 w 1839169"/>
                  <a:gd name="connsiteY3" fmla="*/ 0 h 950944"/>
                  <a:gd name="connsiteX4" fmla="*/ 1329030 w 1839169"/>
                  <a:gd name="connsiteY4" fmla="*/ 481263 h 950944"/>
                  <a:gd name="connsiteX5" fmla="*/ 718760 w 1839169"/>
                  <a:gd name="connsiteY5" fmla="*/ 830531 h 950944"/>
                  <a:gd name="connsiteX6" fmla="*/ 0 w 1839169"/>
                  <a:gd name="connsiteY6" fmla="*/ 950944 h 950944"/>
                  <a:gd name="connsiteX0" fmla="*/ 0 w 1839169"/>
                  <a:gd name="connsiteY0" fmla="*/ 950944 h 950944"/>
                  <a:gd name="connsiteX1" fmla="*/ 603513 w 1839169"/>
                  <a:gd name="connsiteY1" fmla="*/ 387093 h 950944"/>
                  <a:gd name="connsiteX2" fmla="*/ 1069148 w 1839169"/>
                  <a:gd name="connsiteY2" fmla="*/ 192505 h 950944"/>
                  <a:gd name="connsiteX3" fmla="*/ 1839169 w 1839169"/>
                  <a:gd name="connsiteY3" fmla="*/ 0 h 950944"/>
                  <a:gd name="connsiteX4" fmla="*/ 1329030 w 1839169"/>
                  <a:gd name="connsiteY4" fmla="*/ 481263 h 950944"/>
                  <a:gd name="connsiteX5" fmla="*/ 718760 w 1839169"/>
                  <a:gd name="connsiteY5" fmla="*/ 830531 h 950944"/>
                  <a:gd name="connsiteX6" fmla="*/ 0 w 1839169"/>
                  <a:gd name="connsiteY6" fmla="*/ 950944 h 950944"/>
                  <a:gd name="connsiteX0" fmla="*/ 0 w 1839169"/>
                  <a:gd name="connsiteY0" fmla="*/ 950944 h 950944"/>
                  <a:gd name="connsiteX1" fmla="*/ 603513 w 1839169"/>
                  <a:gd name="connsiteY1" fmla="*/ 387093 h 950944"/>
                  <a:gd name="connsiteX2" fmla="*/ 1118464 w 1839169"/>
                  <a:gd name="connsiteY2" fmla="*/ 134591 h 950944"/>
                  <a:gd name="connsiteX3" fmla="*/ 1839169 w 1839169"/>
                  <a:gd name="connsiteY3" fmla="*/ 0 h 950944"/>
                  <a:gd name="connsiteX4" fmla="*/ 1329030 w 1839169"/>
                  <a:gd name="connsiteY4" fmla="*/ 481263 h 950944"/>
                  <a:gd name="connsiteX5" fmla="*/ 718760 w 1839169"/>
                  <a:gd name="connsiteY5" fmla="*/ 830531 h 950944"/>
                  <a:gd name="connsiteX6" fmla="*/ 0 w 1839169"/>
                  <a:gd name="connsiteY6" fmla="*/ 950944 h 950944"/>
                  <a:gd name="connsiteX0" fmla="*/ 0 w 1889323"/>
                  <a:gd name="connsiteY0" fmla="*/ 962243 h 962243"/>
                  <a:gd name="connsiteX1" fmla="*/ 603513 w 1889323"/>
                  <a:gd name="connsiteY1" fmla="*/ 398392 h 962243"/>
                  <a:gd name="connsiteX2" fmla="*/ 1118464 w 1889323"/>
                  <a:gd name="connsiteY2" fmla="*/ 145890 h 962243"/>
                  <a:gd name="connsiteX3" fmla="*/ 1889323 w 1889323"/>
                  <a:gd name="connsiteY3" fmla="*/ 0 h 962243"/>
                  <a:gd name="connsiteX4" fmla="*/ 1329030 w 1889323"/>
                  <a:gd name="connsiteY4" fmla="*/ 492562 h 962243"/>
                  <a:gd name="connsiteX5" fmla="*/ 718760 w 1889323"/>
                  <a:gd name="connsiteY5" fmla="*/ 841830 h 962243"/>
                  <a:gd name="connsiteX6" fmla="*/ 0 w 1889323"/>
                  <a:gd name="connsiteY6" fmla="*/ 962243 h 962243"/>
                  <a:gd name="connsiteX0" fmla="*/ 0 w 1889323"/>
                  <a:gd name="connsiteY0" fmla="*/ 962243 h 962243"/>
                  <a:gd name="connsiteX1" fmla="*/ 603513 w 1889323"/>
                  <a:gd name="connsiteY1" fmla="*/ 398392 h 962243"/>
                  <a:gd name="connsiteX2" fmla="*/ 1118464 w 1889323"/>
                  <a:gd name="connsiteY2" fmla="*/ 145890 h 962243"/>
                  <a:gd name="connsiteX3" fmla="*/ 1889323 w 1889323"/>
                  <a:gd name="connsiteY3" fmla="*/ 0 h 962243"/>
                  <a:gd name="connsiteX4" fmla="*/ 1329030 w 1889323"/>
                  <a:gd name="connsiteY4" fmla="*/ 492562 h 962243"/>
                  <a:gd name="connsiteX5" fmla="*/ 718760 w 1889323"/>
                  <a:gd name="connsiteY5" fmla="*/ 841830 h 962243"/>
                  <a:gd name="connsiteX6" fmla="*/ 0 w 1889323"/>
                  <a:gd name="connsiteY6" fmla="*/ 962243 h 962243"/>
                  <a:gd name="connsiteX0" fmla="*/ 0 w 1889323"/>
                  <a:gd name="connsiteY0" fmla="*/ 962243 h 962243"/>
                  <a:gd name="connsiteX1" fmla="*/ 603513 w 1889323"/>
                  <a:gd name="connsiteY1" fmla="*/ 398392 h 962243"/>
                  <a:gd name="connsiteX2" fmla="*/ 1118464 w 1889323"/>
                  <a:gd name="connsiteY2" fmla="*/ 145890 h 962243"/>
                  <a:gd name="connsiteX3" fmla="*/ 1889323 w 1889323"/>
                  <a:gd name="connsiteY3" fmla="*/ 0 h 962243"/>
                  <a:gd name="connsiteX4" fmla="*/ 1406546 w 1889323"/>
                  <a:gd name="connsiteY4" fmla="*/ 505652 h 962243"/>
                  <a:gd name="connsiteX5" fmla="*/ 718760 w 1889323"/>
                  <a:gd name="connsiteY5" fmla="*/ 841830 h 962243"/>
                  <a:gd name="connsiteX6" fmla="*/ 0 w 1889323"/>
                  <a:gd name="connsiteY6" fmla="*/ 962243 h 962243"/>
                  <a:gd name="connsiteX0" fmla="*/ 0 w 1889323"/>
                  <a:gd name="connsiteY0" fmla="*/ 962243 h 962243"/>
                  <a:gd name="connsiteX1" fmla="*/ 603513 w 1889323"/>
                  <a:gd name="connsiteY1" fmla="*/ 398392 h 962243"/>
                  <a:gd name="connsiteX2" fmla="*/ 1118464 w 1889323"/>
                  <a:gd name="connsiteY2" fmla="*/ 145890 h 962243"/>
                  <a:gd name="connsiteX3" fmla="*/ 1889323 w 1889323"/>
                  <a:gd name="connsiteY3" fmla="*/ 0 h 962243"/>
                  <a:gd name="connsiteX4" fmla="*/ 1406546 w 1889323"/>
                  <a:gd name="connsiteY4" fmla="*/ 505652 h 962243"/>
                  <a:gd name="connsiteX5" fmla="*/ 721918 w 1889323"/>
                  <a:gd name="connsiteY5" fmla="*/ 861921 h 962243"/>
                  <a:gd name="connsiteX6" fmla="*/ 0 w 1889323"/>
                  <a:gd name="connsiteY6" fmla="*/ 962243 h 962243"/>
                  <a:gd name="connsiteX0" fmla="*/ 0 w 1910660"/>
                  <a:gd name="connsiteY0" fmla="*/ 981351 h 981351"/>
                  <a:gd name="connsiteX1" fmla="*/ 624850 w 1910660"/>
                  <a:gd name="connsiteY1" fmla="*/ 398392 h 981351"/>
                  <a:gd name="connsiteX2" fmla="*/ 1139801 w 1910660"/>
                  <a:gd name="connsiteY2" fmla="*/ 145890 h 981351"/>
                  <a:gd name="connsiteX3" fmla="*/ 1910660 w 1910660"/>
                  <a:gd name="connsiteY3" fmla="*/ 0 h 981351"/>
                  <a:gd name="connsiteX4" fmla="*/ 1427883 w 1910660"/>
                  <a:gd name="connsiteY4" fmla="*/ 505652 h 981351"/>
                  <a:gd name="connsiteX5" fmla="*/ 743255 w 1910660"/>
                  <a:gd name="connsiteY5" fmla="*/ 861921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24850 w 1910660"/>
                  <a:gd name="connsiteY1" fmla="*/ 398392 h 981351"/>
                  <a:gd name="connsiteX2" fmla="*/ 1139801 w 1910660"/>
                  <a:gd name="connsiteY2" fmla="*/ 145890 h 981351"/>
                  <a:gd name="connsiteX3" fmla="*/ 1910660 w 1910660"/>
                  <a:gd name="connsiteY3" fmla="*/ 0 h 981351"/>
                  <a:gd name="connsiteX4" fmla="*/ 1427883 w 1910660"/>
                  <a:gd name="connsiteY4" fmla="*/ 505652 h 981351"/>
                  <a:gd name="connsiteX5" fmla="*/ 743255 w 1910660"/>
                  <a:gd name="connsiteY5" fmla="*/ 861921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24850 w 1910660"/>
                  <a:gd name="connsiteY1" fmla="*/ 398392 h 981351"/>
                  <a:gd name="connsiteX2" fmla="*/ 1139801 w 1910660"/>
                  <a:gd name="connsiteY2" fmla="*/ 145890 h 981351"/>
                  <a:gd name="connsiteX3" fmla="*/ 1910660 w 1910660"/>
                  <a:gd name="connsiteY3" fmla="*/ 0 h 981351"/>
                  <a:gd name="connsiteX4" fmla="*/ 1427883 w 1910660"/>
                  <a:gd name="connsiteY4" fmla="*/ 505652 h 981351"/>
                  <a:gd name="connsiteX5" fmla="*/ 743255 w 1910660"/>
                  <a:gd name="connsiteY5" fmla="*/ 861921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24850 w 1910660"/>
                  <a:gd name="connsiteY1" fmla="*/ 398392 h 981351"/>
                  <a:gd name="connsiteX2" fmla="*/ 1139801 w 1910660"/>
                  <a:gd name="connsiteY2" fmla="*/ 145890 h 981351"/>
                  <a:gd name="connsiteX3" fmla="*/ 1910660 w 1910660"/>
                  <a:gd name="connsiteY3" fmla="*/ 0 h 981351"/>
                  <a:gd name="connsiteX4" fmla="*/ 1434283 w 1910660"/>
                  <a:gd name="connsiteY4" fmla="*/ 518666 h 981351"/>
                  <a:gd name="connsiteX5" fmla="*/ 743255 w 1910660"/>
                  <a:gd name="connsiteY5" fmla="*/ 861921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24850 w 1910660"/>
                  <a:gd name="connsiteY1" fmla="*/ 398392 h 981351"/>
                  <a:gd name="connsiteX2" fmla="*/ 1139801 w 1910660"/>
                  <a:gd name="connsiteY2" fmla="*/ 145890 h 981351"/>
                  <a:gd name="connsiteX3" fmla="*/ 1910660 w 1910660"/>
                  <a:gd name="connsiteY3" fmla="*/ 0 h 981351"/>
                  <a:gd name="connsiteX4" fmla="*/ 1434283 w 1910660"/>
                  <a:gd name="connsiteY4" fmla="*/ 518666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36120 w 1910660"/>
                  <a:gd name="connsiteY1" fmla="*/ 398843 h 981351"/>
                  <a:gd name="connsiteX2" fmla="*/ 1139801 w 1910660"/>
                  <a:gd name="connsiteY2" fmla="*/ 145890 h 981351"/>
                  <a:gd name="connsiteX3" fmla="*/ 1910660 w 1910660"/>
                  <a:gd name="connsiteY3" fmla="*/ 0 h 981351"/>
                  <a:gd name="connsiteX4" fmla="*/ 1434283 w 1910660"/>
                  <a:gd name="connsiteY4" fmla="*/ 518666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36120 w 1910660"/>
                  <a:gd name="connsiteY1" fmla="*/ 398843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34283 w 1910660"/>
                  <a:gd name="connsiteY4" fmla="*/ 518666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36120 w 1910660"/>
                  <a:gd name="connsiteY1" fmla="*/ 398843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85569 w 1910660"/>
                  <a:gd name="connsiteY4" fmla="*/ 492656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36120 w 1910660"/>
                  <a:gd name="connsiteY1" fmla="*/ 398843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85569 w 1910660"/>
                  <a:gd name="connsiteY4" fmla="*/ 492656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36120 w 1910660"/>
                  <a:gd name="connsiteY1" fmla="*/ 398843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90661 w 1910660"/>
                  <a:gd name="connsiteY4" fmla="*/ 477552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14616 w 1910660"/>
                  <a:gd name="connsiteY1" fmla="*/ 400050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90661 w 1910660"/>
                  <a:gd name="connsiteY4" fmla="*/ 477552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14616 w 1910660"/>
                  <a:gd name="connsiteY1" fmla="*/ 400050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90661 w 1910660"/>
                  <a:gd name="connsiteY4" fmla="*/ 477552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14616 w 1910660"/>
                  <a:gd name="connsiteY1" fmla="*/ 400050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90661 w 1910660"/>
                  <a:gd name="connsiteY4" fmla="*/ 477552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14616 w 1910660"/>
                  <a:gd name="connsiteY1" fmla="*/ 400050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90661 w 1910660"/>
                  <a:gd name="connsiteY4" fmla="*/ 477552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0660"/>
                  <a:gd name="connsiteY0" fmla="*/ 981351 h 981351"/>
                  <a:gd name="connsiteX1" fmla="*/ 614616 w 1910660"/>
                  <a:gd name="connsiteY1" fmla="*/ 400050 h 981351"/>
                  <a:gd name="connsiteX2" fmla="*/ 1151739 w 1910660"/>
                  <a:gd name="connsiteY2" fmla="*/ 138715 h 981351"/>
                  <a:gd name="connsiteX3" fmla="*/ 1910660 w 1910660"/>
                  <a:gd name="connsiteY3" fmla="*/ 0 h 981351"/>
                  <a:gd name="connsiteX4" fmla="*/ 1490661 w 1910660"/>
                  <a:gd name="connsiteY4" fmla="*/ 477552 h 981351"/>
                  <a:gd name="connsiteX5" fmla="*/ 769551 w 1910660"/>
                  <a:gd name="connsiteY5" fmla="*/ 862975 h 981351"/>
                  <a:gd name="connsiteX6" fmla="*/ 0 w 1910660"/>
                  <a:gd name="connsiteY6" fmla="*/ 981351 h 981351"/>
                  <a:gd name="connsiteX0" fmla="*/ 0 w 1917205"/>
                  <a:gd name="connsiteY0" fmla="*/ 981089 h 981089"/>
                  <a:gd name="connsiteX1" fmla="*/ 614616 w 1917205"/>
                  <a:gd name="connsiteY1" fmla="*/ 399788 h 981089"/>
                  <a:gd name="connsiteX2" fmla="*/ 1151739 w 1917205"/>
                  <a:gd name="connsiteY2" fmla="*/ 138453 h 981089"/>
                  <a:gd name="connsiteX3" fmla="*/ 1917205 w 1917205"/>
                  <a:gd name="connsiteY3" fmla="*/ 0 h 981089"/>
                  <a:gd name="connsiteX4" fmla="*/ 1490661 w 1917205"/>
                  <a:gd name="connsiteY4" fmla="*/ 477290 h 981089"/>
                  <a:gd name="connsiteX5" fmla="*/ 769551 w 1917205"/>
                  <a:gd name="connsiteY5" fmla="*/ 862713 h 981089"/>
                  <a:gd name="connsiteX6" fmla="*/ 0 w 1917205"/>
                  <a:gd name="connsiteY6" fmla="*/ 981089 h 981089"/>
                  <a:gd name="connsiteX0" fmla="*/ 0 w 1928243"/>
                  <a:gd name="connsiteY0" fmla="*/ 982129 h 982129"/>
                  <a:gd name="connsiteX1" fmla="*/ 614616 w 1928243"/>
                  <a:gd name="connsiteY1" fmla="*/ 400828 h 982129"/>
                  <a:gd name="connsiteX2" fmla="*/ 1151739 w 1928243"/>
                  <a:gd name="connsiteY2" fmla="*/ 139493 h 982129"/>
                  <a:gd name="connsiteX3" fmla="*/ 1928243 w 1928243"/>
                  <a:gd name="connsiteY3" fmla="*/ 0 h 982129"/>
                  <a:gd name="connsiteX4" fmla="*/ 1490661 w 1928243"/>
                  <a:gd name="connsiteY4" fmla="*/ 478330 h 982129"/>
                  <a:gd name="connsiteX5" fmla="*/ 769551 w 1928243"/>
                  <a:gd name="connsiteY5" fmla="*/ 863753 h 982129"/>
                  <a:gd name="connsiteX6" fmla="*/ 0 w 1928243"/>
                  <a:gd name="connsiteY6" fmla="*/ 982129 h 982129"/>
                  <a:gd name="connsiteX0" fmla="*/ 0 w 1928243"/>
                  <a:gd name="connsiteY0" fmla="*/ 982129 h 982129"/>
                  <a:gd name="connsiteX1" fmla="*/ 614616 w 1928243"/>
                  <a:gd name="connsiteY1" fmla="*/ 400828 h 982129"/>
                  <a:gd name="connsiteX2" fmla="*/ 1151739 w 1928243"/>
                  <a:gd name="connsiteY2" fmla="*/ 139493 h 982129"/>
                  <a:gd name="connsiteX3" fmla="*/ 1928243 w 1928243"/>
                  <a:gd name="connsiteY3" fmla="*/ 0 h 982129"/>
                  <a:gd name="connsiteX4" fmla="*/ 1490661 w 1928243"/>
                  <a:gd name="connsiteY4" fmla="*/ 478330 h 982129"/>
                  <a:gd name="connsiteX5" fmla="*/ 769551 w 1928243"/>
                  <a:gd name="connsiteY5" fmla="*/ 863753 h 982129"/>
                  <a:gd name="connsiteX6" fmla="*/ 0 w 1928243"/>
                  <a:gd name="connsiteY6" fmla="*/ 982129 h 982129"/>
                  <a:gd name="connsiteX0" fmla="*/ 0 w 1928243"/>
                  <a:gd name="connsiteY0" fmla="*/ 982129 h 982129"/>
                  <a:gd name="connsiteX1" fmla="*/ 614616 w 1928243"/>
                  <a:gd name="connsiteY1" fmla="*/ 400828 h 982129"/>
                  <a:gd name="connsiteX2" fmla="*/ 1151739 w 1928243"/>
                  <a:gd name="connsiteY2" fmla="*/ 139493 h 982129"/>
                  <a:gd name="connsiteX3" fmla="*/ 1928243 w 1928243"/>
                  <a:gd name="connsiteY3" fmla="*/ 0 h 982129"/>
                  <a:gd name="connsiteX4" fmla="*/ 1490661 w 1928243"/>
                  <a:gd name="connsiteY4" fmla="*/ 478330 h 982129"/>
                  <a:gd name="connsiteX5" fmla="*/ 769551 w 1928243"/>
                  <a:gd name="connsiteY5" fmla="*/ 863753 h 982129"/>
                  <a:gd name="connsiteX6" fmla="*/ 0 w 1928243"/>
                  <a:gd name="connsiteY6" fmla="*/ 982129 h 9821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28243" h="982129">
                    <a:moveTo>
                      <a:pt x="0" y="982129"/>
                    </a:moveTo>
                    <a:cubicBezTo>
                      <a:pt x="222870" y="793691"/>
                      <a:pt x="414784" y="526469"/>
                      <a:pt x="614616" y="400828"/>
                    </a:cubicBezTo>
                    <a:cubicBezTo>
                      <a:pt x="814448" y="275187"/>
                      <a:pt x="932801" y="206298"/>
                      <a:pt x="1151739" y="139493"/>
                    </a:cubicBezTo>
                    <a:cubicBezTo>
                      <a:pt x="1370677" y="72688"/>
                      <a:pt x="1608569" y="14507"/>
                      <a:pt x="1928243" y="0"/>
                    </a:cubicBezTo>
                    <a:cubicBezTo>
                      <a:pt x="1843665" y="107229"/>
                      <a:pt x="1712682" y="301142"/>
                      <a:pt x="1490661" y="478330"/>
                    </a:cubicBezTo>
                    <a:cubicBezTo>
                      <a:pt x="1291739" y="616292"/>
                      <a:pt x="1017994" y="779787"/>
                      <a:pt x="769551" y="863753"/>
                    </a:cubicBezTo>
                    <a:cubicBezTo>
                      <a:pt x="521108" y="947719"/>
                      <a:pt x="268507" y="974216"/>
                      <a:pt x="0" y="982129"/>
                    </a:cubicBezTo>
                    <a:close/>
                  </a:path>
                </a:pathLst>
              </a:custGeom>
              <a:gradFill flip="none" rotWithShape="1">
                <a:gsLst>
                  <a:gs pos="37000">
                    <a:srgbClr val="86D598"/>
                  </a:gs>
                  <a:gs pos="14000">
                    <a:srgbClr val="3ED06F"/>
                  </a:gs>
                  <a:gs pos="67000">
                    <a:srgbClr val="F1A29C">
                      <a:lumMod val="94000"/>
                    </a:srgbClr>
                  </a:gs>
                  <a:gs pos="50000">
                    <a:srgbClr val="E4EBDD">
                      <a:lumMod val="90000"/>
                    </a:srgbClr>
                  </a:gs>
                  <a:gs pos="92000">
                    <a:srgbClr val="FB4F4F">
                      <a:lumMod val="98000"/>
                    </a:srgbClr>
                  </a:gs>
                </a:gsLst>
                <a:lin ang="8100000" scaled="1"/>
                <a:tileRect/>
              </a:gradFill>
              <a:ln>
                <a:noFill/>
              </a:ln>
            </p:spPr>
            <p:txBody>
              <a:bodyPr wrap="none" lIns="89980" tIns="46789" rIns="89980" bIns="46789"/>
              <a:lstStyle/>
              <a:p>
                <a:pPr eaLnBrk="0" hangingPunct="0">
                  <a:spcAft>
                    <a:spcPct val="20000"/>
                  </a:spcAft>
                </a:pPr>
                <a:endParaRPr lang="de-CH" sz="1600" dirty="0">
                  <a:solidFill>
                    <a:srgbClr val="000000"/>
                  </a:solidFill>
                  <a:cs typeface="+mn-cs"/>
                </a:endParaRPr>
              </a:p>
            </p:txBody>
          </p:sp>
          <p:grpSp>
            <p:nvGrpSpPr>
              <p:cNvPr id="17" name="Gruppieren 82"/>
              <p:cNvGrpSpPr/>
              <p:nvPr/>
            </p:nvGrpSpPr>
            <p:grpSpPr>
              <a:xfrm>
                <a:off x="1655332" y="3509901"/>
                <a:ext cx="4516799" cy="2212746"/>
                <a:chOff x="1649581" y="3714729"/>
                <a:chExt cx="4516799" cy="2212746"/>
              </a:xfrm>
            </p:grpSpPr>
            <p:sp>
              <p:nvSpPr>
                <p:cNvPr id="28" name="Freihandform 9"/>
                <p:cNvSpPr>
                  <a:spLocks noChangeArrowheads="1"/>
                </p:cNvSpPr>
                <p:nvPr/>
              </p:nvSpPr>
              <p:spPr bwMode="auto">
                <a:xfrm>
                  <a:off x="1649581" y="3714729"/>
                  <a:ext cx="3762451" cy="2212746"/>
                </a:xfrm>
                <a:custGeom>
                  <a:avLst/>
                  <a:gdLst>
                    <a:gd name="T0" fmla="*/ 24855 w 4279231"/>
                    <a:gd name="T1" fmla="*/ 1761059 h 1770246"/>
                    <a:gd name="T2" fmla="*/ 82581 w 4279231"/>
                    <a:gd name="T3" fmla="*/ 1732189 h 1770246"/>
                    <a:gd name="T4" fmla="*/ 669470 w 4279231"/>
                    <a:gd name="T5" fmla="*/ 1481985 h 1770246"/>
                    <a:gd name="T6" fmla="*/ 1593100 w 4279231"/>
                    <a:gd name="T7" fmla="*/ 702498 h 1770246"/>
                    <a:gd name="T8" fmla="*/ 2093398 w 4279231"/>
                    <a:gd name="T9" fmla="*/ 413800 h 1770246"/>
                    <a:gd name="T10" fmla="*/ 2978542 w 4279231"/>
                    <a:gd name="T11" fmla="*/ 163596 h 1770246"/>
                    <a:gd name="T12" fmla="*/ 4277393 w 4279231"/>
                    <a:gd name="T13" fmla="*/ 0 h 177024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w 4279231"/>
                    <a:gd name="T22" fmla="*/ 0 h 1770246"/>
                    <a:gd name="T23" fmla="*/ 4279231 w 4279231"/>
                    <a:gd name="T24" fmla="*/ 1770246 h 1770246"/>
                    <a:gd name="connsiteX0" fmla="*/ 0 w 4254366"/>
                    <a:gd name="connsiteY0" fmla="*/ 1761423 h 1761423"/>
                    <a:gd name="connsiteX1" fmla="*/ 644893 w 4254366"/>
                    <a:gd name="connsiteY1" fmla="*/ 1482291 h 1761423"/>
                    <a:gd name="connsiteX2" fmla="*/ 1568918 w 4254366"/>
                    <a:gd name="connsiteY2" fmla="*/ 702644 h 1761423"/>
                    <a:gd name="connsiteX3" fmla="*/ 2069432 w 4254366"/>
                    <a:gd name="connsiteY3" fmla="*/ 413886 h 1761423"/>
                    <a:gd name="connsiteX4" fmla="*/ 2954956 w 4254366"/>
                    <a:gd name="connsiteY4" fmla="*/ 163630 h 1761423"/>
                    <a:gd name="connsiteX5" fmla="*/ 4254366 w 4254366"/>
                    <a:gd name="connsiteY5" fmla="*/ 0 h 1761423"/>
                    <a:gd name="connsiteX0" fmla="*/ 0 w 4703568"/>
                    <a:gd name="connsiteY0" fmla="*/ 1726616 h 1726616"/>
                    <a:gd name="connsiteX1" fmla="*/ 1094095 w 4703568"/>
                    <a:gd name="connsiteY1" fmla="*/ 1482291 h 1726616"/>
                    <a:gd name="connsiteX2" fmla="*/ 2018120 w 4703568"/>
                    <a:gd name="connsiteY2" fmla="*/ 702644 h 1726616"/>
                    <a:gd name="connsiteX3" fmla="*/ 2518634 w 4703568"/>
                    <a:gd name="connsiteY3" fmla="*/ 413886 h 1726616"/>
                    <a:gd name="connsiteX4" fmla="*/ 3404158 w 4703568"/>
                    <a:gd name="connsiteY4" fmla="*/ 163630 h 1726616"/>
                    <a:gd name="connsiteX5" fmla="*/ 4703568 w 4703568"/>
                    <a:gd name="connsiteY5" fmla="*/ 0 h 1726616"/>
                    <a:gd name="connsiteX0" fmla="*/ 0 w 4703568"/>
                    <a:gd name="connsiteY0" fmla="*/ 1726616 h 1726616"/>
                    <a:gd name="connsiteX1" fmla="*/ 1094095 w 4703568"/>
                    <a:gd name="connsiteY1" fmla="*/ 1482291 h 1726616"/>
                    <a:gd name="connsiteX2" fmla="*/ 2018120 w 4703568"/>
                    <a:gd name="connsiteY2" fmla="*/ 702644 h 1726616"/>
                    <a:gd name="connsiteX3" fmla="*/ 2518634 w 4703568"/>
                    <a:gd name="connsiteY3" fmla="*/ 413886 h 1726616"/>
                    <a:gd name="connsiteX4" fmla="*/ 3404158 w 4703568"/>
                    <a:gd name="connsiteY4" fmla="*/ 163630 h 1726616"/>
                    <a:gd name="connsiteX5" fmla="*/ 4703568 w 4703568"/>
                    <a:gd name="connsiteY5" fmla="*/ 0 h 1726616"/>
                    <a:gd name="connsiteX0" fmla="*/ 0 w 4703568"/>
                    <a:gd name="connsiteY0" fmla="*/ 1726616 h 1726616"/>
                    <a:gd name="connsiteX1" fmla="*/ 1094095 w 4703568"/>
                    <a:gd name="connsiteY1" fmla="*/ 1482291 h 1726616"/>
                    <a:gd name="connsiteX2" fmla="*/ 2018120 w 4703568"/>
                    <a:gd name="connsiteY2" fmla="*/ 702644 h 1726616"/>
                    <a:gd name="connsiteX3" fmla="*/ 2518634 w 4703568"/>
                    <a:gd name="connsiteY3" fmla="*/ 413886 h 1726616"/>
                    <a:gd name="connsiteX4" fmla="*/ 3404158 w 4703568"/>
                    <a:gd name="connsiteY4" fmla="*/ 163630 h 1726616"/>
                    <a:gd name="connsiteX5" fmla="*/ 4703568 w 4703568"/>
                    <a:gd name="connsiteY5" fmla="*/ 0 h 1726616"/>
                    <a:gd name="connsiteX0" fmla="*/ 0 w 5164591"/>
                    <a:gd name="connsiteY0" fmla="*/ 1747500 h 1747500"/>
                    <a:gd name="connsiteX1" fmla="*/ 1555118 w 5164591"/>
                    <a:gd name="connsiteY1" fmla="*/ 1482291 h 1747500"/>
                    <a:gd name="connsiteX2" fmla="*/ 2479143 w 5164591"/>
                    <a:gd name="connsiteY2" fmla="*/ 702644 h 1747500"/>
                    <a:gd name="connsiteX3" fmla="*/ 2979657 w 5164591"/>
                    <a:gd name="connsiteY3" fmla="*/ 413886 h 1747500"/>
                    <a:gd name="connsiteX4" fmla="*/ 3865181 w 5164591"/>
                    <a:gd name="connsiteY4" fmla="*/ 163630 h 1747500"/>
                    <a:gd name="connsiteX5" fmla="*/ 5164591 w 5164591"/>
                    <a:gd name="connsiteY5" fmla="*/ 0 h 1747500"/>
                    <a:gd name="connsiteX0" fmla="*/ 0 w 5164591"/>
                    <a:gd name="connsiteY0" fmla="*/ 1747500 h 1747500"/>
                    <a:gd name="connsiteX1" fmla="*/ 1555118 w 5164591"/>
                    <a:gd name="connsiteY1" fmla="*/ 1482291 h 1747500"/>
                    <a:gd name="connsiteX2" fmla="*/ 2479143 w 5164591"/>
                    <a:gd name="connsiteY2" fmla="*/ 702644 h 1747500"/>
                    <a:gd name="connsiteX3" fmla="*/ 2979657 w 5164591"/>
                    <a:gd name="connsiteY3" fmla="*/ 413886 h 1747500"/>
                    <a:gd name="connsiteX4" fmla="*/ 3865181 w 5164591"/>
                    <a:gd name="connsiteY4" fmla="*/ 163630 h 1747500"/>
                    <a:gd name="connsiteX5" fmla="*/ 5164591 w 5164591"/>
                    <a:gd name="connsiteY5" fmla="*/ 0 h 1747500"/>
                    <a:gd name="connsiteX0" fmla="*/ 0 w 4674687"/>
                    <a:gd name="connsiteY0" fmla="*/ 1700316 h 1700316"/>
                    <a:gd name="connsiteX1" fmla="*/ 1555118 w 4674687"/>
                    <a:gd name="connsiteY1" fmla="*/ 1435107 h 1700316"/>
                    <a:gd name="connsiteX2" fmla="*/ 2479143 w 4674687"/>
                    <a:gd name="connsiteY2" fmla="*/ 655460 h 1700316"/>
                    <a:gd name="connsiteX3" fmla="*/ 2979657 w 4674687"/>
                    <a:gd name="connsiteY3" fmla="*/ 366702 h 1700316"/>
                    <a:gd name="connsiteX4" fmla="*/ 3865181 w 4674687"/>
                    <a:gd name="connsiteY4" fmla="*/ 116446 h 1700316"/>
                    <a:gd name="connsiteX5" fmla="*/ 4674687 w 4674687"/>
                    <a:gd name="connsiteY5" fmla="*/ 0 h 1700316"/>
                    <a:gd name="connsiteX0" fmla="*/ 0 w 4674687"/>
                    <a:gd name="connsiteY0" fmla="*/ 1700316 h 1700316"/>
                    <a:gd name="connsiteX1" fmla="*/ 1555118 w 4674687"/>
                    <a:gd name="connsiteY1" fmla="*/ 1435107 h 1700316"/>
                    <a:gd name="connsiteX2" fmla="*/ 2479143 w 4674687"/>
                    <a:gd name="connsiteY2" fmla="*/ 655460 h 1700316"/>
                    <a:gd name="connsiteX3" fmla="*/ 2979657 w 4674687"/>
                    <a:gd name="connsiteY3" fmla="*/ 366702 h 1700316"/>
                    <a:gd name="connsiteX4" fmla="*/ 3865181 w 4674687"/>
                    <a:gd name="connsiteY4" fmla="*/ 116446 h 1700316"/>
                    <a:gd name="connsiteX5" fmla="*/ 4674687 w 4674687"/>
                    <a:gd name="connsiteY5" fmla="*/ 0 h 1700316"/>
                    <a:gd name="connsiteX0" fmla="*/ 0 w 4674687"/>
                    <a:gd name="connsiteY0" fmla="*/ 1700316 h 1700316"/>
                    <a:gd name="connsiteX1" fmla="*/ 1555118 w 4674687"/>
                    <a:gd name="connsiteY1" fmla="*/ 1435107 h 1700316"/>
                    <a:gd name="connsiteX2" fmla="*/ 2479143 w 4674687"/>
                    <a:gd name="connsiteY2" fmla="*/ 655460 h 1700316"/>
                    <a:gd name="connsiteX3" fmla="*/ 2979657 w 4674687"/>
                    <a:gd name="connsiteY3" fmla="*/ 366702 h 1700316"/>
                    <a:gd name="connsiteX4" fmla="*/ 3865181 w 4674687"/>
                    <a:gd name="connsiteY4" fmla="*/ 116446 h 1700316"/>
                    <a:gd name="connsiteX5" fmla="*/ 4674687 w 4674687"/>
                    <a:gd name="connsiteY5" fmla="*/ 0 h 1700316"/>
                    <a:gd name="connsiteX0" fmla="*/ 0 w 4608739"/>
                    <a:gd name="connsiteY0" fmla="*/ 1682622 h 1682622"/>
                    <a:gd name="connsiteX1" fmla="*/ 1555118 w 4608739"/>
                    <a:gd name="connsiteY1" fmla="*/ 1417413 h 1682622"/>
                    <a:gd name="connsiteX2" fmla="*/ 2479143 w 4608739"/>
                    <a:gd name="connsiteY2" fmla="*/ 637766 h 1682622"/>
                    <a:gd name="connsiteX3" fmla="*/ 2979657 w 4608739"/>
                    <a:gd name="connsiteY3" fmla="*/ 349008 h 1682622"/>
                    <a:gd name="connsiteX4" fmla="*/ 3865181 w 4608739"/>
                    <a:gd name="connsiteY4" fmla="*/ 98752 h 1682622"/>
                    <a:gd name="connsiteX5" fmla="*/ 4608739 w 4608739"/>
                    <a:gd name="connsiteY5" fmla="*/ 0 h 1682622"/>
                    <a:gd name="connsiteX0" fmla="*/ 0 w 4608739"/>
                    <a:gd name="connsiteY0" fmla="*/ 1682622 h 1682622"/>
                    <a:gd name="connsiteX1" fmla="*/ 1555118 w 4608739"/>
                    <a:gd name="connsiteY1" fmla="*/ 1417413 h 1682622"/>
                    <a:gd name="connsiteX2" fmla="*/ 2479143 w 4608739"/>
                    <a:gd name="connsiteY2" fmla="*/ 637766 h 1682622"/>
                    <a:gd name="connsiteX3" fmla="*/ 2979657 w 4608739"/>
                    <a:gd name="connsiteY3" fmla="*/ 349008 h 1682622"/>
                    <a:gd name="connsiteX4" fmla="*/ 3865181 w 4608739"/>
                    <a:gd name="connsiteY4" fmla="*/ 98752 h 1682622"/>
                    <a:gd name="connsiteX5" fmla="*/ 4608739 w 4608739"/>
                    <a:gd name="connsiteY5" fmla="*/ 0 h 1682622"/>
                    <a:gd name="connsiteX0" fmla="*/ 0 w 4608739"/>
                    <a:gd name="connsiteY0" fmla="*/ 1682622 h 1682622"/>
                    <a:gd name="connsiteX1" fmla="*/ 1555118 w 4608739"/>
                    <a:gd name="connsiteY1" fmla="*/ 1417413 h 1682622"/>
                    <a:gd name="connsiteX2" fmla="*/ 2479143 w 4608739"/>
                    <a:gd name="connsiteY2" fmla="*/ 637766 h 1682622"/>
                    <a:gd name="connsiteX3" fmla="*/ 2979657 w 4608739"/>
                    <a:gd name="connsiteY3" fmla="*/ 349008 h 1682622"/>
                    <a:gd name="connsiteX4" fmla="*/ 3865181 w 4608739"/>
                    <a:gd name="connsiteY4" fmla="*/ 98752 h 1682622"/>
                    <a:gd name="connsiteX5" fmla="*/ 4608739 w 4608739"/>
                    <a:gd name="connsiteY5" fmla="*/ 0 h 1682622"/>
                    <a:gd name="connsiteX0" fmla="*/ 0 w 4608739"/>
                    <a:gd name="connsiteY0" fmla="*/ 1682622 h 1682622"/>
                    <a:gd name="connsiteX1" fmla="*/ 1555118 w 4608739"/>
                    <a:gd name="connsiteY1" fmla="*/ 1417413 h 1682622"/>
                    <a:gd name="connsiteX2" fmla="*/ 2479143 w 4608739"/>
                    <a:gd name="connsiteY2" fmla="*/ 637766 h 1682622"/>
                    <a:gd name="connsiteX3" fmla="*/ 2979657 w 4608739"/>
                    <a:gd name="connsiteY3" fmla="*/ 349008 h 1682622"/>
                    <a:gd name="connsiteX4" fmla="*/ 3865181 w 4608739"/>
                    <a:gd name="connsiteY4" fmla="*/ 98752 h 1682622"/>
                    <a:gd name="connsiteX5" fmla="*/ 4608739 w 4608739"/>
                    <a:gd name="connsiteY5" fmla="*/ 0 h 1682622"/>
                    <a:gd name="connsiteX0" fmla="*/ 0 w 4608739"/>
                    <a:gd name="connsiteY0" fmla="*/ 1682622 h 1682622"/>
                    <a:gd name="connsiteX1" fmla="*/ 1555118 w 4608739"/>
                    <a:gd name="connsiteY1" fmla="*/ 1417413 h 1682622"/>
                    <a:gd name="connsiteX2" fmla="*/ 2479143 w 4608739"/>
                    <a:gd name="connsiteY2" fmla="*/ 637766 h 1682622"/>
                    <a:gd name="connsiteX3" fmla="*/ 2979657 w 4608739"/>
                    <a:gd name="connsiteY3" fmla="*/ 349008 h 1682622"/>
                    <a:gd name="connsiteX4" fmla="*/ 3865181 w 4608739"/>
                    <a:gd name="connsiteY4" fmla="*/ 98752 h 1682622"/>
                    <a:gd name="connsiteX5" fmla="*/ 4608739 w 4608739"/>
                    <a:gd name="connsiteY5" fmla="*/ 0 h 1682622"/>
                    <a:gd name="connsiteX0" fmla="*/ 0 w 4608739"/>
                    <a:gd name="connsiteY0" fmla="*/ 1682622 h 1682622"/>
                    <a:gd name="connsiteX1" fmla="*/ 1555118 w 4608739"/>
                    <a:gd name="connsiteY1" fmla="*/ 1417413 h 1682622"/>
                    <a:gd name="connsiteX2" fmla="*/ 2479143 w 4608739"/>
                    <a:gd name="connsiteY2" fmla="*/ 637766 h 1682622"/>
                    <a:gd name="connsiteX3" fmla="*/ 2979657 w 4608739"/>
                    <a:gd name="connsiteY3" fmla="*/ 349008 h 1682622"/>
                    <a:gd name="connsiteX4" fmla="*/ 3865181 w 4608739"/>
                    <a:gd name="connsiteY4" fmla="*/ 98752 h 1682622"/>
                    <a:gd name="connsiteX5" fmla="*/ 4608739 w 4608739"/>
                    <a:gd name="connsiteY5" fmla="*/ 0 h 1682622"/>
                    <a:gd name="connsiteX0" fmla="*/ 0 w 4589897"/>
                    <a:gd name="connsiteY0" fmla="*/ 1659030 h 1659030"/>
                    <a:gd name="connsiteX1" fmla="*/ 1555118 w 4589897"/>
                    <a:gd name="connsiteY1" fmla="*/ 1393821 h 1659030"/>
                    <a:gd name="connsiteX2" fmla="*/ 2479143 w 4589897"/>
                    <a:gd name="connsiteY2" fmla="*/ 614174 h 1659030"/>
                    <a:gd name="connsiteX3" fmla="*/ 2979657 w 4589897"/>
                    <a:gd name="connsiteY3" fmla="*/ 325416 h 1659030"/>
                    <a:gd name="connsiteX4" fmla="*/ 3865181 w 4589897"/>
                    <a:gd name="connsiteY4" fmla="*/ 75160 h 1659030"/>
                    <a:gd name="connsiteX5" fmla="*/ 4589897 w 4589897"/>
                    <a:gd name="connsiteY5" fmla="*/ 0 h 1659030"/>
                    <a:gd name="connsiteX0" fmla="*/ 0 w 4589897"/>
                    <a:gd name="connsiteY0" fmla="*/ 1659030 h 1659030"/>
                    <a:gd name="connsiteX1" fmla="*/ 1555118 w 4589897"/>
                    <a:gd name="connsiteY1" fmla="*/ 1393821 h 1659030"/>
                    <a:gd name="connsiteX2" fmla="*/ 2479143 w 4589897"/>
                    <a:gd name="connsiteY2" fmla="*/ 614174 h 1659030"/>
                    <a:gd name="connsiteX3" fmla="*/ 2979657 w 4589897"/>
                    <a:gd name="connsiteY3" fmla="*/ 325416 h 1659030"/>
                    <a:gd name="connsiteX4" fmla="*/ 3865181 w 4589897"/>
                    <a:gd name="connsiteY4" fmla="*/ 75160 h 1659030"/>
                    <a:gd name="connsiteX5" fmla="*/ 4589897 w 4589897"/>
                    <a:gd name="connsiteY5" fmla="*/ 0 h 1659030"/>
                    <a:gd name="connsiteX0" fmla="*/ 0 w 4589897"/>
                    <a:gd name="connsiteY0" fmla="*/ 1659030 h 1659030"/>
                    <a:gd name="connsiteX1" fmla="*/ 1555118 w 4589897"/>
                    <a:gd name="connsiteY1" fmla="*/ 1393821 h 1659030"/>
                    <a:gd name="connsiteX2" fmla="*/ 2479143 w 4589897"/>
                    <a:gd name="connsiteY2" fmla="*/ 614174 h 1659030"/>
                    <a:gd name="connsiteX3" fmla="*/ 2979657 w 4589897"/>
                    <a:gd name="connsiteY3" fmla="*/ 325416 h 1659030"/>
                    <a:gd name="connsiteX4" fmla="*/ 4589897 w 4589897"/>
                    <a:gd name="connsiteY4" fmla="*/ 0 h 1659030"/>
                    <a:gd name="connsiteX0" fmla="*/ 0 w 4589897"/>
                    <a:gd name="connsiteY0" fmla="*/ 1659030 h 1659030"/>
                    <a:gd name="connsiteX1" fmla="*/ 1555118 w 4589897"/>
                    <a:gd name="connsiteY1" fmla="*/ 1393821 h 1659030"/>
                    <a:gd name="connsiteX2" fmla="*/ 2479143 w 4589897"/>
                    <a:gd name="connsiteY2" fmla="*/ 614174 h 1659030"/>
                    <a:gd name="connsiteX3" fmla="*/ 3215187 w 4589897"/>
                    <a:gd name="connsiteY3" fmla="*/ 231048 h 1659030"/>
                    <a:gd name="connsiteX4" fmla="*/ 4589897 w 4589897"/>
                    <a:gd name="connsiteY4" fmla="*/ 0 h 1659030"/>
                    <a:gd name="connsiteX0" fmla="*/ 0 w 4589897"/>
                    <a:gd name="connsiteY0" fmla="*/ 1659030 h 1659030"/>
                    <a:gd name="connsiteX1" fmla="*/ 1555118 w 4589897"/>
                    <a:gd name="connsiteY1" fmla="*/ 1393821 h 1659030"/>
                    <a:gd name="connsiteX2" fmla="*/ 2479143 w 4589897"/>
                    <a:gd name="connsiteY2" fmla="*/ 614174 h 1659030"/>
                    <a:gd name="connsiteX3" fmla="*/ 3215187 w 4589897"/>
                    <a:gd name="connsiteY3" fmla="*/ 231048 h 1659030"/>
                    <a:gd name="connsiteX4" fmla="*/ 4589897 w 4589897"/>
                    <a:gd name="connsiteY4" fmla="*/ 0 h 1659030"/>
                    <a:gd name="connsiteX0" fmla="*/ 0 w 4552211"/>
                    <a:gd name="connsiteY0" fmla="*/ 1653132 h 1653132"/>
                    <a:gd name="connsiteX1" fmla="*/ 1555118 w 4552211"/>
                    <a:gd name="connsiteY1" fmla="*/ 1387923 h 1653132"/>
                    <a:gd name="connsiteX2" fmla="*/ 2479143 w 4552211"/>
                    <a:gd name="connsiteY2" fmla="*/ 608276 h 1653132"/>
                    <a:gd name="connsiteX3" fmla="*/ 3215187 w 4552211"/>
                    <a:gd name="connsiteY3" fmla="*/ 225150 h 1653132"/>
                    <a:gd name="connsiteX4" fmla="*/ 4552211 w 4552211"/>
                    <a:gd name="connsiteY4" fmla="*/ 0 h 1653132"/>
                    <a:gd name="connsiteX0" fmla="*/ 0 w 4552211"/>
                    <a:gd name="connsiteY0" fmla="*/ 1653132 h 1653132"/>
                    <a:gd name="connsiteX1" fmla="*/ 1555118 w 4552211"/>
                    <a:gd name="connsiteY1" fmla="*/ 1387923 h 1653132"/>
                    <a:gd name="connsiteX2" fmla="*/ 2479143 w 4552211"/>
                    <a:gd name="connsiteY2" fmla="*/ 608276 h 1653132"/>
                    <a:gd name="connsiteX3" fmla="*/ 3215187 w 4552211"/>
                    <a:gd name="connsiteY3" fmla="*/ 225150 h 1653132"/>
                    <a:gd name="connsiteX4" fmla="*/ 4552211 w 4552211"/>
                    <a:gd name="connsiteY4" fmla="*/ 0 h 1653132"/>
                    <a:gd name="connsiteX0" fmla="*/ 0 w 4552211"/>
                    <a:gd name="connsiteY0" fmla="*/ 1653132 h 1653132"/>
                    <a:gd name="connsiteX1" fmla="*/ 1555118 w 4552211"/>
                    <a:gd name="connsiteY1" fmla="*/ 1387923 h 1653132"/>
                    <a:gd name="connsiteX2" fmla="*/ 2479143 w 4552211"/>
                    <a:gd name="connsiteY2" fmla="*/ 608276 h 1653132"/>
                    <a:gd name="connsiteX3" fmla="*/ 3205766 w 4552211"/>
                    <a:gd name="connsiteY3" fmla="*/ 231048 h 1653132"/>
                    <a:gd name="connsiteX4" fmla="*/ 4552211 w 4552211"/>
                    <a:gd name="connsiteY4" fmla="*/ 0 h 1653132"/>
                    <a:gd name="connsiteX0" fmla="*/ 0 w 4552211"/>
                    <a:gd name="connsiteY0" fmla="*/ 1653132 h 1653132"/>
                    <a:gd name="connsiteX1" fmla="*/ 1555118 w 4552211"/>
                    <a:gd name="connsiteY1" fmla="*/ 1387923 h 1653132"/>
                    <a:gd name="connsiteX2" fmla="*/ 2479143 w 4552211"/>
                    <a:gd name="connsiteY2" fmla="*/ 608276 h 1653132"/>
                    <a:gd name="connsiteX3" fmla="*/ 3205766 w 4552211"/>
                    <a:gd name="connsiteY3" fmla="*/ 231048 h 1653132"/>
                    <a:gd name="connsiteX4" fmla="*/ 4552211 w 4552211"/>
                    <a:gd name="connsiteY4" fmla="*/ 0 h 1653132"/>
                    <a:gd name="connsiteX0" fmla="*/ 0 w 4552211"/>
                    <a:gd name="connsiteY0" fmla="*/ 1653132 h 1653132"/>
                    <a:gd name="connsiteX1" fmla="*/ 1555118 w 4552211"/>
                    <a:gd name="connsiteY1" fmla="*/ 1387923 h 1653132"/>
                    <a:gd name="connsiteX2" fmla="*/ 2479143 w 4552211"/>
                    <a:gd name="connsiteY2" fmla="*/ 608276 h 1653132"/>
                    <a:gd name="connsiteX3" fmla="*/ 3205766 w 4552211"/>
                    <a:gd name="connsiteY3" fmla="*/ 231048 h 1653132"/>
                    <a:gd name="connsiteX4" fmla="*/ 4552211 w 4552211"/>
                    <a:gd name="connsiteY4" fmla="*/ 0 h 1653132"/>
                    <a:gd name="connsiteX0" fmla="*/ 0 w 4552211"/>
                    <a:gd name="connsiteY0" fmla="*/ 1653132 h 1653132"/>
                    <a:gd name="connsiteX1" fmla="*/ 1555118 w 4552211"/>
                    <a:gd name="connsiteY1" fmla="*/ 1387923 h 1653132"/>
                    <a:gd name="connsiteX2" fmla="*/ 2479143 w 4552211"/>
                    <a:gd name="connsiteY2" fmla="*/ 608276 h 1653132"/>
                    <a:gd name="connsiteX3" fmla="*/ 3243452 w 4552211"/>
                    <a:gd name="connsiteY3" fmla="*/ 225150 h 1653132"/>
                    <a:gd name="connsiteX4" fmla="*/ 4552211 w 4552211"/>
                    <a:gd name="connsiteY4" fmla="*/ 0 h 1653132"/>
                    <a:gd name="connsiteX0" fmla="*/ 0 w 4533369"/>
                    <a:gd name="connsiteY0" fmla="*/ 1623642 h 1623642"/>
                    <a:gd name="connsiteX1" fmla="*/ 1555118 w 4533369"/>
                    <a:gd name="connsiteY1" fmla="*/ 1358433 h 1623642"/>
                    <a:gd name="connsiteX2" fmla="*/ 2479143 w 4533369"/>
                    <a:gd name="connsiteY2" fmla="*/ 578786 h 1623642"/>
                    <a:gd name="connsiteX3" fmla="*/ 3243452 w 4533369"/>
                    <a:gd name="connsiteY3" fmla="*/ 195660 h 1623642"/>
                    <a:gd name="connsiteX4" fmla="*/ 4533369 w 4533369"/>
                    <a:gd name="connsiteY4" fmla="*/ 0 h 1623642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43452 w 4458000"/>
                    <a:gd name="connsiteY3" fmla="*/ 2133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43452 w 4458000"/>
                    <a:gd name="connsiteY3" fmla="*/ 2133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43452 w 4458000"/>
                    <a:gd name="connsiteY3" fmla="*/ 2133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43452 w 4458000"/>
                    <a:gd name="connsiteY3" fmla="*/ 2133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43452 w 4458000"/>
                    <a:gd name="connsiteY3" fmla="*/ 2133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46806 w 4458000"/>
                    <a:gd name="connsiteY3" fmla="*/ 2028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56869 w 4458000"/>
                    <a:gd name="connsiteY3" fmla="*/ 2049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79143 w 4458000"/>
                    <a:gd name="connsiteY2" fmla="*/ 596480 h 1641336"/>
                    <a:gd name="connsiteX3" fmla="*/ 3256869 w 4458000"/>
                    <a:gd name="connsiteY3" fmla="*/ 2049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17484 w 4458000"/>
                    <a:gd name="connsiteY2" fmla="*/ 582694 h 1641336"/>
                    <a:gd name="connsiteX3" fmla="*/ 3256869 w 4458000"/>
                    <a:gd name="connsiteY3" fmla="*/ 204954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417484 w 4458000"/>
                    <a:gd name="connsiteY2" fmla="*/ 582694 h 1641336"/>
                    <a:gd name="connsiteX3" fmla="*/ 3252465 w 4458000"/>
                    <a:gd name="connsiteY3" fmla="*/ 171868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333803 w 4458000"/>
                    <a:gd name="connsiteY2" fmla="*/ 646109 h 1641336"/>
                    <a:gd name="connsiteX3" fmla="*/ 3252465 w 4458000"/>
                    <a:gd name="connsiteY3" fmla="*/ 171868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333803 w 4458000"/>
                    <a:gd name="connsiteY2" fmla="*/ 646109 h 1641336"/>
                    <a:gd name="connsiteX3" fmla="*/ 3252465 w 4458000"/>
                    <a:gd name="connsiteY3" fmla="*/ 171868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333803 w 4458000"/>
                    <a:gd name="connsiteY2" fmla="*/ 646109 h 1641336"/>
                    <a:gd name="connsiteX3" fmla="*/ 3252465 w 4458000"/>
                    <a:gd name="connsiteY3" fmla="*/ 171868 h 1641336"/>
                    <a:gd name="connsiteX4" fmla="*/ 4458000 w 4458000"/>
                    <a:gd name="connsiteY4" fmla="*/ 0 h 1641336"/>
                    <a:gd name="connsiteX0" fmla="*/ 0 w 4458000"/>
                    <a:gd name="connsiteY0" fmla="*/ 1641336 h 1641336"/>
                    <a:gd name="connsiteX1" fmla="*/ 1555118 w 4458000"/>
                    <a:gd name="connsiteY1" fmla="*/ 1376127 h 1641336"/>
                    <a:gd name="connsiteX2" fmla="*/ 2333803 w 4458000"/>
                    <a:gd name="connsiteY2" fmla="*/ 646109 h 1641336"/>
                    <a:gd name="connsiteX3" fmla="*/ 3252465 w 4458000"/>
                    <a:gd name="connsiteY3" fmla="*/ 171868 h 1641336"/>
                    <a:gd name="connsiteX4" fmla="*/ 4458000 w 4458000"/>
                    <a:gd name="connsiteY4" fmla="*/ 0 h 1641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458000" h="1641336">
                      <a:moveTo>
                        <a:pt x="0" y="1641336"/>
                      </a:moveTo>
                      <a:cubicBezTo>
                        <a:pt x="689945" y="1617991"/>
                        <a:pt x="1210193" y="1541998"/>
                        <a:pt x="1555118" y="1376127"/>
                      </a:cubicBezTo>
                      <a:cubicBezTo>
                        <a:pt x="1900043" y="1210256"/>
                        <a:pt x="2081742" y="846820"/>
                        <a:pt x="2333803" y="646109"/>
                      </a:cubicBezTo>
                      <a:cubicBezTo>
                        <a:pt x="2585864" y="445398"/>
                        <a:pt x="2898432" y="279553"/>
                        <a:pt x="3252465" y="171868"/>
                      </a:cubicBezTo>
                      <a:cubicBezTo>
                        <a:pt x="3606498" y="64183"/>
                        <a:pt x="4072224" y="2039"/>
                        <a:pt x="4458000" y="0"/>
                      </a:cubicBezTo>
                    </a:path>
                  </a:pathLst>
                </a:custGeom>
                <a:noFill/>
                <a:ln w="25400" cap="rnd" algn="ctr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89980" tIns="46789" rIns="89980" bIns="46789"/>
                <a:lstStyle/>
                <a:p>
                  <a:endParaRPr lang="de-C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9" name="Freihandform 57"/>
                <p:cNvSpPr/>
                <p:nvPr/>
              </p:nvSpPr>
              <p:spPr>
                <a:xfrm rot="248835">
                  <a:off x="5481242" y="3727012"/>
                  <a:ext cx="685138" cy="12277"/>
                </a:xfrm>
                <a:custGeom>
                  <a:avLst/>
                  <a:gdLst>
                    <a:gd name="connsiteX0" fmla="*/ 0 w 609600"/>
                    <a:gd name="connsiteY0" fmla="*/ 11289 h 11289"/>
                    <a:gd name="connsiteX1" fmla="*/ 609600 w 609600"/>
                    <a:gd name="connsiteY1" fmla="*/ 0 h 11289"/>
                    <a:gd name="connsiteX2" fmla="*/ 609600 w 609600"/>
                    <a:gd name="connsiteY2" fmla="*/ 0 h 11289"/>
                    <a:gd name="connsiteX0" fmla="*/ 0 w 598311"/>
                    <a:gd name="connsiteY0" fmla="*/ 11289 h 11289"/>
                    <a:gd name="connsiteX1" fmla="*/ 598311 w 598311"/>
                    <a:gd name="connsiteY1" fmla="*/ 0 h 11289"/>
                    <a:gd name="connsiteX2" fmla="*/ 598311 w 598311"/>
                    <a:gd name="connsiteY2" fmla="*/ 0 h 11289"/>
                    <a:gd name="connsiteX0" fmla="*/ 0 w 653702"/>
                    <a:gd name="connsiteY0" fmla="*/ 11289 h 19674"/>
                    <a:gd name="connsiteX1" fmla="*/ 598311 w 653702"/>
                    <a:gd name="connsiteY1" fmla="*/ 0 h 19674"/>
                    <a:gd name="connsiteX2" fmla="*/ 635798 w 653702"/>
                    <a:gd name="connsiteY2" fmla="*/ 19674 h 19674"/>
                    <a:gd name="connsiteX0" fmla="*/ 0 w 876786"/>
                    <a:gd name="connsiteY0" fmla="*/ 11539 h 11539"/>
                    <a:gd name="connsiteX1" fmla="*/ 598311 w 876786"/>
                    <a:gd name="connsiteY1" fmla="*/ 250 h 11539"/>
                    <a:gd name="connsiteX2" fmla="*/ 876786 w 876786"/>
                    <a:gd name="connsiteY2" fmla="*/ 6808 h 11539"/>
                    <a:gd name="connsiteX0" fmla="*/ 0 w 876786"/>
                    <a:gd name="connsiteY0" fmla="*/ 4731 h 4731"/>
                    <a:gd name="connsiteX1" fmla="*/ 876786 w 876786"/>
                    <a:gd name="connsiteY1" fmla="*/ 0 h 4731"/>
                    <a:gd name="connsiteX0" fmla="*/ 0 w 10061"/>
                    <a:gd name="connsiteY0" fmla="*/ 23862 h 23862"/>
                    <a:gd name="connsiteX1" fmla="*/ 10061 w 10061"/>
                    <a:gd name="connsiteY1" fmla="*/ 0 h 23862"/>
                    <a:gd name="connsiteX0" fmla="*/ 0 w 10000"/>
                    <a:gd name="connsiteY0" fmla="*/ 17921 h 17921"/>
                    <a:gd name="connsiteX1" fmla="*/ 10000 w 10000"/>
                    <a:gd name="connsiteY1" fmla="*/ 0 h 17921"/>
                    <a:gd name="connsiteX0" fmla="*/ 0 w 8717"/>
                    <a:gd name="connsiteY0" fmla="*/ 8020 h 8020"/>
                    <a:gd name="connsiteX1" fmla="*/ 8717 w 8717"/>
                    <a:gd name="connsiteY1" fmla="*/ 0 h 8020"/>
                    <a:gd name="connsiteX0" fmla="*/ 0 w 12091"/>
                    <a:gd name="connsiteY0" fmla="*/ 21054 h 21054"/>
                    <a:gd name="connsiteX1" fmla="*/ 12091 w 12091"/>
                    <a:gd name="connsiteY1" fmla="*/ 0 h 21054"/>
                    <a:gd name="connsiteX0" fmla="*/ 0 w 12039"/>
                    <a:gd name="connsiteY0" fmla="*/ 4473 h 4473"/>
                    <a:gd name="connsiteX1" fmla="*/ 12039 w 12039"/>
                    <a:gd name="connsiteY1" fmla="*/ 0 h 4473"/>
                    <a:gd name="connsiteX0" fmla="*/ 0 w 10000"/>
                    <a:gd name="connsiteY0" fmla="*/ 14454 h 14454"/>
                    <a:gd name="connsiteX1" fmla="*/ 10000 w 10000"/>
                    <a:gd name="connsiteY1" fmla="*/ 4454 h 14454"/>
                    <a:gd name="connsiteX0" fmla="*/ 0 w 10000"/>
                    <a:gd name="connsiteY0" fmla="*/ 17863 h 17863"/>
                    <a:gd name="connsiteX1" fmla="*/ 10000 w 10000"/>
                    <a:gd name="connsiteY1" fmla="*/ 7863 h 17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7863">
                      <a:moveTo>
                        <a:pt x="0" y="17863"/>
                      </a:moveTo>
                      <a:cubicBezTo>
                        <a:pt x="3594" y="-1947"/>
                        <a:pt x="6710" y="-5280"/>
                        <a:pt x="10000" y="7863"/>
                      </a:cubicBezTo>
                    </a:path>
                  </a:pathLst>
                </a:custGeom>
                <a:noFill/>
                <a:ln w="25400" cap="rnd" algn="ctr">
                  <a:solidFill>
                    <a:schemeClr val="bg2"/>
                  </a:solidFill>
                  <a:prstDash val="sysDash"/>
                  <a:round/>
                  <a:headEnd/>
                  <a:tailEnd/>
                </a:ln>
              </p:spPr>
              <p:txBody>
                <a:bodyPr wrap="none" lIns="89980" tIns="46789" rIns="89980" bIns="46789"/>
                <a:lstStyle/>
                <a:p>
                  <a:endParaRPr lang="de-CH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30" name="Freihandform 58"/>
                <p:cNvSpPr/>
                <p:nvPr/>
              </p:nvSpPr>
              <p:spPr>
                <a:xfrm rot="1324690">
                  <a:off x="5454736" y="3808489"/>
                  <a:ext cx="661156" cy="71226"/>
                </a:xfrm>
                <a:custGeom>
                  <a:avLst/>
                  <a:gdLst>
                    <a:gd name="connsiteX0" fmla="*/ 0 w 609600"/>
                    <a:gd name="connsiteY0" fmla="*/ 11289 h 11289"/>
                    <a:gd name="connsiteX1" fmla="*/ 609600 w 609600"/>
                    <a:gd name="connsiteY1" fmla="*/ 0 h 11289"/>
                    <a:gd name="connsiteX2" fmla="*/ 609600 w 609600"/>
                    <a:gd name="connsiteY2" fmla="*/ 0 h 11289"/>
                    <a:gd name="connsiteX0" fmla="*/ 0 w 598311"/>
                    <a:gd name="connsiteY0" fmla="*/ 11289 h 11289"/>
                    <a:gd name="connsiteX1" fmla="*/ 598311 w 598311"/>
                    <a:gd name="connsiteY1" fmla="*/ 0 h 11289"/>
                    <a:gd name="connsiteX2" fmla="*/ 598311 w 598311"/>
                    <a:gd name="connsiteY2" fmla="*/ 0 h 11289"/>
                    <a:gd name="connsiteX0" fmla="*/ 0 w 653702"/>
                    <a:gd name="connsiteY0" fmla="*/ 11289 h 19674"/>
                    <a:gd name="connsiteX1" fmla="*/ 598311 w 653702"/>
                    <a:gd name="connsiteY1" fmla="*/ 0 h 19674"/>
                    <a:gd name="connsiteX2" fmla="*/ 635798 w 653702"/>
                    <a:gd name="connsiteY2" fmla="*/ 19674 h 19674"/>
                    <a:gd name="connsiteX0" fmla="*/ 0 w 876786"/>
                    <a:gd name="connsiteY0" fmla="*/ 11539 h 11539"/>
                    <a:gd name="connsiteX1" fmla="*/ 598311 w 876786"/>
                    <a:gd name="connsiteY1" fmla="*/ 250 h 11539"/>
                    <a:gd name="connsiteX2" fmla="*/ 876786 w 876786"/>
                    <a:gd name="connsiteY2" fmla="*/ 6808 h 11539"/>
                    <a:gd name="connsiteX0" fmla="*/ 0 w 876786"/>
                    <a:gd name="connsiteY0" fmla="*/ 4731 h 4731"/>
                    <a:gd name="connsiteX1" fmla="*/ 876786 w 876786"/>
                    <a:gd name="connsiteY1" fmla="*/ 0 h 4731"/>
                    <a:gd name="connsiteX0" fmla="*/ 0 w 10061"/>
                    <a:gd name="connsiteY0" fmla="*/ 23862 h 23862"/>
                    <a:gd name="connsiteX1" fmla="*/ 10061 w 10061"/>
                    <a:gd name="connsiteY1" fmla="*/ 0 h 23862"/>
                    <a:gd name="connsiteX0" fmla="*/ 0 w 10000"/>
                    <a:gd name="connsiteY0" fmla="*/ 17921 h 17921"/>
                    <a:gd name="connsiteX1" fmla="*/ 10000 w 10000"/>
                    <a:gd name="connsiteY1" fmla="*/ 0 h 17921"/>
                    <a:gd name="connsiteX0" fmla="*/ 0 w 8717"/>
                    <a:gd name="connsiteY0" fmla="*/ 8020 h 8020"/>
                    <a:gd name="connsiteX1" fmla="*/ 8717 w 8717"/>
                    <a:gd name="connsiteY1" fmla="*/ 0 h 8020"/>
                    <a:gd name="connsiteX0" fmla="*/ 0 w 10000"/>
                    <a:gd name="connsiteY0" fmla="*/ 16488 h 16488"/>
                    <a:gd name="connsiteX1" fmla="*/ 10000 w 10000"/>
                    <a:gd name="connsiteY1" fmla="*/ 6488 h 16488"/>
                    <a:gd name="connsiteX0" fmla="*/ 0 w 10000"/>
                    <a:gd name="connsiteY0" fmla="*/ 31774 h 31774"/>
                    <a:gd name="connsiteX1" fmla="*/ 10000 w 10000"/>
                    <a:gd name="connsiteY1" fmla="*/ 21774 h 31774"/>
                    <a:gd name="connsiteX0" fmla="*/ 0 w 10000"/>
                    <a:gd name="connsiteY0" fmla="*/ 38044 h 38044"/>
                    <a:gd name="connsiteX1" fmla="*/ 10000 w 10000"/>
                    <a:gd name="connsiteY1" fmla="*/ 28044 h 38044"/>
                    <a:gd name="connsiteX0" fmla="*/ 0 w 11374"/>
                    <a:gd name="connsiteY0" fmla="*/ 24544 h 50576"/>
                    <a:gd name="connsiteX1" fmla="*/ 11374 w 11374"/>
                    <a:gd name="connsiteY1" fmla="*/ 50576 h 50576"/>
                    <a:gd name="connsiteX0" fmla="*/ 0 w 11374"/>
                    <a:gd name="connsiteY0" fmla="*/ 14232 h 40264"/>
                    <a:gd name="connsiteX1" fmla="*/ 11374 w 11374"/>
                    <a:gd name="connsiteY1" fmla="*/ 40264 h 40264"/>
                    <a:gd name="connsiteX0" fmla="*/ 0 w 11374"/>
                    <a:gd name="connsiteY0" fmla="*/ 9796 h 35828"/>
                    <a:gd name="connsiteX1" fmla="*/ 11374 w 11374"/>
                    <a:gd name="connsiteY1" fmla="*/ 35828 h 35828"/>
                    <a:gd name="connsiteX0" fmla="*/ 0 w 11374"/>
                    <a:gd name="connsiteY0" fmla="*/ 20322 h 46354"/>
                    <a:gd name="connsiteX1" fmla="*/ 11374 w 11374"/>
                    <a:gd name="connsiteY1" fmla="*/ 46354 h 46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1374" h="46354">
                      <a:moveTo>
                        <a:pt x="0" y="20322"/>
                      </a:moveTo>
                      <a:cubicBezTo>
                        <a:pt x="4921" y="-22895"/>
                        <a:pt x="8385" y="10968"/>
                        <a:pt x="11374" y="46354"/>
                      </a:cubicBezTo>
                    </a:path>
                  </a:pathLst>
                </a:custGeom>
                <a:noFill/>
                <a:ln w="25400" cap="rnd" algn="ctr">
                  <a:solidFill>
                    <a:schemeClr val="bg2"/>
                  </a:solidFill>
                  <a:prstDash val="sysDash"/>
                  <a:round/>
                  <a:headEnd/>
                  <a:tailEnd/>
                </a:ln>
              </p:spPr>
              <p:txBody>
                <a:bodyPr wrap="none" lIns="89980" tIns="46789" rIns="89980" bIns="46789"/>
                <a:lstStyle/>
                <a:p>
                  <a:endParaRPr lang="de-CH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8" name="Textfeld 60"/>
              <p:cNvSpPr txBox="1">
                <a:spLocks noChangeArrowheads="1"/>
              </p:cNvSpPr>
              <p:nvPr/>
            </p:nvSpPr>
            <p:spPr bwMode="auto">
              <a:xfrm>
                <a:off x="7229472" y="5983429"/>
                <a:ext cx="965963" cy="5631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1158" tIns="45580" rIns="91158" bIns="45580">
                <a:spAutoFit/>
              </a:bodyPr>
              <a:lstStyle/>
              <a:p>
                <a:pPr>
                  <a:spcAft>
                    <a:spcPct val="0"/>
                  </a:spcAft>
                </a:pPr>
                <a:r>
                  <a:rPr lang="de-CH" sz="500" dirty="0"/>
                  <a:t>Zeit</a:t>
                </a:r>
              </a:p>
            </p:txBody>
          </p:sp>
          <p:sp>
            <p:nvSpPr>
              <p:cNvPr id="19" name="Freihandform 10"/>
              <p:cNvSpPr>
                <a:spLocks noChangeArrowheads="1"/>
              </p:cNvSpPr>
              <p:nvPr/>
            </p:nvSpPr>
            <p:spPr bwMode="auto">
              <a:xfrm>
                <a:off x="2839780" y="2168534"/>
                <a:ext cx="3438411" cy="3093215"/>
              </a:xfrm>
              <a:custGeom>
                <a:avLst/>
                <a:gdLst>
                  <a:gd name="T0" fmla="*/ 0 w 4591250"/>
                  <a:gd name="T1" fmla="*/ 2743200 h 2743200"/>
                  <a:gd name="T2" fmla="*/ 914320 w 4591250"/>
                  <a:gd name="T3" fmla="*/ 2579570 h 2743200"/>
                  <a:gd name="T4" fmla="*/ 1491787 w 4591250"/>
                  <a:gd name="T5" fmla="*/ 2367814 h 2743200"/>
                  <a:gd name="T6" fmla="*/ 2059628 w 4591250"/>
                  <a:gd name="T7" fmla="*/ 1896177 h 2743200"/>
                  <a:gd name="T8" fmla="*/ 2637094 w 4591250"/>
                  <a:gd name="T9" fmla="*/ 1241659 h 2743200"/>
                  <a:gd name="T10" fmla="*/ 3118314 w 4591250"/>
                  <a:gd name="T11" fmla="*/ 750770 h 2743200"/>
                  <a:gd name="T12" fmla="*/ 3926766 w 4591250"/>
                  <a:gd name="T13" fmla="*/ 231006 h 2743200"/>
                  <a:gd name="T14" fmla="*/ 4590851 w 4591250"/>
                  <a:gd name="T15" fmla="*/ 0 h 2743200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4591250"/>
                  <a:gd name="T25" fmla="*/ 0 h 2743200"/>
                  <a:gd name="T26" fmla="*/ 4591250 w 4591250"/>
                  <a:gd name="T27" fmla="*/ 2743200 h 2743200"/>
                  <a:gd name="connsiteX0" fmla="*/ 0 w 5140203"/>
                  <a:gd name="connsiteY0" fmla="*/ 2788543 h 2788543"/>
                  <a:gd name="connsiteX1" fmla="*/ 1463353 w 5140203"/>
                  <a:gd name="connsiteY1" fmla="*/ 2579570 h 2788543"/>
                  <a:gd name="connsiteX2" fmla="*/ 2040869 w 5140203"/>
                  <a:gd name="connsiteY2" fmla="*/ 2367815 h 2788543"/>
                  <a:gd name="connsiteX3" fmla="*/ 2608759 w 5140203"/>
                  <a:gd name="connsiteY3" fmla="*/ 1896177 h 2788543"/>
                  <a:gd name="connsiteX4" fmla="*/ 3186275 w 5140203"/>
                  <a:gd name="connsiteY4" fmla="*/ 1241659 h 2788543"/>
                  <a:gd name="connsiteX5" fmla="*/ 3667538 w 5140203"/>
                  <a:gd name="connsiteY5" fmla="*/ 750770 h 2788543"/>
                  <a:gd name="connsiteX6" fmla="*/ 4476060 w 5140203"/>
                  <a:gd name="connsiteY6" fmla="*/ 231006 h 2788543"/>
                  <a:gd name="connsiteX7" fmla="*/ 5140203 w 5140203"/>
                  <a:gd name="connsiteY7" fmla="*/ 0 h 2788543"/>
                  <a:gd name="connsiteX0" fmla="*/ 0 w 5140203"/>
                  <a:gd name="connsiteY0" fmla="*/ 2788543 h 2788543"/>
                  <a:gd name="connsiteX1" fmla="*/ 1463353 w 5140203"/>
                  <a:gd name="connsiteY1" fmla="*/ 2579570 h 2788543"/>
                  <a:gd name="connsiteX2" fmla="*/ 2040869 w 5140203"/>
                  <a:gd name="connsiteY2" fmla="*/ 2367815 h 2788543"/>
                  <a:gd name="connsiteX3" fmla="*/ 2608759 w 5140203"/>
                  <a:gd name="connsiteY3" fmla="*/ 1896177 h 2788543"/>
                  <a:gd name="connsiteX4" fmla="*/ 3186275 w 5140203"/>
                  <a:gd name="connsiteY4" fmla="*/ 1241659 h 2788543"/>
                  <a:gd name="connsiteX5" fmla="*/ 3667538 w 5140203"/>
                  <a:gd name="connsiteY5" fmla="*/ 750770 h 2788543"/>
                  <a:gd name="connsiteX6" fmla="*/ 4476060 w 5140203"/>
                  <a:gd name="connsiteY6" fmla="*/ 231006 h 2788543"/>
                  <a:gd name="connsiteX7" fmla="*/ 5140203 w 5140203"/>
                  <a:gd name="connsiteY7" fmla="*/ 0 h 2788543"/>
                  <a:gd name="connsiteX0" fmla="*/ 0 w 5140203"/>
                  <a:gd name="connsiteY0" fmla="*/ 2788543 h 2788543"/>
                  <a:gd name="connsiteX1" fmla="*/ 1463353 w 5140203"/>
                  <a:gd name="connsiteY1" fmla="*/ 2579570 h 2788543"/>
                  <a:gd name="connsiteX2" fmla="*/ 2040869 w 5140203"/>
                  <a:gd name="connsiteY2" fmla="*/ 2367815 h 2788543"/>
                  <a:gd name="connsiteX3" fmla="*/ 2608759 w 5140203"/>
                  <a:gd name="connsiteY3" fmla="*/ 1896177 h 2788543"/>
                  <a:gd name="connsiteX4" fmla="*/ 3186275 w 5140203"/>
                  <a:gd name="connsiteY4" fmla="*/ 1241659 h 2788543"/>
                  <a:gd name="connsiteX5" fmla="*/ 3667538 w 5140203"/>
                  <a:gd name="connsiteY5" fmla="*/ 750770 h 2788543"/>
                  <a:gd name="connsiteX6" fmla="*/ 4476060 w 5140203"/>
                  <a:gd name="connsiteY6" fmla="*/ 231006 h 2788543"/>
                  <a:gd name="connsiteX7" fmla="*/ 5140203 w 5140203"/>
                  <a:gd name="connsiteY7" fmla="*/ 0 h 2788543"/>
                  <a:gd name="connsiteX0" fmla="*/ 0 w 5140203"/>
                  <a:gd name="connsiteY0" fmla="*/ 2788543 h 2788543"/>
                  <a:gd name="connsiteX1" fmla="*/ 1463353 w 5140203"/>
                  <a:gd name="connsiteY1" fmla="*/ 2579570 h 2788543"/>
                  <a:gd name="connsiteX2" fmla="*/ 2040869 w 5140203"/>
                  <a:gd name="connsiteY2" fmla="*/ 2367815 h 2788543"/>
                  <a:gd name="connsiteX3" fmla="*/ 2608759 w 5140203"/>
                  <a:gd name="connsiteY3" fmla="*/ 1896177 h 2788543"/>
                  <a:gd name="connsiteX4" fmla="*/ 3186275 w 5140203"/>
                  <a:gd name="connsiteY4" fmla="*/ 1241659 h 2788543"/>
                  <a:gd name="connsiteX5" fmla="*/ 3667538 w 5140203"/>
                  <a:gd name="connsiteY5" fmla="*/ 750770 h 2788543"/>
                  <a:gd name="connsiteX6" fmla="*/ 4476060 w 5140203"/>
                  <a:gd name="connsiteY6" fmla="*/ 231006 h 2788543"/>
                  <a:gd name="connsiteX7" fmla="*/ 5140203 w 5140203"/>
                  <a:gd name="connsiteY7" fmla="*/ 0 h 2788543"/>
                  <a:gd name="connsiteX0" fmla="*/ 0 w 5140203"/>
                  <a:gd name="connsiteY0" fmla="*/ 2788543 h 2788543"/>
                  <a:gd name="connsiteX1" fmla="*/ 1463353 w 5140203"/>
                  <a:gd name="connsiteY1" fmla="*/ 2579570 h 2788543"/>
                  <a:gd name="connsiteX2" fmla="*/ 2040869 w 5140203"/>
                  <a:gd name="connsiteY2" fmla="*/ 2367815 h 2788543"/>
                  <a:gd name="connsiteX3" fmla="*/ 2608759 w 5140203"/>
                  <a:gd name="connsiteY3" fmla="*/ 1896177 h 2788543"/>
                  <a:gd name="connsiteX4" fmla="*/ 3186275 w 5140203"/>
                  <a:gd name="connsiteY4" fmla="*/ 1241659 h 2788543"/>
                  <a:gd name="connsiteX5" fmla="*/ 3667538 w 5140203"/>
                  <a:gd name="connsiteY5" fmla="*/ 750770 h 2788543"/>
                  <a:gd name="connsiteX6" fmla="*/ 4476060 w 5140203"/>
                  <a:gd name="connsiteY6" fmla="*/ 231006 h 2788543"/>
                  <a:gd name="connsiteX7" fmla="*/ 5140203 w 5140203"/>
                  <a:gd name="connsiteY7" fmla="*/ 0 h 2788543"/>
                  <a:gd name="connsiteX0" fmla="*/ 0 w 5140203"/>
                  <a:gd name="connsiteY0" fmla="*/ 2788543 h 2788543"/>
                  <a:gd name="connsiteX1" fmla="*/ 1463353 w 5140203"/>
                  <a:gd name="connsiteY1" fmla="*/ 2579570 h 2788543"/>
                  <a:gd name="connsiteX2" fmla="*/ 2608759 w 5140203"/>
                  <a:gd name="connsiteY2" fmla="*/ 1896177 h 2788543"/>
                  <a:gd name="connsiteX3" fmla="*/ 3186275 w 5140203"/>
                  <a:gd name="connsiteY3" fmla="*/ 1241659 h 2788543"/>
                  <a:gd name="connsiteX4" fmla="*/ 3667538 w 5140203"/>
                  <a:gd name="connsiteY4" fmla="*/ 750770 h 2788543"/>
                  <a:gd name="connsiteX5" fmla="*/ 4476060 w 5140203"/>
                  <a:gd name="connsiteY5" fmla="*/ 231006 h 2788543"/>
                  <a:gd name="connsiteX6" fmla="*/ 5140203 w 5140203"/>
                  <a:gd name="connsiteY6" fmla="*/ 0 h 2788543"/>
                  <a:gd name="connsiteX0" fmla="*/ 0 w 5140203"/>
                  <a:gd name="connsiteY0" fmla="*/ 2788543 h 2788543"/>
                  <a:gd name="connsiteX1" fmla="*/ 1463353 w 5140203"/>
                  <a:gd name="connsiteY1" fmla="*/ 2579570 h 2788543"/>
                  <a:gd name="connsiteX2" fmla="*/ 2608759 w 5140203"/>
                  <a:gd name="connsiteY2" fmla="*/ 1896177 h 2788543"/>
                  <a:gd name="connsiteX3" fmla="*/ 3186275 w 5140203"/>
                  <a:gd name="connsiteY3" fmla="*/ 1241659 h 2788543"/>
                  <a:gd name="connsiteX4" fmla="*/ 3667538 w 5140203"/>
                  <a:gd name="connsiteY4" fmla="*/ 750770 h 2788543"/>
                  <a:gd name="connsiteX5" fmla="*/ 4476060 w 5140203"/>
                  <a:gd name="connsiteY5" fmla="*/ 231006 h 2788543"/>
                  <a:gd name="connsiteX6" fmla="*/ 5140203 w 5140203"/>
                  <a:gd name="connsiteY6" fmla="*/ 0 h 2788543"/>
                  <a:gd name="connsiteX0" fmla="*/ 0 w 5140203"/>
                  <a:gd name="connsiteY0" fmla="*/ 2788543 h 2788543"/>
                  <a:gd name="connsiteX1" fmla="*/ 1575639 w 5140203"/>
                  <a:gd name="connsiteY1" fmla="*/ 2549342 h 2788543"/>
                  <a:gd name="connsiteX2" fmla="*/ 2608759 w 5140203"/>
                  <a:gd name="connsiteY2" fmla="*/ 1896177 h 2788543"/>
                  <a:gd name="connsiteX3" fmla="*/ 3186275 w 5140203"/>
                  <a:gd name="connsiteY3" fmla="*/ 1241659 h 2788543"/>
                  <a:gd name="connsiteX4" fmla="*/ 3667538 w 5140203"/>
                  <a:gd name="connsiteY4" fmla="*/ 750770 h 2788543"/>
                  <a:gd name="connsiteX5" fmla="*/ 4476060 w 5140203"/>
                  <a:gd name="connsiteY5" fmla="*/ 231006 h 2788543"/>
                  <a:gd name="connsiteX6" fmla="*/ 5140203 w 5140203"/>
                  <a:gd name="connsiteY6" fmla="*/ 0 h 2788543"/>
                  <a:gd name="connsiteX0" fmla="*/ 0 w 5140203"/>
                  <a:gd name="connsiteY0" fmla="*/ 2788543 h 2788543"/>
                  <a:gd name="connsiteX1" fmla="*/ 1575639 w 5140203"/>
                  <a:gd name="connsiteY1" fmla="*/ 2549342 h 2788543"/>
                  <a:gd name="connsiteX2" fmla="*/ 2608759 w 5140203"/>
                  <a:gd name="connsiteY2" fmla="*/ 1896177 h 2788543"/>
                  <a:gd name="connsiteX3" fmla="*/ 3186275 w 5140203"/>
                  <a:gd name="connsiteY3" fmla="*/ 1241659 h 2788543"/>
                  <a:gd name="connsiteX4" fmla="*/ 3667538 w 5140203"/>
                  <a:gd name="connsiteY4" fmla="*/ 750770 h 2788543"/>
                  <a:gd name="connsiteX5" fmla="*/ 4476060 w 5140203"/>
                  <a:gd name="connsiteY5" fmla="*/ 231006 h 2788543"/>
                  <a:gd name="connsiteX6" fmla="*/ 5140203 w 5140203"/>
                  <a:gd name="connsiteY6" fmla="*/ 0 h 2788543"/>
                  <a:gd name="connsiteX0" fmla="*/ 0 w 5140203"/>
                  <a:gd name="connsiteY0" fmla="*/ 2788543 h 2788543"/>
                  <a:gd name="connsiteX1" fmla="*/ 1575639 w 5140203"/>
                  <a:gd name="connsiteY1" fmla="*/ 2549342 h 2788543"/>
                  <a:gd name="connsiteX2" fmla="*/ 2608759 w 5140203"/>
                  <a:gd name="connsiteY2" fmla="*/ 1896177 h 2788543"/>
                  <a:gd name="connsiteX3" fmla="*/ 3186275 w 5140203"/>
                  <a:gd name="connsiteY3" fmla="*/ 1241659 h 2788543"/>
                  <a:gd name="connsiteX4" fmla="*/ 3667538 w 5140203"/>
                  <a:gd name="connsiteY4" fmla="*/ 750770 h 2788543"/>
                  <a:gd name="connsiteX5" fmla="*/ 4476060 w 5140203"/>
                  <a:gd name="connsiteY5" fmla="*/ 231006 h 2788543"/>
                  <a:gd name="connsiteX6" fmla="*/ 5140203 w 5140203"/>
                  <a:gd name="connsiteY6" fmla="*/ 0 h 2788543"/>
                  <a:gd name="connsiteX0" fmla="*/ 0 w 5302393"/>
                  <a:gd name="connsiteY0" fmla="*/ 2780986 h 2780986"/>
                  <a:gd name="connsiteX1" fmla="*/ 1737829 w 5302393"/>
                  <a:gd name="connsiteY1" fmla="*/ 2549342 h 2780986"/>
                  <a:gd name="connsiteX2" fmla="*/ 2770949 w 5302393"/>
                  <a:gd name="connsiteY2" fmla="*/ 1896177 h 2780986"/>
                  <a:gd name="connsiteX3" fmla="*/ 3348465 w 5302393"/>
                  <a:gd name="connsiteY3" fmla="*/ 1241659 h 2780986"/>
                  <a:gd name="connsiteX4" fmla="*/ 3829728 w 5302393"/>
                  <a:gd name="connsiteY4" fmla="*/ 750770 h 2780986"/>
                  <a:gd name="connsiteX5" fmla="*/ 4638250 w 5302393"/>
                  <a:gd name="connsiteY5" fmla="*/ 231006 h 2780986"/>
                  <a:gd name="connsiteX6" fmla="*/ 5302393 w 5302393"/>
                  <a:gd name="connsiteY6" fmla="*/ 0 h 2780986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3829728 w 5302393"/>
                  <a:gd name="connsiteY4" fmla="*/ 750770 h 2781033"/>
                  <a:gd name="connsiteX5" fmla="*/ 4638250 w 5302393"/>
                  <a:gd name="connsiteY5" fmla="*/ 231006 h 2781033"/>
                  <a:gd name="connsiteX6" fmla="*/ 5302393 w 5302393"/>
                  <a:gd name="connsiteY6" fmla="*/ 0 h 2781033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3954491 w 5302393"/>
                  <a:gd name="connsiteY4" fmla="*/ 614743 h 2781033"/>
                  <a:gd name="connsiteX5" fmla="*/ 4638250 w 5302393"/>
                  <a:gd name="connsiteY5" fmla="*/ 231006 h 2781033"/>
                  <a:gd name="connsiteX6" fmla="*/ 5302393 w 5302393"/>
                  <a:gd name="connsiteY6" fmla="*/ 0 h 2781033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3954491 w 5302393"/>
                  <a:gd name="connsiteY4" fmla="*/ 614743 h 2781033"/>
                  <a:gd name="connsiteX5" fmla="*/ 5302393 w 5302393"/>
                  <a:gd name="connsiteY5" fmla="*/ 0 h 2781033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4154109 w 5302393"/>
                  <a:gd name="connsiteY4" fmla="*/ 463603 h 2781033"/>
                  <a:gd name="connsiteX5" fmla="*/ 5302393 w 5302393"/>
                  <a:gd name="connsiteY5" fmla="*/ 0 h 2781033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4154109 w 5302393"/>
                  <a:gd name="connsiteY4" fmla="*/ 463603 h 2781033"/>
                  <a:gd name="connsiteX5" fmla="*/ 5302393 w 5302393"/>
                  <a:gd name="connsiteY5" fmla="*/ 0 h 2781033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4154109 w 5302393"/>
                  <a:gd name="connsiteY4" fmla="*/ 463603 h 2781033"/>
                  <a:gd name="connsiteX5" fmla="*/ 5302393 w 5302393"/>
                  <a:gd name="connsiteY5" fmla="*/ 0 h 2781033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4154109 w 5302393"/>
                  <a:gd name="connsiteY4" fmla="*/ 463603 h 2781033"/>
                  <a:gd name="connsiteX5" fmla="*/ 5302393 w 5302393"/>
                  <a:gd name="connsiteY5" fmla="*/ 0 h 2781033"/>
                  <a:gd name="connsiteX0" fmla="*/ 0 w 5302393"/>
                  <a:gd name="connsiteY0" fmla="*/ 2780986 h 2781033"/>
                  <a:gd name="connsiteX1" fmla="*/ 1737829 w 5302393"/>
                  <a:gd name="connsiteY1" fmla="*/ 2549342 h 2781033"/>
                  <a:gd name="connsiteX2" fmla="*/ 2770949 w 5302393"/>
                  <a:gd name="connsiteY2" fmla="*/ 1896177 h 2781033"/>
                  <a:gd name="connsiteX3" fmla="*/ 3348465 w 5302393"/>
                  <a:gd name="connsiteY3" fmla="*/ 1241659 h 2781033"/>
                  <a:gd name="connsiteX4" fmla="*/ 4154109 w 5302393"/>
                  <a:gd name="connsiteY4" fmla="*/ 463603 h 2781033"/>
                  <a:gd name="connsiteX5" fmla="*/ 5302393 w 5302393"/>
                  <a:gd name="connsiteY5" fmla="*/ 0 h 2781033"/>
                  <a:gd name="connsiteX0" fmla="*/ 0 w 4864764"/>
                  <a:gd name="connsiteY0" fmla="*/ 2762806 h 2762862"/>
                  <a:gd name="connsiteX1" fmla="*/ 1300200 w 4864764"/>
                  <a:gd name="connsiteY1" fmla="*/ 2549342 h 2762862"/>
                  <a:gd name="connsiteX2" fmla="*/ 2333320 w 4864764"/>
                  <a:gd name="connsiteY2" fmla="*/ 1896177 h 2762862"/>
                  <a:gd name="connsiteX3" fmla="*/ 2910836 w 4864764"/>
                  <a:gd name="connsiteY3" fmla="*/ 1241659 h 2762862"/>
                  <a:gd name="connsiteX4" fmla="*/ 3716480 w 4864764"/>
                  <a:gd name="connsiteY4" fmla="*/ 463603 h 2762862"/>
                  <a:gd name="connsiteX5" fmla="*/ 4864764 w 4864764"/>
                  <a:gd name="connsiteY5" fmla="*/ 0 h 2762862"/>
                  <a:gd name="connsiteX0" fmla="*/ 0 w 4864764"/>
                  <a:gd name="connsiteY0" fmla="*/ 2762806 h 2762806"/>
                  <a:gd name="connsiteX1" fmla="*/ 1300200 w 4864764"/>
                  <a:gd name="connsiteY1" fmla="*/ 2549342 h 2762806"/>
                  <a:gd name="connsiteX2" fmla="*/ 2333320 w 4864764"/>
                  <a:gd name="connsiteY2" fmla="*/ 1896177 h 2762806"/>
                  <a:gd name="connsiteX3" fmla="*/ 2910836 w 4864764"/>
                  <a:gd name="connsiteY3" fmla="*/ 1241659 h 2762806"/>
                  <a:gd name="connsiteX4" fmla="*/ 3716480 w 4864764"/>
                  <a:gd name="connsiteY4" fmla="*/ 463603 h 2762806"/>
                  <a:gd name="connsiteX5" fmla="*/ 4864764 w 4864764"/>
                  <a:gd name="connsiteY5" fmla="*/ 0 h 2762806"/>
                  <a:gd name="connsiteX0" fmla="*/ 0 w 4798337"/>
                  <a:gd name="connsiteY0" fmla="*/ 2759751 h 2759751"/>
                  <a:gd name="connsiteX1" fmla="*/ 1233773 w 4798337"/>
                  <a:gd name="connsiteY1" fmla="*/ 2549342 h 2759751"/>
                  <a:gd name="connsiteX2" fmla="*/ 2266893 w 4798337"/>
                  <a:gd name="connsiteY2" fmla="*/ 1896177 h 2759751"/>
                  <a:gd name="connsiteX3" fmla="*/ 2844409 w 4798337"/>
                  <a:gd name="connsiteY3" fmla="*/ 1241659 h 2759751"/>
                  <a:gd name="connsiteX4" fmla="*/ 3650053 w 4798337"/>
                  <a:gd name="connsiteY4" fmla="*/ 463603 h 2759751"/>
                  <a:gd name="connsiteX5" fmla="*/ 4798337 w 4798337"/>
                  <a:gd name="connsiteY5" fmla="*/ 0 h 2759751"/>
                  <a:gd name="connsiteX0" fmla="*/ 0 w 4788394"/>
                  <a:gd name="connsiteY0" fmla="*/ 2695724 h 2695724"/>
                  <a:gd name="connsiteX1" fmla="*/ 1233773 w 4788394"/>
                  <a:gd name="connsiteY1" fmla="*/ 2485315 h 2695724"/>
                  <a:gd name="connsiteX2" fmla="*/ 2266893 w 4788394"/>
                  <a:gd name="connsiteY2" fmla="*/ 1832150 h 2695724"/>
                  <a:gd name="connsiteX3" fmla="*/ 2844409 w 4788394"/>
                  <a:gd name="connsiteY3" fmla="*/ 1177632 h 2695724"/>
                  <a:gd name="connsiteX4" fmla="*/ 3650053 w 4788394"/>
                  <a:gd name="connsiteY4" fmla="*/ 399576 h 2695724"/>
                  <a:gd name="connsiteX5" fmla="*/ 4788394 w 4788394"/>
                  <a:gd name="connsiteY5" fmla="*/ 0 h 2695724"/>
                  <a:gd name="connsiteX0" fmla="*/ 0 w 4788394"/>
                  <a:gd name="connsiteY0" fmla="*/ 2695724 h 2695724"/>
                  <a:gd name="connsiteX1" fmla="*/ 1233773 w 4788394"/>
                  <a:gd name="connsiteY1" fmla="*/ 2485315 h 2695724"/>
                  <a:gd name="connsiteX2" fmla="*/ 2266893 w 4788394"/>
                  <a:gd name="connsiteY2" fmla="*/ 1832150 h 2695724"/>
                  <a:gd name="connsiteX3" fmla="*/ 2844409 w 4788394"/>
                  <a:gd name="connsiteY3" fmla="*/ 1177632 h 2695724"/>
                  <a:gd name="connsiteX4" fmla="*/ 3650053 w 4788394"/>
                  <a:gd name="connsiteY4" fmla="*/ 399576 h 2695724"/>
                  <a:gd name="connsiteX5" fmla="*/ 4788394 w 4788394"/>
                  <a:gd name="connsiteY5" fmla="*/ 0 h 2695724"/>
                  <a:gd name="connsiteX0" fmla="*/ 0 w 4916465"/>
                  <a:gd name="connsiteY0" fmla="*/ 2701614 h 2701614"/>
                  <a:gd name="connsiteX1" fmla="*/ 1233773 w 4916465"/>
                  <a:gd name="connsiteY1" fmla="*/ 2491205 h 2701614"/>
                  <a:gd name="connsiteX2" fmla="*/ 2266893 w 4916465"/>
                  <a:gd name="connsiteY2" fmla="*/ 1838040 h 2701614"/>
                  <a:gd name="connsiteX3" fmla="*/ 2844409 w 4916465"/>
                  <a:gd name="connsiteY3" fmla="*/ 1183522 h 2701614"/>
                  <a:gd name="connsiteX4" fmla="*/ 3650053 w 4916465"/>
                  <a:gd name="connsiteY4" fmla="*/ 405466 h 2701614"/>
                  <a:gd name="connsiteX5" fmla="*/ 4916465 w 4916465"/>
                  <a:gd name="connsiteY5" fmla="*/ 0 h 2701614"/>
                  <a:gd name="connsiteX0" fmla="*/ 0 w 4916465"/>
                  <a:gd name="connsiteY0" fmla="*/ 2701614 h 2701614"/>
                  <a:gd name="connsiteX1" fmla="*/ 1233773 w 4916465"/>
                  <a:gd name="connsiteY1" fmla="*/ 2491205 h 2701614"/>
                  <a:gd name="connsiteX2" fmla="*/ 2266893 w 4916465"/>
                  <a:gd name="connsiteY2" fmla="*/ 1838040 h 2701614"/>
                  <a:gd name="connsiteX3" fmla="*/ 2844409 w 4916465"/>
                  <a:gd name="connsiteY3" fmla="*/ 1183522 h 2701614"/>
                  <a:gd name="connsiteX4" fmla="*/ 3650053 w 4916465"/>
                  <a:gd name="connsiteY4" fmla="*/ 405466 h 2701614"/>
                  <a:gd name="connsiteX5" fmla="*/ 4916465 w 4916465"/>
                  <a:gd name="connsiteY5" fmla="*/ 0 h 2701614"/>
                  <a:gd name="connsiteX0" fmla="*/ 0 w 4916465"/>
                  <a:gd name="connsiteY0" fmla="*/ 2725176 h 2725176"/>
                  <a:gd name="connsiteX1" fmla="*/ 1233773 w 4916465"/>
                  <a:gd name="connsiteY1" fmla="*/ 2514767 h 2725176"/>
                  <a:gd name="connsiteX2" fmla="*/ 2266893 w 4916465"/>
                  <a:gd name="connsiteY2" fmla="*/ 1861602 h 2725176"/>
                  <a:gd name="connsiteX3" fmla="*/ 2844409 w 4916465"/>
                  <a:gd name="connsiteY3" fmla="*/ 1207084 h 2725176"/>
                  <a:gd name="connsiteX4" fmla="*/ 3650053 w 4916465"/>
                  <a:gd name="connsiteY4" fmla="*/ 429028 h 2725176"/>
                  <a:gd name="connsiteX5" fmla="*/ 4916465 w 4916465"/>
                  <a:gd name="connsiteY5" fmla="*/ 0 h 2725176"/>
                  <a:gd name="connsiteX0" fmla="*/ 0 w 4916465"/>
                  <a:gd name="connsiteY0" fmla="*/ 2725176 h 2725176"/>
                  <a:gd name="connsiteX1" fmla="*/ 1233773 w 4916465"/>
                  <a:gd name="connsiteY1" fmla="*/ 2514767 h 2725176"/>
                  <a:gd name="connsiteX2" fmla="*/ 2266893 w 4916465"/>
                  <a:gd name="connsiteY2" fmla="*/ 1861602 h 2725176"/>
                  <a:gd name="connsiteX3" fmla="*/ 2844409 w 4916465"/>
                  <a:gd name="connsiteY3" fmla="*/ 1207084 h 2725176"/>
                  <a:gd name="connsiteX4" fmla="*/ 3650053 w 4916465"/>
                  <a:gd name="connsiteY4" fmla="*/ 429028 h 2725176"/>
                  <a:gd name="connsiteX5" fmla="*/ 4916465 w 4916465"/>
                  <a:gd name="connsiteY5" fmla="*/ 0 h 2725176"/>
                  <a:gd name="connsiteX0" fmla="*/ 0 w 4916465"/>
                  <a:gd name="connsiteY0" fmla="*/ 2725176 h 2725176"/>
                  <a:gd name="connsiteX1" fmla="*/ 1233773 w 4916465"/>
                  <a:gd name="connsiteY1" fmla="*/ 2514767 h 2725176"/>
                  <a:gd name="connsiteX2" fmla="*/ 2266893 w 4916465"/>
                  <a:gd name="connsiteY2" fmla="*/ 1861602 h 2725176"/>
                  <a:gd name="connsiteX3" fmla="*/ 2844409 w 4916465"/>
                  <a:gd name="connsiteY3" fmla="*/ 1207084 h 2725176"/>
                  <a:gd name="connsiteX4" fmla="*/ 3650053 w 4916465"/>
                  <a:gd name="connsiteY4" fmla="*/ 429028 h 2725176"/>
                  <a:gd name="connsiteX5" fmla="*/ 4916465 w 4916465"/>
                  <a:gd name="connsiteY5" fmla="*/ 0 h 2725176"/>
                  <a:gd name="connsiteX0" fmla="*/ 0 w 4916465"/>
                  <a:gd name="connsiteY0" fmla="*/ 2725176 h 2725176"/>
                  <a:gd name="connsiteX1" fmla="*/ 1233773 w 4916465"/>
                  <a:gd name="connsiteY1" fmla="*/ 2514767 h 2725176"/>
                  <a:gd name="connsiteX2" fmla="*/ 2266893 w 4916465"/>
                  <a:gd name="connsiteY2" fmla="*/ 1861602 h 2725176"/>
                  <a:gd name="connsiteX3" fmla="*/ 2844409 w 4916465"/>
                  <a:gd name="connsiteY3" fmla="*/ 1207084 h 2725176"/>
                  <a:gd name="connsiteX4" fmla="*/ 3517090 w 4916465"/>
                  <a:gd name="connsiteY4" fmla="*/ 566015 h 2725176"/>
                  <a:gd name="connsiteX5" fmla="*/ 4916465 w 4916465"/>
                  <a:gd name="connsiteY5" fmla="*/ 0 h 2725176"/>
                  <a:gd name="connsiteX0" fmla="*/ 0 w 4770205"/>
                  <a:gd name="connsiteY0" fmla="*/ 2596751 h 2596751"/>
                  <a:gd name="connsiteX1" fmla="*/ 1233773 w 4770205"/>
                  <a:gd name="connsiteY1" fmla="*/ 2386342 h 2596751"/>
                  <a:gd name="connsiteX2" fmla="*/ 2266893 w 4770205"/>
                  <a:gd name="connsiteY2" fmla="*/ 1733177 h 2596751"/>
                  <a:gd name="connsiteX3" fmla="*/ 2844409 w 4770205"/>
                  <a:gd name="connsiteY3" fmla="*/ 1078659 h 2596751"/>
                  <a:gd name="connsiteX4" fmla="*/ 3517090 w 4770205"/>
                  <a:gd name="connsiteY4" fmla="*/ 437590 h 2596751"/>
                  <a:gd name="connsiteX5" fmla="*/ 4770205 w 4770205"/>
                  <a:gd name="connsiteY5" fmla="*/ 0 h 2596751"/>
                  <a:gd name="connsiteX0" fmla="*/ 0 w 4770205"/>
                  <a:gd name="connsiteY0" fmla="*/ 2596751 h 2596751"/>
                  <a:gd name="connsiteX1" fmla="*/ 1233773 w 4770205"/>
                  <a:gd name="connsiteY1" fmla="*/ 2386342 h 2596751"/>
                  <a:gd name="connsiteX2" fmla="*/ 2266893 w 4770205"/>
                  <a:gd name="connsiteY2" fmla="*/ 1733177 h 2596751"/>
                  <a:gd name="connsiteX3" fmla="*/ 2844409 w 4770205"/>
                  <a:gd name="connsiteY3" fmla="*/ 1078659 h 2596751"/>
                  <a:gd name="connsiteX4" fmla="*/ 3517090 w 4770205"/>
                  <a:gd name="connsiteY4" fmla="*/ 437590 h 2596751"/>
                  <a:gd name="connsiteX5" fmla="*/ 4770205 w 4770205"/>
                  <a:gd name="connsiteY5" fmla="*/ 0 h 2596751"/>
                  <a:gd name="connsiteX0" fmla="*/ 0 w 4770205"/>
                  <a:gd name="connsiteY0" fmla="*/ 2596751 h 2596751"/>
                  <a:gd name="connsiteX1" fmla="*/ 1233773 w 4770205"/>
                  <a:gd name="connsiteY1" fmla="*/ 2386342 h 2596751"/>
                  <a:gd name="connsiteX2" fmla="*/ 2266893 w 4770205"/>
                  <a:gd name="connsiteY2" fmla="*/ 1733177 h 2596751"/>
                  <a:gd name="connsiteX3" fmla="*/ 2844409 w 4770205"/>
                  <a:gd name="connsiteY3" fmla="*/ 1078659 h 2596751"/>
                  <a:gd name="connsiteX4" fmla="*/ 3485473 w 4770205"/>
                  <a:gd name="connsiteY4" fmla="*/ 481701 h 2596751"/>
                  <a:gd name="connsiteX5" fmla="*/ 4770205 w 4770205"/>
                  <a:gd name="connsiteY5" fmla="*/ 0 h 2596751"/>
                  <a:gd name="connsiteX0" fmla="*/ 0 w 4770205"/>
                  <a:gd name="connsiteY0" fmla="*/ 2596751 h 2596751"/>
                  <a:gd name="connsiteX1" fmla="*/ 1233773 w 4770205"/>
                  <a:gd name="connsiteY1" fmla="*/ 2386342 h 2596751"/>
                  <a:gd name="connsiteX2" fmla="*/ 2266893 w 4770205"/>
                  <a:gd name="connsiteY2" fmla="*/ 1733177 h 2596751"/>
                  <a:gd name="connsiteX3" fmla="*/ 2844409 w 4770205"/>
                  <a:gd name="connsiteY3" fmla="*/ 1078659 h 2596751"/>
                  <a:gd name="connsiteX4" fmla="*/ 3485473 w 4770205"/>
                  <a:gd name="connsiteY4" fmla="*/ 481701 h 2596751"/>
                  <a:gd name="connsiteX5" fmla="*/ 4770205 w 4770205"/>
                  <a:gd name="connsiteY5" fmla="*/ 0 h 2596751"/>
                  <a:gd name="connsiteX0" fmla="*/ 0 w 4770205"/>
                  <a:gd name="connsiteY0" fmla="*/ 2596751 h 2596751"/>
                  <a:gd name="connsiteX1" fmla="*/ 1233773 w 4770205"/>
                  <a:gd name="connsiteY1" fmla="*/ 2386342 h 2596751"/>
                  <a:gd name="connsiteX2" fmla="*/ 2266893 w 4770205"/>
                  <a:gd name="connsiteY2" fmla="*/ 1733177 h 2596751"/>
                  <a:gd name="connsiteX3" fmla="*/ 2844409 w 4770205"/>
                  <a:gd name="connsiteY3" fmla="*/ 1078659 h 2596751"/>
                  <a:gd name="connsiteX4" fmla="*/ 3485473 w 4770205"/>
                  <a:gd name="connsiteY4" fmla="*/ 481701 h 2596751"/>
                  <a:gd name="connsiteX5" fmla="*/ 4770205 w 4770205"/>
                  <a:gd name="connsiteY5" fmla="*/ 0 h 2596751"/>
                  <a:gd name="connsiteX0" fmla="*/ 0 w 4770205"/>
                  <a:gd name="connsiteY0" fmla="*/ 2596751 h 2596751"/>
                  <a:gd name="connsiteX1" fmla="*/ 1233773 w 4770205"/>
                  <a:gd name="connsiteY1" fmla="*/ 2386342 h 2596751"/>
                  <a:gd name="connsiteX2" fmla="*/ 2266893 w 4770205"/>
                  <a:gd name="connsiteY2" fmla="*/ 1733177 h 2596751"/>
                  <a:gd name="connsiteX3" fmla="*/ 2844409 w 4770205"/>
                  <a:gd name="connsiteY3" fmla="*/ 1078659 h 2596751"/>
                  <a:gd name="connsiteX4" fmla="*/ 3485473 w 4770205"/>
                  <a:gd name="connsiteY4" fmla="*/ 481701 h 2596751"/>
                  <a:gd name="connsiteX5" fmla="*/ 4770205 w 4770205"/>
                  <a:gd name="connsiteY5" fmla="*/ 0 h 2596751"/>
                  <a:gd name="connsiteX0" fmla="*/ 0 w 4770205"/>
                  <a:gd name="connsiteY0" fmla="*/ 2596751 h 2596751"/>
                  <a:gd name="connsiteX1" fmla="*/ 1233773 w 4770205"/>
                  <a:gd name="connsiteY1" fmla="*/ 2386342 h 2596751"/>
                  <a:gd name="connsiteX2" fmla="*/ 2266893 w 4770205"/>
                  <a:gd name="connsiteY2" fmla="*/ 1733177 h 2596751"/>
                  <a:gd name="connsiteX3" fmla="*/ 2844409 w 4770205"/>
                  <a:gd name="connsiteY3" fmla="*/ 1078659 h 2596751"/>
                  <a:gd name="connsiteX4" fmla="*/ 3485473 w 4770205"/>
                  <a:gd name="connsiteY4" fmla="*/ 481701 h 2596751"/>
                  <a:gd name="connsiteX5" fmla="*/ 4770205 w 4770205"/>
                  <a:gd name="connsiteY5" fmla="*/ 0 h 2596751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2844409 w 4733318"/>
                  <a:gd name="connsiteY3" fmla="*/ 1037941 h 2556033"/>
                  <a:gd name="connsiteX4" fmla="*/ 3485473 w 4733318"/>
                  <a:gd name="connsiteY4" fmla="*/ 440983 h 2556033"/>
                  <a:gd name="connsiteX5" fmla="*/ 4733318 w 4733318"/>
                  <a:gd name="connsiteY5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2844409 w 4733318"/>
                  <a:gd name="connsiteY3" fmla="*/ 1037941 h 2556033"/>
                  <a:gd name="connsiteX4" fmla="*/ 3485473 w 4733318"/>
                  <a:gd name="connsiteY4" fmla="*/ 440983 h 2556033"/>
                  <a:gd name="connsiteX5" fmla="*/ 4733318 w 4733318"/>
                  <a:gd name="connsiteY5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2844409 w 4733318"/>
                  <a:gd name="connsiteY3" fmla="*/ 1037941 h 2556033"/>
                  <a:gd name="connsiteX4" fmla="*/ 3485473 w 4733318"/>
                  <a:gd name="connsiteY4" fmla="*/ 440983 h 2556033"/>
                  <a:gd name="connsiteX5" fmla="*/ 4733318 w 4733318"/>
                  <a:gd name="connsiteY5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2844409 w 4733318"/>
                  <a:gd name="connsiteY3" fmla="*/ 1037941 h 2556033"/>
                  <a:gd name="connsiteX4" fmla="*/ 3485473 w 4733318"/>
                  <a:gd name="connsiteY4" fmla="*/ 440983 h 2556033"/>
                  <a:gd name="connsiteX5" fmla="*/ 4733318 w 4733318"/>
                  <a:gd name="connsiteY5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2844409 w 4733318"/>
                  <a:gd name="connsiteY3" fmla="*/ 1037941 h 2556033"/>
                  <a:gd name="connsiteX4" fmla="*/ 3485473 w 4733318"/>
                  <a:gd name="connsiteY4" fmla="*/ 440983 h 2556033"/>
                  <a:gd name="connsiteX5" fmla="*/ 4733318 w 4733318"/>
                  <a:gd name="connsiteY5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2844409 w 4733318"/>
                  <a:gd name="connsiteY3" fmla="*/ 1037941 h 2556033"/>
                  <a:gd name="connsiteX4" fmla="*/ 3485473 w 4733318"/>
                  <a:gd name="connsiteY4" fmla="*/ 440983 h 2556033"/>
                  <a:gd name="connsiteX5" fmla="*/ 4733318 w 4733318"/>
                  <a:gd name="connsiteY5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3485473 w 4733318"/>
                  <a:gd name="connsiteY3" fmla="*/ 440983 h 2556033"/>
                  <a:gd name="connsiteX4" fmla="*/ 4733318 w 4733318"/>
                  <a:gd name="connsiteY4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3333414 w 4733318"/>
                  <a:gd name="connsiteY3" fmla="*/ 542813 h 2556033"/>
                  <a:gd name="connsiteX4" fmla="*/ 4733318 w 4733318"/>
                  <a:gd name="connsiteY4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3333414 w 4733318"/>
                  <a:gd name="connsiteY3" fmla="*/ 542813 h 2556033"/>
                  <a:gd name="connsiteX4" fmla="*/ 4733318 w 4733318"/>
                  <a:gd name="connsiteY4" fmla="*/ 0 h 2556033"/>
                  <a:gd name="connsiteX0" fmla="*/ 0 w 4733318"/>
                  <a:gd name="connsiteY0" fmla="*/ 2556033 h 2556033"/>
                  <a:gd name="connsiteX1" fmla="*/ 1233773 w 4733318"/>
                  <a:gd name="connsiteY1" fmla="*/ 2345624 h 2556033"/>
                  <a:gd name="connsiteX2" fmla="*/ 2266893 w 4733318"/>
                  <a:gd name="connsiteY2" fmla="*/ 1692459 h 2556033"/>
                  <a:gd name="connsiteX3" fmla="*/ 3333414 w 4733318"/>
                  <a:gd name="connsiteY3" fmla="*/ 542813 h 2556033"/>
                  <a:gd name="connsiteX4" fmla="*/ 4733318 w 4733318"/>
                  <a:gd name="connsiteY4" fmla="*/ 0 h 2556033"/>
                  <a:gd name="connsiteX0" fmla="*/ 0 w 4727237"/>
                  <a:gd name="connsiteY0" fmla="*/ 2505119 h 2505119"/>
                  <a:gd name="connsiteX1" fmla="*/ 1233773 w 4727237"/>
                  <a:gd name="connsiteY1" fmla="*/ 2294710 h 2505119"/>
                  <a:gd name="connsiteX2" fmla="*/ 2266893 w 4727237"/>
                  <a:gd name="connsiteY2" fmla="*/ 1641545 h 2505119"/>
                  <a:gd name="connsiteX3" fmla="*/ 3333414 w 4727237"/>
                  <a:gd name="connsiteY3" fmla="*/ 491899 h 2505119"/>
                  <a:gd name="connsiteX4" fmla="*/ 4727237 w 4727237"/>
                  <a:gd name="connsiteY4" fmla="*/ 0 h 2505119"/>
                  <a:gd name="connsiteX0" fmla="*/ 0 w 4727237"/>
                  <a:gd name="connsiteY0" fmla="*/ 2520785 h 2520785"/>
                  <a:gd name="connsiteX1" fmla="*/ 1233773 w 4727237"/>
                  <a:gd name="connsiteY1" fmla="*/ 2310376 h 2520785"/>
                  <a:gd name="connsiteX2" fmla="*/ 2266893 w 4727237"/>
                  <a:gd name="connsiteY2" fmla="*/ 1657211 h 2520785"/>
                  <a:gd name="connsiteX3" fmla="*/ 3333414 w 4727237"/>
                  <a:gd name="connsiteY3" fmla="*/ 507565 h 2520785"/>
                  <a:gd name="connsiteX4" fmla="*/ 4727237 w 4727237"/>
                  <a:gd name="connsiteY4" fmla="*/ 0 h 2520785"/>
                  <a:gd name="connsiteX0" fmla="*/ 0 w 4727237"/>
                  <a:gd name="connsiteY0" fmla="*/ 2520785 h 2520785"/>
                  <a:gd name="connsiteX1" fmla="*/ 1233773 w 4727237"/>
                  <a:gd name="connsiteY1" fmla="*/ 2310376 h 2520785"/>
                  <a:gd name="connsiteX2" fmla="*/ 2266893 w 4727237"/>
                  <a:gd name="connsiteY2" fmla="*/ 1657211 h 2520785"/>
                  <a:gd name="connsiteX3" fmla="*/ 3333414 w 4727237"/>
                  <a:gd name="connsiteY3" fmla="*/ 507565 h 2520785"/>
                  <a:gd name="connsiteX4" fmla="*/ 4727237 w 4727237"/>
                  <a:gd name="connsiteY4" fmla="*/ 0 h 2520785"/>
                  <a:gd name="connsiteX0" fmla="*/ 0 w 4727237"/>
                  <a:gd name="connsiteY0" fmla="*/ 2520785 h 2520785"/>
                  <a:gd name="connsiteX1" fmla="*/ 1233773 w 4727237"/>
                  <a:gd name="connsiteY1" fmla="*/ 2310376 h 2520785"/>
                  <a:gd name="connsiteX2" fmla="*/ 2309469 w 4727237"/>
                  <a:gd name="connsiteY2" fmla="*/ 1657211 h 2520785"/>
                  <a:gd name="connsiteX3" fmla="*/ 3333414 w 4727237"/>
                  <a:gd name="connsiteY3" fmla="*/ 507565 h 2520785"/>
                  <a:gd name="connsiteX4" fmla="*/ 4727237 w 4727237"/>
                  <a:gd name="connsiteY4" fmla="*/ 0 h 2520785"/>
                  <a:gd name="connsiteX0" fmla="*/ 0 w 4727237"/>
                  <a:gd name="connsiteY0" fmla="*/ 2520785 h 2520785"/>
                  <a:gd name="connsiteX1" fmla="*/ 1233773 w 4727237"/>
                  <a:gd name="connsiteY1" fmla="*/ 2310376 h 2520785"/>
                  <a:gd name="connsiteX2" fmla="*/ 2309469 w 4727237"/>
                  <a:gd name="connsiteY2" fmla="*/ 1657211 h 2520785"/>
                  <a:gd name="connsiteX3" fmla="*/ 3333414 w 4727237"/>
                  <a:gd name="connsiteY3" fmla="*/ 507565 h 2520785"/>
                  <a:gd name="connsiteX4" fmla="*/ 4727237 w 4727237"/>
                  <a:gd name="connsiteY4" fmla="*/ 0 h 2520785"/>
                  <a:gd name="connsiteX0" fmla="*/ 0 w 4727237"/>
                  <a:gd name="connsiteY0" fmla="*/ 2520785 h 2520785"/>
                  <a:gd name="connsiteX1" fmla="*/ 1233773 w 4727237"/>
                  <a:gd name="connsiteY1" fmla="*/ 2310376 h 2520785"/>
                  <a:gd name="connsiteX2" fmla="*/ 2309469 w 4727237"/>
                  <a:gd name="connsiteY2" fmla="*/ 1657211 h 2520785"/>
                  <a:gd name="connsiteX3" fmla="*/ 3333414 w 4727237"/>
                  <a:gd name="connsiteY3" fmla="*/ 507565 h 2520785"/>
                  <a:gd name="connsiteX4" fmla="*/ 4727237 w 4727237"/>
                  <a:gd name="connsiteY4" fmla="*/ 0 h 2520785"/>
                  <a:gd name="connsiteX0" fmla="*/ 0 w 4727237"/>
                  <a:gd name="connsiteY0" fmla="*/ 2520785 h 2520785"/>
                  <a:gd name="connsiteX1" fmla="*/ 1233773 w 4727237"/>
                  <a:gd name="connsiteY1" fmla="*/ 2310376 h 2520785"/>
                  <a:gd name="connsiteX2" fmla="*/ 2309469 w 4727237"/>
                  <a:gd name="connsiteY2" fmla="*/ 1657211 h 2520785"/>
                  <a:gd name="connsiteX3" fmla="*/ 3333414 w 4727237"/>
                  <a:gd name="connsiteY3" fmla="*/ 507565 h 2520785"/>
                  <a:gd name="connsiteX4" fmla="*/ 4727237 w 4727237"/>
                  <a:gd name="connsiteY4" fmla="*/ 0 h 2520785"/>
                  <a:gd name="connsiteX0" fmla="*/ 0 w 4727237"/>
                  <a:gd name="connsiteY0" fmla="*/ 2520785 h 2520785"/>
                  <a:gd name="connsiteX1" fmla="*/ 1233773 w 4727237"/>
                  <a:gd name="connsiteY1" fmla="*/ 2310376 h 2520785"/>
                  <a:gd name="connsiteX2" fmla="*/ 2309469 w 4727237"/>
                  <a:gd name="connsiteY2" fmla="*/ 1657211 h 2520785"/>
                  <a:gd name="connsiteX3" fmla="*/ 3333414 w 4727237"/>
                  <a:gd name="connsiteY3" fmla="*/ 507565 h 2520785"/>
                  <a:gd name="connsiteX4" fmla="*/ 4727237 w 4727237"/>
                  <a:gd name="connsiteY4" fmla="*/ 0 h 2520785"/>
                  <a:gd name="connsiteX0" fmla="*/ 0 w 4405495"/>
                  <a:gd name="connsiteY0" fmla="*/ 2456394 h 2456394"/>
                  <a:gd name="connsiteX1" fmla="*/ 1233773 w 4405495"/>
                  <a:gd name="connsiteY1" fmla="*/ 2245985 h 2456394"/>
                  <a:gd name="connsiteX2" fmla="*/ 2309469 w 4405495"/>
                  <a:gd name="connsiteY2" fmla="*/ 1592820 h 2456394"/>
                  <a:gd name="connsiteX3" fmla="*/ 3333414 w 4405495"/>
                  <a:gd name="connsiteY3" fmla="*/ 443174 h 2456394"/>
                  <a:gd name="connsiteX4" fmla="*/ 4405495 w 4405495"/>
                  <a:gd name="connsiteY4" fmla="*/ 0 h 2456394"/>
                  <a:gd name="connsiteX0" fmla="*/ 0 w 4405495"/>
                  <a:gd name="connsiteY0" fmla="*/ 2456394 h 2456394"/>
                  <a:gd name="connsiteX1" fmla="*/ 1233773 w 4405495"/>
                  <a:gd name="connsiteY1" fmla="*/ 2245985 h 2456394"/>
                  <a:gd name="connsiteX2" fmla="*/ 2309469 w 4405495"/>
                  <a:gd name="connsiteY2" fmla="*/ 1592820 h 2456394"/>
                  <a:gd name="connsiteX3" fmla="*/ 3333414 w 4405495"/>
                  <a:gd name="connsiteY3" fmla="*/ 443174 h 2456394"/>
                  <a:gd name="connsiteX4" fmla="*/ 4405495 w 4405495"/>
                  <a:gd name="connsiteY4" fmla="*/ 0 h 2456394"/>
                  <a:gd name="connsiteX0" fmla="*/ 0 w 4405495"/>
                  <a:gd name="connsiteY0" fmla="*/ 2456394 h 2456394"/>
                  <a:gd name="connsiteX1" fmla="*/ 1233773 w 4405495"/>
                  <a:gd name="connsiteY1" fmla="*/ 2245985 h 2456394"/>
                  <a:gd name="connsiteX2" fmla="*/ 2309469 w 4405495"/>
                  <a:gd name="connsiteY2" fmla="*/ 1592820 h 2456394"/>
                  <a:gd name="connsiteX3" fmla="*/ 3333414 w 4405495"/>
                  <a:gd name="connsiteY3" fmla="*/ 443174 h 2456394"/>
                  <a:gd name="connsiteX4" fmla="*/ 4405495 w 4405495"/>
                  <a:gd name="connsiteY4" fmla="*/ 0 h 2456394"/>
                  <a:gd name="connsiteX0" fmla="*/ 0 w 4405495"/>
                  <a:gd name="connsiteY0" fmla="*/ 2456394 h 2456394"/>
                  <a:gd name="connsiteX1" fmla="*/ 1233773 w 4405495"/>
                  <a:gd name="connsiteY1" fmla="*/ 2245985 h 2456394"/>
                  <a:gd name="connsiteX2" fmla="*/ 2309469 w 4405495"/>
                  <a:gd name="connsiteY2" fmla="*/ 1592820 h 2456394"/>
                  <a:gd name="connsiteX3" fmla="*/ 3333414 w 4405495"/>
                  <a:gd name="connsiteY3" fmla="*/ 443174 h 2456394"/>
                  <a:gd name="connsiteX4" fmla="*/ 4405495 w 4405495"/>
                  <a:gd name="connsiteY4" fmla="*/ 0 h 2456394"/>
                  <a:gd name="connsiteX0" fmla="*/ 0 w 4405495"/>
                  <a:gd name="connsiteY0" fmla="*/ 2456394 h 2456394"/>
                  <a:gd name="connsiteX1" fmla="*/ 1233773 w 4405495"/>
                  <a:gd name="connsiteY1" fmla="*/ 2245985 h 2456394"/>
                  <a:gd name="connsiteX2" fmla="*/ 2309469 w 4405495"/>
                  <a:gd name="connsiteY2" fmla="*/ 1592820 h 2456394"/>
                  <a:gd name="connsiteX3" fmla="*/ 3307326 w 4405495"/>
                  <a:gd name="connsiteY3" fmla="*/ 457173 h 2456394"/>
                  <a:gd name="connsiteX4" fmla="*/ 4405495 w 4405495"/>
                  <a:gd name="connsiteY4" fmla="*/ 0 h 2456394"/>
                  <a:gd name="connsiteX0" fmla="*/ 0 w 4405495"/>
                  <a:gd name="connsiteY0" fmla="*/ 2456394 h 2456394"/>
                  <a:gd name="connsiteX1" fmla="*/ 1233773 w 4405495"/>
                  <a:gd name="connsiteY1" fmla="*/ 2245985 h 2456394"/>
                  <a:gd name="connsiteX2" fmla="*/ 2309469 w 4405495"/>
                  <a:gd name="connsiteY2" fmla="*/ 1592820 h 2456394"/>
                  <a:gd name="connsiteX3" fmla="*/ 3333414 w 4405495"/>
                  <a:gd name="connsiteY3" fmla="*/ 437576 h 2456394"/>
                  <a:gd name="connsiteX4" fmla="*/ 4405495 w 4405495"/>
                  <a:gd name="connsiteY4" fmla="*/ 0 h 2456394"/>
                  <a:gd name="connsiteX0" fmla="*/ 0 w 4370711"/>
                  <a:gd name="connsiteY0" fmla="*/ 2464793 h 2464793"/>
                  <a:gd name="connsiteX1" fmla="*/ 1233773 w 4370711"/>
                  <a:gd name="connsiteY1" fmla="*/ 2254384 h 2464793"/>
                  <a:gd name="connsiteX2" fmla="*/ 2309469 w 4370711"/>
                  <a:gd name="connsiteY2" fmla="*/ 1601219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233773 w 4370711"/>
                  <a:gd name="connsiteY1" fmla="*/ 2254384 h 2464793"/>
                  <a:gd name="connsiteX2" fmla="*/ 2309469 w 4370711"/>
                  <a:gd name="connsiteY2" fmla="*/ 1601219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233773 w 4370711"/>
                  <a:gd name="connsiteY1" fmla="*/ 2254384 h 2464793"/>
                  <a:gd name="connsiteX2" fmla="*/ 2337359 w 4370711"/>
                  <a:gd name="connsiteY2" fmla="*/ 1625164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322092 w 4370711"/>
                  <a:gd name="connsiteY1" fmla="*/ 2260370 h 2464793"/>
                  <a:gd name="connsiteX2" fmla="*/ 2337359 w 4370711"/>
                  <a:gd name="connsiteY2" fmla="*/ 1625164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322092 w 4370711"/>
                  <a:gd name="connsiteY1" fmla="*/ 2260370 h 2464793"/>
                  <a:gd name="connsiteX2" fmla="*/ 2374545 w 4370711"/>
                  <a:gd name="connsiteY2" fmla="*/ 1625164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322092 w 4370711"/>
                  <a:gd name="connsiteY1" fmla="*/ 2260370 h 2464793"/>
                  <a:gd name="connsiteX2" fmla="*/ 2360600 w 4370711"/>
                  <a:gd name="connsiteY2" fmla="*/ 1625164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322092 w 4370711"/>
                  <a:gd name="connsiteY1" fmla="*/ 2260370 h 2464793"/>
                  <a:gd name="connsiteX2" fmla="*/ 2405346 w 4370711"/>
                  <a:gd name="connsiteY2" fmla="*/ 1602755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322092 w 4370711"/>
                  <a:gd name="connsiteY1" fmla="*/ 2260370 h 2464793"/>
                  <a:gd name="connsiteX2" fmla="*/ 2405346 w 4370711"/>
                  <a:gd name="connsiteY2" fmla="*/ 1602755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411583 w 4370711"/>
                  <a:gd name="connsiteY1" fmla="*/ 2228356 h 2464793"/>
                  <a:gd name="connsiteX2" fmla="*/ 2405346 w 4370711"/>
                  <a:gd name="connsiteY2" fmla="*/ 1602755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370711"/>
                  <a:gd name="connsiteY0" fmla="*/ 2464793 h 2464793"/>
                  <a:gd name="connsiteX1" fmla="*/ 1411583 w 4370711"/>
                  <a:gd name="connsiteY1" fmla="*/ 2228356 h 2464793"/>
                  <a:gd name="connsiteX2" fmla="*/ 2405346 w 4370711"/>
                  <a:gd name="connsiteY2" fmla="*/ 1602755 h 2464793"/>
                  <a:gd name="connsiteX3" fmla="*/ 3333414 w 4370711"/>
                  <a:gd name="connsiteY3" fmla="*/ 445975 h 2464793"/>
                  <a:gd name="connsiteX4" fmla="*/ 4370711 w 4370711"/>
                  <a:gd name="connsiteY4" fmla="*/ 0 h 2464793"/>
                  <a:gd name="connsiteX0" fmla="*/ 0 w 4204927"/>
                  <a:gd name="connsiteY0" fmla="*/ 2434684 h 2434684"/>
                  <a:gd name="connsiteX1" fmla="*/ 1411583 w 4204927"/>
                  <a:gd name="connsiteY1" fmla="*/ 2198247 h 2434684"/>
                  <a:gd name="connsiteX2" fmla="*/ 2405346 w 4204927"/>
                  <a:gd name="connsiteY2" fmla="*/ 1572646 h 2434684"/>
                  <a:gd name="connsiteX3" fmla="*/ 3333414 w 4204927"/>
                  <a:gd name="connsiteY3" fmla="*/ 415866 h 2434684"/>
                  <a:gd name="connsiteX4" fmla="*/ 4204927 w 4204927"/>
                  <a:gd name="connsiteY4" fmla="*/ 0 h 2434684"/>
                  <a:gd name="connsiteX0" fmla="*/ 0 w 4204927"/>
                  <a:gd name="connsiteY0" fmla="*/ 2434684 h 2434684"/>
                  <a:gd name="connsiteX1" fmla="*/ 1411583 w 4204927"/>
                  <a:gd name="connsiteY1" fmla="*/ 2198247 h 2434684"/>
                  <a:gd name="connsiteX2" fmla="*/ 2405346 w 4204927"/>
                  <a:gd name="connsiteY2" fmla="*/ 1572646 h 2434684"/>
                  <a:gd name="connsiteX3" fmla="*/ 3333414 w 4204927"/>
                  <a:gd name="connsiteY3" fmla="*/ 415866 h 2434684"/>
                  <a:gd name="connsiteX4" fmla="*/ 4204927 w 4204927"/>
                  <a:gd name="connsiteY4" fmla="*/ 0 h 2434684"/>
                  <a:gd name="connsiteX0" fmla="*/ 0 w 4204927"/>
                  <a:gd name="connsiteY0" fmla="*/ 2434684 h 2434684"/>
                  <a:gd name="connsiteX1" fmla="*/ 1411583 w 4204927"/>
                  <a:gd name="connsiteY1" fmla="*/ 2198247 h 2434684"/>
                  <a:gd name="connsiteX2" fmla="*/ 2405346 w 4204927"/>
                  <a:gd name="connsiteY2" fmla="*/ 1572646 h 2434684"/>
                  <a:gd name="connsiteX3" fmla="*/ 3333414 w 4204927"/>
                  <a:gd name="connsiteY3" fmla="*/ 415866 h 2434684"/>
                  <a:gd name="connsiteX4" fmla="*/ 4204927 w 4204927"/>
                  <a:gd name="connsiteY4" fmla="*/ 0 h 2434684"/>
                  <a:gd name="connsiteX0" fmla="*/ 0 w 4204927"/>
                  <a:gd name="connsiteY0" fmla="*/ 2434684 h 2434684"/>
                  <a:gd name="connsiteX1" fmla="*/ 1411583 w 4204927"/>
                  <a:gd name="connsiteY1" fmla="*/ 2198247 h 2434684"/>
                  <a:gd name="connsiteX2" fmla="*/ 2405346 w 4204927"/>
                  <a:gd name="connsiteY2" fmla="*/ 1572646 h 2434684"/>
                  <a:gd name="connsiteX3" fmla="*/ 3333414 w 4204927"/>
                  <a:gd name="connsiteY3" fmla="*/ 415866 h 2434684"/>
                  <a:gd name="connsiteX4" fmla="*/ 4204927 w 4204927"/>
                  <a:gd name="connsiteY4" fmla="*/ 0 h 2434684"/>
                  <a:gd name="connsiteX0" fmla="*/ 0 w 4204927"/>
                  <a:gd name="connsiteY0" fmla="*/ 2434684 h 2434684"/>
                  <a:gd name="connsiteX1" fmla="*/ 1411583 w 4204927"/>
                  <a:gd name="connsiteY1" fmla="*/ 2198247 h 2434684"/>
                  <a:gd name="connsiteX2" fmla="*/ 2405346 w 4204927"/>
                  <a:gd name="connsiteY2" fmla="*/ 1572646 h 2434684"/>
                  <a:gd name="connsiteX3" fmla="*/ 3333414 w 4204927"/>
                  <a:gd name="connsiteY3" fmla="*/ 415866 h 2434684"/>
                  <a:gd name="connsiteX4" fmla="*/ 4204927 w 4204927"/>
                  <a:gd name="connsiteY4" fmla="*/ 0 h 2434684"/>
                  <a:gd name="connsiteX0" fmla="*/ 0 w 4204927"/>
                  <a:gd name="connsiteY0" fmla="*/ 2434684 h 2434684"/>
                  <a:gd name="connsiteX1" fmla="*/ 1411583 w 4204927"/>
                  <a:gd name="connsiteY1" fmla="*/ 2198247 h 2434684"/>
                  <a:gd name="connsiteX2" fmla="*/ 2405346 w 4204927"/>
                  <a:gd name="connsiteY2" fmla="*/ 1572646 h 2434684"/>
                  <a:gd name="connsiteX3" fmla="*/ 3333414 w 4204927"/>
                  <a:gd name="connsiteY3" fmla="*/ 415866 h 2434684"/>
                  <a:gd name="connsiteX4" fmla="*/ 4204927 w 4204927"/>
                  <a:gd name="connsiteY4" fmla="*/ 0 h 2434684"/>
                  <a:gd name="connsiteX0" fmla="*/ 0 w 4204927"/>
                  <a:gd name="connsiteY0" fmla="*/ 2434684 h 2434684"/>
                  <a:gd name="connsiteX1" fmla="*/ 1411583 w 4204927"/>
                  <a:gd name="connsiteY1" fmla="*/ 2198247 h 2434684"/>
                  <a:gd name="connsiteX2" fmla="*/ 2405346 w 4204927"/>
                  <a:gd name="connsiteY2" fmla="*/ 1572646 h 2434684"/>
                  <a:gd name="connsiteX3" fmla="*/ 3333414 w 4204927"/>
                  <a:gd name="connsiteY3" fmla="*/ 415866 h 2434684"/>
                  <a:gd name="connsiteX4" fmla="*/ 4204927 w 4204927"/>
                  <a:gd name="connsiteY4" fmla="*/ 0 h 2434684"/>
                  <a:gd name="connsiteX0" fmla="*/ 0 w 4289629"/>
                  <a:gd name="connsiteY0" fmla="*/ 2471045 h 2471045"/>
                  <a:gd name="connsiteX1" fmla="*/ 1411583 w 4289629"/>
                  <a:gd name="connsiteY1" fmla="*/ 2234608 h 2471045"/>
                  <a:gd name="connsiteX2" fmla="*/ 2405346 w 4289629"/>
                  <a:gd name="connsiteY2" fmla="*/ 1609007 h 2471045"/>
                  <a:gd name="connsiteX3" fmla="*/ 3333414 w 4289629"/>
                  <a:gd name="connsiteY3" fmla="*/ 452227 h 2471045"/>
                  <a:gd name="connsiteX4" fmla="*/ 4289629 w 4289629"/>
                  <a:gd name="connsiteY4" fmla="*/ 0 h 2471045"/>
                  <a:gd name="connsiteX0" fmla="*/ 0 w 4289629"/>
                  <a:gd name="connsiteY0" fmla="*/ 2471045 h 2471045"/>
                  <a:gd name="connsiteX1" fmla="*/ 1411583 w 4289629"/>
                  <a:gd name="connsiteY1" fmla="*/ 2234608 h 2471045"/>
                  <a:gd name="connsiteX2" fmla="*/ 2405346 w 4289629"/>
                  <a:gd name="connsiteY2" fmla="*/ 1609007 h 2471045"/>
                  <a:gd name="connsiteX3" fmla="*/ 3333414 w 4289629"/>
                  <a:gd name="connsiteY3" fmla="*/ 452227 h 2471045"/>
                  <a:gd name="connsiteX4" fmla="*/ 4289629 w 4289629"/>
                  <a:gd name="connsiteY4" fmla="*/ 0 h 2471045"/>
                  <a:gd name="connsiteX0" fmla="*/ 0 w 4289629"/>
                  <a:gd name="connsiteY0" fmla="*/ 2471045 h 2471045"/>
                  <a:gd name="connsiteX1" fmla="*/ 1411583 w 4289629"/>
                  <a:gd name="connsiteY1" fmla="*/ 2234608 h 2471045"/>
                  <a:gd name="connsiteX2" fmla="*/ 2405346 w 4289629"/>
                  <a:gd name="connsiteY2" fmla="*/ 1609007 h 2471045"/>
                  <a:gd name="connsiteX3" fmla="*/ 3333414 w 4289629"/>
                  <a:gd name="connsiteY3" fmla="*/ 452227 h 2471045"/>
                  <a:gd name="connsiteX4" fmla="*/ 4289629 w 4289629"/>
                  <a:gd name="connsiteY4" fmla="*/ 0 h 2471045"/>
                  <a:gd name="connsiteX0" fmla="*/ 0 w 4289629"/>
                  <a:gd name="connsiteY0" fmla="*/ 2471045 h 2471045"/>
                  <a:gd name="connsiteX1" fmla="*/ 1411583 w 4289629"/>
                  <a:gd name="connsiteY1" fmla="*/ 2234608 h 2471045"/>
                  <a:gd name="connsiteX2" fmla="*/ 2405346 w 4289629"/>
                  <a:gd name="connsiteY2" fmla="*/ 1609007 h 2471045"/>
                  <a:gd name="connsiteX3" fmla="*/ 3339563 w 4289629"/>
                  <a:gd name="connsiteY3" fmla="*/ 442330 h 2471045"/>
                  <a:gd name="connsiteX4" fmla="*/ 4289629 w 4289629"/>
                  <a:gd name="connsiteY4" fmla="*/ 0 h 2471045"/>
                  <a:gd name="connsiteX0" fmla="*/ 0 w 4289629"/>
                  <a:gd name="connsiteY0" fmla="*/ 2471045 h 2471045"/>
                  <a:gd name="connsiteX1" fmla="*/ 1411583 w 4289629"/>
                  <a:gd name="connsiteY1" fmla="*/ 2234608 h 2471045"/>
                  <a:gd name="connsiteX2" fmla="*/ 2405346 w 4289629"/>
                  <a:gd name="connsiteY2" fmla="*/ 1609007 h 2471045"/>
                  <a:gd name="connsiteX3" fmla="*/ 3339563 w 4289629"/>
                  <a:gd name="connsiteY3" fmla="*/ 442330 h 2471045"/>
                  <a:gd name="connsiteX4" fmla="*/ 4289629 w 4289629"/>
                  <a:gd name="connsiteY4" fmla="*/ 0 h 2471045"/>
                  <a:gd name="connsiteX0" fmla="*/ 0 w 4289629"/>
                  <a:gd name="connsiteY0" fmla="*/ 2471045 h 2471045"/>
                  <a:gd name="connsiteX1" fmla="*/ 1411583 w 4289629"/>
                  <a:gd name="connsiteY1" fmla="*/ 2234608 h 2471045"/>
                  <a:gd name="connsiteX2" fmla="*/ 2405346 w 4289629"/>
                  <a:gd name="connsiteY2" fmla="*/ 1609007 h 2471045"/>
                  <a:gd name="connsiteX3" fmla="*/ 3339563 w 4289629"/>
                  <a:gd name="connsiteY3" fmla="*/ 442330 h 2471045"/>
                  <a:gd name="connsiteX4" fmla="*/ 4289629 w 4289629"/>
                  <a:gd name="connsiteY4" fmla="*/ 0 h 2471045"/>
                  <a:gd name="connsiteX0" fmla="*/ 0 w 4289629"/>
                  <a:gd name="connsiteY0" fmla="*/ 2471045 h 2471045"/>
                  <a:gd name="connsiteX1" fmla="*/ 1411583 w 4289629"/>
                  <a:gd name="connsiteY1" fmla="*/ 2234608 h 2471045"/>
                  <a:gd name="connsiteX2" fmla="*/ 2405346 w 4289629"/>
                  <a:gd name="connsiteY2" fmla="*/ 1609007 h 2471045"/>
                  <a:gd name="connsiteX3" fmla="*/ 3339563 w 4289629"/>
                  <a:gd name="connsiteY3" fmla="*/ 442330 h 2471045"/>
                  <a:gd name="connsiteX4" fmla="*/ 4289629 w 4289629"/>
                  <a:gd name="connsiteY4" fmla="*/ 0 h 2471045"/>
                  <a:gd name="connsiteX0" fmla="*/ 0 w 4299838"/>
                  <a:gd name="connsiteY0" fmla="*/ 2490768 h 2490768"/>
                  <a:gd name="connsiteX1" fmla="*/ 1411583 w 4299838"/>
                  <a:gd name="connsiteY1" fmla="*/ 2254331 h 2490768"/>
                  <a:gd name="connsiteX2" fmla="*/ 2405346 w 4299838"/>
                  <a:gd name="connsiteY2" fmla="*/ 1628730 h 2490768"/>
                  <a:gd name="connsiteX3" fmla="*/ 3339563 w 4299838"/>
                  <a:gd name="connsiteY3" fmla="*/ 462053 h 2490768"/>
                  <a:gd name="connsiteX4" fmla="*/ 4299838 w 4299838"/>
                  <a:gd name="connsiteY4" fmla="*/ 0 h 24907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9838" h="2490768">
                    <a:moveTo>
                      <a:pt x="0" y="2490768"/>
                    </a:moveTo>
                    <a:cubicBezTo>
                      <a:pt x="587319" y="2465864"/>
                      <a:pt x="1000749" y="2410809"/>
                      <a:pt x="1411583" y="2254331"/>
                    </a:cubicBezTo>
                    <a:cubicBezTo>
                      <a:pt x="1822417" y="2097853"/>
                      <a:pt x="2084016" y="1927443"/>
                      <a:pt x="2405346" y="1628730"/>
                    </a:cubicBezTo>
                    <a:cubicBezTo>
                      <a:pt x="2726676" y="1330017"/>
                      <a:pt x="3023814" y="733508"/>
                      <a:pt x="3339563" y="462053"/>
                    </a:cubicBezTo>
                    <a:cubicBezTo>
                      <a:pt x="3655312" y="190598"/>
                      <a:pt x="3999976" y="68859"/>
                      <a:pt x="4299838" y="0"/>
                    </a:cubicBezTo>
                  </a:path>
                </a:pathLst>
              </a:custGeom>
              <a:noFill/>
              <a:ln w="25400" cap="rnd" algn="ctr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89980" tIns="46789" rIns="89980" bIns="46789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20000"/>
                  </a:spcAft>
                </a:pPr>
                <a:endParaRPr lang="de-CH" sz="1600" dirty="0">
                  <a:solidFill>
                    <a:srgbClr val="000000"/>
                  </a:solidFill>
                </a:endParaRPr>
              </a:p>
            </p:txBody>
          </p:sp>
          <p:grpSp>
            <p:nvGrpSpPr>
              <p:cNvPr id="20" name="Group 110"/>
              <p:cNvGrpSpPr/>
              <p:nvPr/>
            </p:nvGrpSpPr>
            <p:grpSpPr>
              <a:xfrm>
                <a:off x="2204432" y="5171249"/>
                <a:ext cx="612437" cy="179603"/>
                <a:chOff x="2204432" y="5090329"/>
                <a:chExt cx="612437" cy="179603"/>
              </a:xfrm>
            </p:grpSpPr>
            <p:sp>
              <p:nvSpPr>
                <p:cNvPr id="25" name="Freihandform 50"/>
                <p:cNvSpPr/>
                <p:nvPr/>
              </p:nvSpPr>
              <p:spPr>
                <a:xfrm rot="224175">
                  <a:off x="2204432" y="5162018"/>
                  <a:ext cx="600577" cy="45719"/>
                </a:xfrm>
                <a:custGeom>
                  <a:avLst/>
                  <a:gdLst>
                    <a:gd name="connsiteX0" fmla="*/ 0 w 609600"/>
                    <a:gd name="connsiteY0" fmla="*/ 11289 h 11289"/>
                    <a:gd name="connsiteX1" fmla="*/ 609600 w 609600"/>
                    <a:gd name="connsiteY1" fmla="*/ 0 h 11289"/>
                    <a:gd name="connsiteX2" fmla="*/ 609600 w 609600"/>
                    <a:gd name="connsiteY2" fmla="*/ 0 h 11289"/>
                    <a:gd name="connsiteX0" fmla="*/ 0 w 598311"/>
                    <a:gd name="connsiteY0" fmla="*/ 11289 h 11289"/>
                    <a:gd name="connsiteX1" fmla="*/ 598311 w 598311"/>
                    <a:gd name="connsiteY1" fmla="*/ 0 h 11289"/>
                    <a:gd name="connsiteX2" fmla="*/ 598311 w 598311"/>
                    <a:gd name="connsiteY2" fmla="*/ 0 h 11289"/>
                    <a:gd name="connsiteX0" fmla="*/ 0 w 653702"/>
                    <a:gd name="connsiteY0" fmla="*/ 11289 h 19674"/>
                    <a:gd name="connsiteX1" fmla="*/ 598311 w 653702"/>
                    <a:gd name="connsiteY1" fmla="*/ 0 h 19674"/>
                    <a:gd name="connsiteX2" fmla="*/ 635798 w 653702"/>
                    <a:gd name="connsiteY2" fmla="*/ 19674 h 19674"/>
                    <a:gd name="connsiteX0" fmla="*/ 0 w 876786"/>
                    <a:gd name="connsiteY0" fmla="*/ 11539 h 11539"/>
                    <a:gd name="connsiteX1" fmla="*/ 598311 w 876786"/>
                    <a:gd name="connsiteY1" fmla="*/ 250 h 11539"/>
                    <a:gd name="connsiteX2" fmla="*/ 876786 w 876786"/>
                    <a:gd name="connsiteY2" fmla="*/ 6808 h 11539"/>
                    <a:gd name="connsiteX0" fmla="*/ 0 w 876786"/>
                    <a:gd name="connsiteY0" fmla="*/ 4731 h 4731"/>
                    <a:gd name="connsiteX1" fmla="*/ 876786 w 876786"/>
                    <a:gd name="connsiteY1" fmla="*/ 0 h 4731"/>
                    <a:gd name="connsiteX0" fmla="*/ 0 w 10061"/>
                    <a:gd name="connsiteY0" fmla="*/ 23862 h 23862"/>
                    <a:gd name="connsiteX1" fmla="*/ 10061 w 10061"/>
                    <a:gd name="connsiteY1" fmla="*/ 0 h 23862"/>
                    <a:gd name="connsiteX0" fmla="*/ 0 w 10000"/>
                    <a:gd name="connsiteY0" fmla="*/ 17921 h 17921"/>
                    <a:gd name="connsiteX1" fmla="*/ 10000 w 10000"/>
                    <a:gd name="connsiteY1" fmla="*/ 0 h 17921"/>
                    <a:gd name="connsiteX0" fmla="*/ 0 w 8717"/>
                    <a:gd name="connsiteY0" fmla="*/ 8020 h 8020"/>
                    <a:gd name="connsiteX1" fmla="*/ 8717 w 8717"/>
                    <a:gd name="connsiteY1" fmla="*/ 0 h 802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0000">
                      <a:moveTo>
                        <a:pt x="0" y="10000"/>
                      </a:moveTo>
                      <a:cubicBezTo>
                        <a:pt x="3501" y="9958"/>
                        <a:pt x="5938" y="6625"/>
                        <a:pt x="10000" y="0"/>
                      </a:cubicBezTo>
                    </a:path>
                  </a:pathLst>
                </a:custGeom>
                <a:noFill/>
                <a:ln w="25400" cap="rnd" algn="ctr">
                  <a:solidFill>
                    <a:srgbClr val="00B050">
                      <a:alpha val="59000"/>
                    </a:srgbClr>
                  </a:solidFill>
                  <a:prstDash val="sysDash"/>
                  <a:round/>
                  <a:headEnd/>
                  <a:tailEnd/>
                </a:ln>
              </p:spPr>
              <p:txBody>
                <a:bodyPr wrap="none" lIns="89980" tIns="46789" rIns="89980" bIns="46789"/>
                <a:lstStyle/>
                <a:p>
                  <a:pPr algn="l" eaLnBrk="1" hangingPunct="1"/>
                  <a:endParaRPr lang="de-CH" sz="16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6" name="Freihandform 50"/>
                <p:cNvSpPr/>
                <p:nvPr/>
              </p:nvSpPr>
              <p:spPr>
                <a:xfrm rot="21054672">
                  <a:off x="2211858" y="5224213"/>
                  <a:ext cx="600576" cy="45719"/>
                </a:xfrm>
                <a:custGeom>
                  <a:avLst/>
                  <a:gdLst>
                    <a:gd name="connsiteX0" fmla="*/ 0 w 609600"/>
                    <a:gd name="connsiteY0" fmla="*/ 11289 h 11289"/>
                    <a:gd name="connsiteX1" fmla="*/ 609600 w 609600"/>
                    <a:gd name="connsiteY1" fmla="*/ 0 h 11289"/>
                    <a:gd name="connsiteX2" fmla="*/ 609600 w 609600"/>
                    <a:gd name="connsiteY2" fmla="*/ 0 h 11289"/>
                    <a:gd name="connsiteX0" fmla="*/ 0 w 598311"/>
                    <a:gd name="connsiteY0" fmla="*/ 11289 h 11289"/>
                    <a:gd name="connsiteX1" fmla="*/ 598311 w 598311"/>
                    <a:gd name="connsiteY1" fmla="*/ 0 h 11289"/>
                    <a:gd name="connsiteX2" fmla="*/ 598311 w 598311"/>
                    <a:gd name="connsiteY2" fmla="*/ 0 h 11289"/>
                    <a:gd name="connsiteX0" fmla="*/ 0 w 653702"/>
                    <a:gd name="connsiteY0" fmla="*/ 11289 h 19674"/>
                    <a:gd name="connsiteX1" fmla="*/ 598311 w 653702"/>
                    <a:gd name="connsiteY1" fmla="*/ 0 h 19674"/>
                    <a:gd name="connsiteX2" fmla="*/ 635798 w 653702"/>
                    <a:gd name="connsiteY2" fmla="*/ 19674 h 19674"/>
                    <a:gd name="connsiteX0" fmla="*/ 0 w 876786"/>
                    <a:gd name="connsiteY0" fmla="*/ 11539 h 11539"/>
                    <a:gd name="connsiteX1" fmla="*/ 598311 w 876786"/>
                    <a:gd name="connsiteY1" fmla="*/ 250 h 11539"/>
                    <a:gd name="connsiteX2" fmla="*/ 876786 w 876786"/>
                    <a:gd name="connsiteY2" fmla="*/ 6808 h 11539"/>
                    <a:gd name="connsiteX0" fmla="*/ 0 w 876786"/>
                    <a:gd name="connsiteY0" fmla="*/ 4731 h 4731"/>
                    <a:gd name="connsiteX1" fmla="*/ 876786 w 876786"/>
                    <a:gd name="connsiteY1" fmla="*/ 0 h 4731"/>
                    <a:gd name="connsiteX0" fmla="*/ 0 w 10061"/>
                    <a:gd name="connsiteY0" fmla="*/ 23862 h 23862"/>
                    <a:gd name="connsiteX1" fmla="*/ 10061 w 10061"/>
                    <a:gd name="connsiteY1" fmla="*/ 0 h 23862"/>
                    <a:gd name="connsiteX0" fmla="*/ 0 w 10000"/>
                    <a:gd name="connsiteY0" fmla="*/ 17921 h 17921"/>
                    <a:gd name="connsiteX1" fmla="*/ 10000 w 10000"/>
                    <a:gd name="connsiteY1" fmla="*/ 0 h 17921"/>
                    <a:gd name="connsiteX0" fmla="*/ 0 w 8717"/>
                    <a:gd name="connsiteY0" fmla="*/ 8020 h 8020"/>
                    <a:gd name="connsiteX1" fmla="*/ 8717 w 8717"/>
                    <a:gd name="connsiteY1" fmla="*/ 0 h 802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643 h 10643"/>
                    <a:gd name="connsiteX1" fmla="*/ 10000 w 10000"/>
                    <a:gd name="connsiteY1" fmla="*/ 643 h 10643"/>
                    <a:gd name="connsiteX0" fmla="*/ 0 w 10000"/>
                    <a:gd name="connsiteY0" fmla="*/ 11318 h 11318"/>
                    <a:gd name="connsiteX1" fmla="*/ 10000 w 10000"/>
                    <a:gd name="connsiteY1" fmla="*/ 1318 h 113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1318">
                      <a:moveTo>
                        <a:pt x="0" y="11318"/>
                      </a:moveTo>
                      <a:cubicBezTo>
                        <a:pt x="3951" y="2027"/>
                        <a:pt x="5808" y="-2409"/>
                        <a:pt x="10000" y="1318"/>
                      </a:cubicBezTo>
                    </a:path>
                  </a:pathLst>
                </a:custGeom>
                <a:noFill/>
                <a:ln w="25400" cap="rnd" algn="ctr">
                  <a:solidFill>
                    <a:srgbClr val="00B050">
                      <a:alpha val="59000"/>
                    </a:srgbClr>
                  </a:solidFill>
                  <a:prstDash val="sysDash"/>
                  <a:round/>
                  <a:headEnd/>
                  <a:tailEnd/>
                </a:ln>
              </p:spPr>
              <p:txBody>
                <a:bodyPr wrap="none" lIns="89980" tIns="46789" rIns="89980" bIns="46789"/>
                <a:lstStyle/>
                <a:p>
                  <a:pPr algn="l" eaLnBrk="1" hangingPunct="1"/>
                  <a:endParaRPr lang="de-CH" sz="16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  <p:sp>
              <p:nvSpPr>
                <p:cNvPr id="27" name="Freihandform 50"/>
                <p:cNvSpPr/>
                <p:nvPr/>
              </p:nvSpPr>
              <p:spPr>
                <a:xfrm rot="1088803">
                  <a:off x="2216292" y="5090329"/>
                  <a:ext cx="600577" cy="60275"/>
                </a:xfrm>
                <a:custGeom>
                  <a:avLst/>
                  <a:gdLst>
                    <a:gd name="connsiteX0" fmla="*/ 0 w 609600"/>
                    <a:gd name="connsiteY0" fmla="*/ 11289 h 11289"/>
                    <a:gd name="connsiteX1" fmla="*/ 609600 w 609600"/>
                    <a:gd name="connsiteY1" fmla="*/ 0 h 11289"/>
                    <a:gd name="connsiteX2" fmla="*/ 609600 w 609600"/>
                    <a:gd name="connsiteY2" fmla="*/ 0 h 11289"/>
                    <a:gd name="connsiteX0" fmla="*/ 0 w 598311"/>
                    <a:gd name="connsiteY0" fmla="*/ 11289 h 11289"/>
                    <a:gd name="connsiteX1" fmla="*/ 598311 w 598311"/>
                    <a:gd name="connsiteY1" fmla="*/ 0 h 11289"/>
                    <a:gd name="connsiteX2" fmla="*/ 598311 w 598311"/>
                    <a:gd name="connsiteY2" fmla="*/ 0 h 11289"/>
                    <a:gd name="connsiteX0" fmla="*/ 0 w 653702"/>
                    <a:gd name="connsiteY0" fmla="*/ 11289 h 19674"/>
                    <a:gd name="connsiteX1" fmla="*/ 598311 w 653702"/>
                    <a:gd name="connsiteY1" fmla="*/ 0 h 19674"/>
                    <a:gd name="connsiteX2" fmla="*/ 635798 w 653702"/>
                    <a:gd name="connsiteY2" fmla="*/ 19674 h 19674"/>
                    <a:gd name="connsiteX0" fmla="*/ 0 w 876786"/>
                    <a:gd name="connsiteY0" fmla="*/ 11539 h 11539"/>
                    <a:gd name="connsiteX1" fmla="*/ 598311 w 876786"/>
                    <a:gd name="connsiteY1" fmla="*/ 250 h 11539"/>
                    <a:gd name="connsiteX2" fmla="*/ 876786 w 876786"/>
                    <a:gd name="connsiteY2" fmla="*/ 6808 h 11539"/>
                    <a:gd name="connsiteX0" fmla="*/ 0 w 876786"/>
                    <a:gd name="connsiteY0" fmla="*/ 4731 h 4731"/>
                    <a:gd name="connsiteX1" fmla="*/ 876786 w 876786"/>
                    <a:gd name="connsiteY1" fmla="*/ 0 h 4731"/>
                    <a:gd name="connsiteX0" fmla="*/ 0 w 10061"/>
                    <a:gd name="connsiteY0" fmla="*/ 23862 h 23862"/>
                    <a:gd name="connsiteX1" fmla="*/ 10061 w 10061"/>
                    <a:gd name="connsiteY1" fmla="*/ 0 h 23862"/>
                    <a:gd name="connsiteX0" fmla="*/ 0 w 10000"/>
                    <a:gd name="connsiteY0" fmla="*/ 17921 h 17921"/>
                    <a:gd name="connsiteX1" fmla="*/ 10000 w 10000"/>
                    <a:gd name="connsiteY1" fmla="*/ 0 h 17921"/>
                    <a:gd name="connsiteX0" fmla="*/ 0 w 8717"/>
                    <a:gd name="connsiteY0" fmla="*/ 8020 h 8020"/>
                    <a:gd name="connsiteX1" fmla="*/ 8717 w 8717"/>
                    <a:gd name="connsiteY1" fmla="*/ 0 h 802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0000"/>
                    <a:gd name="connsiteX1" fmla="*/ 10000 w 10000"/>
                    <a:gd name="connsiteY1" fmla="*/ 0 h 10000"/>
                    <a:gd name="connsiteX0" fmla="*/ 0 w 10000"/>
                    <a:gd name="connsiteY0" fmla="*/ 10000 h 15047"/>
                    <a:gd name="connsiteX1" fmla="*/ 10000 w 10000"/>
                    <a:gd name="connsiteY1" fmla="*/ 0 h 15047"/>
                    <a:gd name="connsiteX0" fmla="*/ 0 w 10000"/>
                    <a:gd name="connsiteY0" fmla="*/ 10000 h 17401"/>
                    <a:gd name="connsiteX1" fmla="*/ 10000 w 10000"/>
                    <a:gd name="connsiteY1" fmla="*/ 0 h 174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0000" h="17401">
                      <a:moveTo>
                        <a:pt x="0" y="10000"/>
                      </a:moveTo>
                      <a:cubicBezTo>
                        <a:pt x="3575" y="23398"/>
                        <a:pt x="5829" y="17739"/>
                        <a:pt x="10000" y="0"/>
                      </a:cubicBezTo>
                    </a:path>
                  </a:pathLst>
                </a:custGeom>
                <a:noFill/>
                <a:ln w="25400" cap="rnd" algn="ctr">
                  <a:solidFill>
                    <a:srgbClr val="00B050">
                      <a:alpha val="59000"/>
                    </a:srgbClr>
                  </a:solidFill>
                  <a:prstDash val="sysDash"/>
                  <a:round/>
                  <a:headEnd/>
                  <a:tailEnd/>
                </a:ln>
              </p:spPr>
              <p:txBody>
                <a:bodyPr wrap="none" lIns="89980" tIns="46789" rIns="89980" bIns="46789"/>
                <a:lstStyle/>
                <a:p>
                  <a:pPr algn="l" eaLnBrk="1" hangingPunct="1"/>
                  <a:endParaRPr lang="de-CH" sz="1600" dirty="0">
                    <a:solidFill>
                      <a:srgbClr val="000000"/>
                    </a:solidFill>
                    <a:cs typeface="Arial" charset="0"/>
                  </a:endParaRPr>
                </a:p>
              </p:txBody>
            </p:sp>
          </p:grpSp>
          <p:pic>
            <p:nvPicPr>
              <p:cNvPr id="21" name="Picture 2"/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609806" y="4720836"/>
                <a:ext cx="2700000" cy="440652"/>
              </a:xfrm>
              <a:prstGeom prst="rect">
                <a:avLst/>
              </a:prstGeom>
            </p:spPr>
          </p:pic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auto">
              <a:xfrm>
                <a:off x="3123321" y="3538769"/>
                <a:ext cx="1961186" cy="16871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23" name="Gerade Verbindung 114"/>
              <p:cNvCxnSpPr>
                <a:cxnSpLocks noChangeShapeType="1"/>
              </p:cNvCxnSpPr>
              <p:nvPr/>
            </p:nvCxnSpPr>
            <p:spPr bwMode="auto">
              <a:xfrm flipV="1">
                <a:off x="4161871" y="2916431"/>
                <a:ext cx="0" cy="3395978"/>
              </a:xfrm>
              <a:prstGeom prst="line">
                <a:avLst/>
              </a:prstGeom>
              <a:noFill/>
              <a:ln w="25400" cap="rnd" algn="ctr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</p:cxnSp>
          <p:cxnSp>
            <p:nvCxnSpPr>
              <p:cNvPr id="24" name="Gerade Verbindung mit Pfeil 6"/>
              <p:cNvCxnSpPr>
                <a:cxnSpLocks noChangeShapeType="1"/>
              </p:cNvCxnSpPr>
              <p:nvPr/>
            </p:nvCxnSpPr>
            <p:spPr bwMode="auto">
              <a:xfrm flipV="1">
                <a:off x="1650359" y="1966872"/>
                <a:ext cx="0" cy="4003823"/>
              </a:xfrm>
              <a:prstGeom prst="straightConnector1">
                <a:avLst/>
              </a:prstGeom>
              <a:noFill/>
              <a:ln w="25400" algn="ctr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</p:cxnSp>
        </p:grpSp>
      </p:grpSp>
      <p:grpSp>
        <p:nvGrpSpPr>
          <p:cNvPr id="31" name="Gruppieren 30"/>
          <p:cNvGrpSpPr>
            <a:grpSpLocks noChangeAspect="1"/>
          </p:cNvGrpSpPr>
          <p:nvPr/>
        </p:nvGrpSpPr>
        <p:grpSpPr>
          <a:xfrm>
            <a:off x="6219646" y="4850587"/>
            <a:ext cx="2527200" cy="1680547"/>
            <a:chOff x="966159" y="819509"/>
            <a:chExt cx="8419382" cy="5598754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59" y="819509"/>
              <a:ext cx="8419382" cy="559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889" y="1125228"/>
              <a:ext cx="6861504" cy="506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cxnSp>
        <p:nvCxnSpPr>
          <p:cNvPr id="34" name="Gerade Verbindung mit Pfeil 33"/>
          <p:cNvCxnSpPr/>
          <p:nvPr/>
        </p:nvCxnSpPr>
        <p:spPr bwMode="auto">
          <a:xfrm flipV="1">
            <a:off x="2177519" y="4189396"/>
            <a:ext cx="2526738" cy="6611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8" name="Gerade Verbindung mit Pfeil 37"/>
          <p:cNvCxnSpPr/>
          <p:nvPr/>
        </p:nvCxnSpPr>
        <p:spPr bwMode="auto">
          <a:xfrm flipV="1">
            <a:off x="4645286" y="4189397"/>
            <a:ext cx="1324193" cy="6611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2" name="Gerade Verbindung mit Pfeil 41"/>
          <p:cNvCxnSpPr/>
          <p:nvPr/>
        </p:nvCxnSpPr>
        <p:spPr bwMode="auto">
          <a:xfrm flipH="1" flipV="1">
            <a:off x="4704257" y="4189396"/>
            <a:ext cx="1515390" cy="66119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Gerade Verbindung mit Pfeil 44"/>
          <p:cNvCxnSpPr/>
          <p:nvPr/>
        </p:nvCxnSpPr>
        <p:spPr bwMode="auto">
          <a:xfrm flipH="1" flipV="1">
            <a:off x="5969479" y="4189397"/>
            <a:ext cx="2707796" cy="66119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8" name="Textfeld 47"/>
          <p:cNvSpPr txBox="1"/>
          <p:nvPr/>
        </p:nvSpPr>
        <p:spPr>
          <a:xfrm>
            <a:off x="2177519" y="6463362"/>
            <a:ext cx="2467767" cy="241980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105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Management Innovation</a:t>
            </a:r>
          </a:p>
        </p:txBody>
      </p:sp>
      <p:sp>
        <p:nvSpPr>
          <p:cNvPr id="49" name="Textfeld 48"/>
          <p:cNvSpPr txBox="1"/>
          <p:nvPr/>
        </p:nvSpPr>
        <p:spPr>
          <a:xfrm>
            <a:off x="6238248" y="6463362"/>
            <a:ext cx="2467767" cy="234286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algn="ctr"/>
            <a:r>
              <a:rPr lang="de-CH" sz="1050" kern="0" dirty="0"/>
              <a:t>Enhanced </a:t>
            </a:r>
            <a:r>
              <a:rPr lang="en-US" sz="1050" kern="0" dirty="0"/>
              <a:t>Economic</a:t>
            </a:r>
            <a:r>
              <a:rPr lang="de-CH" sz="1050" kern="0" dirty="0"/>
              <a:t> </a:t>
            </a:r>
            <a:r>
              <a:rPr lang="en-US" sz="1050" kern="0" dirty="0"/>
              <a:t>Paradigms</a:t>
            </a:r>
          </a:p>
        </p:txBody>
      </p:sp>
      <p:sp>
        <p:nvSpPr>
          <p:cNvPr id="40" name="Textfeld 39"/>
          <p:cNvSpPr txBox="1"/>
          <p:nvPr/>
        </p:nvSpPr>
        <p:spPr>
          <a:xfrm>
            <a:off x="4295536" y="6329104"/>
            <a:ext cx="375671" cy="134258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© </a:t>
            </a:r>
            <a:r>
              <a:rPr kumimoji="0" lang="en-US" sz="4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malik</a:t>
            </a:r>
            <a:r>
              <a:rPr kumimoji="0" lang="de-CH" sz="4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2015</a:t>
            </a:r>
            <a:endParaRPr kumimoji="0" lang="en-US" sz="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1218569" y="6517878"/>
            <a:ext cx="1383960" cy="180425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de-CH" sz="700" kern="0" dirty="0">
                <a:latin typeface="+mn-lt"/>
                <a:ea typeface="+mj-ea"/>
                <a:cs typeface="+mj-cs"/>
                <a:hlinkClick r:id="rId8"/>
              </a:rPr>
              <a:t>http://malik-management.com/en</a:t>
            </a:r>
            <a:endParaRPr kumimoji="0" lang="de-CH" sz="7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59279651"/>
      </p:ext>
    </p:extLst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ch oben gebogener Pfeil 12"/>
          <p:cNvSpPr/>
          <p:nvPr/>
        </p:nvSpPr>
        <p:spPr bwMode="auto">
          <a:xfrm flipV="1">
            <a:off x="4256607" y="1457864"/>
            <a:ext cx="2480624" cy="1233578"/>
          </a:xfrm>
          <a:prstGeom prst="bentUpArrow">
            <a:avLst/>
          </a:prstGeom>
          <a:solidFill>
            <a:srgbClr val="DEE9F6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 bwMode="auto">
          <a:xfrm>
            <a:off x="301925" y="839522"/>
            <a:ext cx="4278701" cy="24991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5283149" y="850908"/>
            <a:ext cx="4274918" cy="303536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Management Innovation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61" y="981288"/>
            <a:ext cx="3484863" cy="2357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Nach oben gebogener Pfeil 11"/>
          <p:cNvSpPr/>
          <p:nvPr/>
        </p:nvSpPr>
        <p:spPr bwMode="auto">
          <a:xfrm>
            <a:off x="4256606" y="5184685"/>
            <a:ext cx="2053087" cy="1060840"/>
          </a:xfrm>
          <a:prstGeom prst="bentUpArrow">
            <a:avLst/>
          </a:prstGeom>
          <a:solidFill>
            <a:srgbClr val="3333CC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grpSp>
        <p:nvGrpSpPr>
          <p:cNvPr id="17" name="Gruppieren 16"/>
          <p:cNvGrpSpPr>
            <a:grpSpLocks noChangeAspect="1"/>
          </p:cNvGrpSpPr>
          <p:nvPr/>
        </p:nvGrpSpPr>
        <p:grpSpPr>
          <a:xfrm>
            <a:off x="293500" y="3744693"/>
            <a:ext cx="4287125" cy="2850869"/>
            <a:chOff x="966159" y="819509"/>
            <a:chExt cx="8419382" cy="5598754"/>
          </a:xfrm>
        </p:grpSpPr>
        <p:pic>
          <p:nvPicPr>
            <p:cNvPr id="19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6159" y="819509"/>
              <a:ext cx="8419382" cy="55987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6889" y="1125228"/>
              <a:ext cx="6861504" cy="50672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1" name="Textfeld 20"/>
          <p:cNvSpPr txBox="1"/>
          <p:nvPr/>
        </p:nvSpPr>
        <p:spPr>
          <a:xfrm>
            <a:off x="4055875" y="3173659"/>
            <a:ext cx="524750" cy="165036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© </a:t>
            </a:r>
            <a:r>
              <a:rPr kumimoji="0" lang="en-US" sz="6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malik</a:t>
            </a:r>
            <a:r>
              <a:rPr kumimoji="0" lang="de-CH" sz="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2015</a:t>
            </a:r>
            <a:endParaRPr kumimoji="0" lang="en-US" sz="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6360544" y="5941989"/>
            <a:ext cx="3197524" cy="303536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Enhanced </a:t>
            </a:r>
            <a:r>
              <a:rPr lang="en-US" kern="0" dirty="0">
                <a:latin typeface="+mn-lt"/>
                <a:ea typeface="+mj-ea"/>
                <a:cs typeface="+mj-cs"/>
              </a:rPr>
              <a:t>E</a:t>
            </a:r>
            <a:r>
              <a:rPr kumimoji="0" lang="en-US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conomic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lang="en-US" kern="0" dirty="0">
                <a:latin typeface="+mn-lt"/>
                <a:ea typeface="+mj-ea"/>
                <a:cs typeface="+mj-cs"/>
              </a:rPr>
              <a:t>P</a:t>
            </a:r>
            <a:r>
              <a:rPr kumimoji="0" lang="en-US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aradigms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50" y="2711793"/>
            <a:ext cx="5360584" cy="247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591169" y="1257088"/>
            <a:ext cx="1329457" cy="180425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de-CH" sz="700" kern="0" dirty="0">
                <a:latin typeface="+mn-lt"/>
                <a:ea typeface="+mj-ea"/>
                <a:cs typeface="+mj-cs"/>
              </a:rPr>
              <a:t>https://malik-management.com/</a:t>
            </a:r>
            <a:endParaRPr kumimoji="0" lang="de-CH" sz="7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" name="Pfeil: nach unten 1">
            <a:extLst>
              <a:ext uri="{FF2B5EF4-FFF2-40B4-BE49-F238E27FC236}">
                <a16:creationId xmlns:a16="http://schemas.microsoft.com/office/drawing/2014/main" id="{B7018A2B-EC14-45E0-B1AD-BD3F1090DBB1}"/>
              </a:ext>
            </a:extLst>
          </p:cNvPr>
          <p:cNvSpPr/>
          <p:nvPr/>
        </p:nvSpPr>
        <p:spPr bwMode="auto">
          <a:xfrm>
            <a:off x="8565094" y="995649"/>
            <a:ext cx="624664" cy="1695793"/>
          </a:xfrm>
          <a:prstGeom prst="downArrow">
            <a:avLst/>
          </a:prstGeom>
          <a:solidFill>
            <a:srgbClr val="CCFFCC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de-CH" sz="1200" b="1">
              <a:solidFill>
                <a:schemeClr val="bg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5F1846B-3847-43BB-899D-3139B7E0E1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821" y="126257"/>
            <a:ext cx="1639615" cy="16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47963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Nach oben gebogener Pfeil 20"/>
          <p:cNvSpPr/>
          <p:nvPr/>
        </p:nvSpPr>
        <p:spPr bwMode="auto">
          <a:xfrm flipV="1">
            <a:off x="4256607" y="1457864"/>
            <a:ext cx="2480624" cy="1233578"/>
          </a:xfrm>
          <a:prstGeom prst="bentUpArrow">
            <a:avLst/>
          </a:prstGeom>
          <a:solidFill>
            <a:srgbClr val="DEE9F6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5" name="Nach oben gebogener Pfeil 24"/>
          <p:cNvSpPr/>
          <p:nvPr/>
        </p:nvSpPr>
        <p:spPr bwMode="auto">
          <a:xfrm>
            <a:off x="4256606" y="5184685"/>
            <a:ext cx="2053087" cy="1060840"/>
          </a:xfrm>
          <a:prstGeom prst="bentUpArrow">
            <a:avLst/>
          </a:prstGeom>
          <a:solidFill>
            <a:srgbClr val="3333CC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3" name="Rechteck 22"/>
          <p:cNvSpPr/>
          <p:nvPr/>
        </p:nvSpPr>
        <p:spPr bwMode="auto">
          <a:xfrm>
            <a:off x="301925" y="3987891"/>
            <a:ext cx="3954681" cy="24991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27" name="Rechteck 26"/>
          <p:cNvSpPr/>
          <p:nvPr/>
        </p:nvSpPr>
        <p:spPr bwMode="auto">
          <a:xfrm>
            <a:off x="301925" y="839522"/>
            <a:ext cx="4278701" cy="2499173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71" y="982663"/>
            <a:ext cx="3912589" cy="25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63" y="4206998"/>
            <a:ext cx="3400934" cy="2206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feld 13"/>
          <p:cNvSpPr txBox="1"/>
          <p:nvPr/>
        </p:nvSpPr>
        <p:spPr>
          <a:xfrm>
            <a:off x="4055876" y="3173659"/>
            <a:ext cx="524750" cy="165036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© </a:t>
            </a:r>
            <a:r>
              <a:rPr kumimoji="0" lang="en-US" sz="6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malik</a:t>
            </a:r>
            <a:r>
              <a:rPr kumimoji="0" lang="de-CH" sz="6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2015</a:t>
            </a:r>
            <a:endParaRPr kumimoji="0" lang="en-US" sz="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5283149" y="850908"/>
            <a:ext cx="4274918" cy="303536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Management Innovation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6406551" y="5572658"/>
            <a:ext cx="3197524" cy="672867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Enhanced </a:t>
            </a:r>
            <a:r>
              <a:rPr lang="en-US" kern="0" dirty="0">
                <a:latin typeface="+mn-lt"/>
                <a:ea typeface="+mj-ea"/>
                <a:cs typeface="+mj-cs"/>
              </a:rPr>
              <a:t>E</a:t>
            </a:r>
            <a:r>
              <a:rPr kumimoji="0" lang="en-US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conomic</a:t>
            </a:r>
            <a:r>
              <a:rPr kumimoji="0" lang="de-CH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</a:t>
            </a:r>
            <a:r>
              <a:rPr lang="en-US" kern="0" dirty="0">
                <a:latin typeface="+mn-lt"/>
                <a:ea typeface="+mj-ea"/>
                <a:cs typeface="+mj-cs"/>
              </a:rPr>
              <a:t>P</a:t>
            </a:r>
            <a:r>
              <a:rPr kumimoji="0" lang="en-US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aradigms</a:t>
            </a:r>
            <a:br>
              <a:rPr kumimoji="0" lang="en-US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2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(+ Intangibles</a:t>
            </a:r>
            <a:br>
              <a:rPr kumimoji="0" lang="en-US" sz="12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</a:br>
            <a:r>
              <a:rPr kumimoji="0" lang="en-US" sz="1200" i="0" u="none" strike="noStrike" kern="0" cap="none" spc="0" normalizeH="0" baseline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+ vector value metrics)</a:t>
            </a:r>
            <a:endParaRPr kumimoji="0" lang="en-US" i="0" u="none" strike="noStrike" kern="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250" y="2711793"/>
            <a:ext cx="5360584" cy="24786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4591169" y="1277439"/>
            <a:ext cx="1303809" cy="180425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de-CH" sz="700" kern="0" dirty="0">
                <a:latin typeface="+mn-lt"/>
                <a:ea typeface="+mj-ea"/>
                <a:cs typeface="+mj-cs"/>
              </a:rPr>
              <a:t>https://malik-management.com</a:t>
            </a:r>
            <a:endParaRPr kumimoji="0" lang="de-CH" sz="7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Pfeil: nach unten 12">
            <a:extLst>
              <a:ext uri="{FF2B5EF4-FFF2-40B4-BE49-F238E27FC236}">
                <a16:creationId xmlns:a16="http://schemas.microsoft.com/office/drawing/2014/main" id="{287AE939-2626-4CD9-9A16-9E1213933291}"/>
              </a:ext>
            </a:extLst>
          </p:cNvPr>
          <p:cNvSpPr/>
          <p:nvPr/>
        </p:nvSpPr>
        <p:spPr bwMode="auto">
          <a:xfrm>
            <a:off x="8565094" y="995649"/>
            <a:ext cx="624664" cy="1695793"/>
          </a:xfrm>
          <a:prstGeom prst="downArrow">
            <a:avLst/>
          </a:prstGeom>
          <a:solidFill>
            <a:srgbClr val="CCFFCC"/>
          </a:solidFill>
          <a:ln w="2857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de-CH" sz="1200" b="1">
              <a:solidFill>
                <a:schemeClr val="bg1"/>
              </a:solidFill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BCDE9F52-B2C4-4A18-B93D-5243C363A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60821" y="126257"/>
            <a:ext cx="1639615" cy="1635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677771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78" y="1646120"/>
            <a:ext cx="6382446" cy="3409200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6763" y="3004760"/>
            <a:ext cx="2700000" cy="1248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Rechteck 13"/>
          <p:cNvSpPr/>
          <p:nvPr/>
        </p:nvSpPr>
        <p:spPr bwMode="auto">
          <a:xfrm>
            <a:off x="368479" y="1629482"/>
            <a:ext cx="6386003" cy="3412610"/>
          </a:xfrm>
          <a:prstGeom prst="rect">
            <a:avLst/>
          </a:prstGeom>
          <a:noFill/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36000" tIns="46800" rIns="36000" bIns="46800" numCol="1" rtlCol="0" anchor="ctr" anchorCtr="0" compatLnSpc="1">
            <a:prstTxWarp prst="textNoShape">
              <a:avLst/>
            </a:prstTxWarp>
          </a:bodyPr>
          <a:lstStyle/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200" b="1" dirty="0">
              <a:solidFill>
                <a:schemeClr val="bg1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525463" y="761645"/>
            <a:ext cx="7815207" cy="442035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CH" sz="24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Legal und paralegal </a:t>
            </a:r>
            <a:r>
              <a:rPr kumimoji="0" lang="en-US" sz="240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factors</a:t>
            </a:r>
            <a:r>
              <a:rPr kumimoji="0" lang="de-CH" sz="24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</a:t>
            </a:r>
            <a:r>
              <a:rPr kumimoji="0" lang="en-US" sz="240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lobbies</a:t>
            </a:r>
            <a:r>
              <a:rPr kumimoji="0" lang="de-CH" sz="24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 (</a:t>
            </a:r>
            <a:r>
              <a:rPr kumimoji="0" lang="en-US" sz="240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enabler</a:t>
            </a:r>
            <a:r>
              <a:rPr kumimoji="0" lang="de-CH" sz="24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, </a:t>
            </a:r>
            <a:r>
              <a:rPr kumimoji="0" lang="en-US" sz="240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inhibitors</a:t>
            </a:r>
            <a:r>
              <a:rPr kumimoji="0" lang="de-CH" sz="24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)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cxnSp>
        <p:nvCxnSpPr>
          <p:cNvPr id="5" name="Gerade Verbindung mit Pfeil 4"/>
          <p:cNvCxnSpPr/>
          <p:nvPr/>
        </p:nvCxnSpPr>
        <p:spPr bwMode="auto">
          <a:xfrm>
            <a:off x="6754482" y="1629482"/>
            <a:ext cx="1319844" cy="154067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Gerade Verbindung mit Pfeil 15"/>
          <p:cNvCxnSpPr/>
          <p:nvPr/>
        </p:nvCxnSpPr>
        <p:spPr bwMode="auto">
          <a:xfrm flipV="1">
            <a:off x="6754483" y="4006922"/>
            <a:ext cx="1319843" cy="10351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" name="Textfeld 7"/>
          <p:cNvSpPr txBox="1"/>
          <p:nvPr/>
        </p:nvSpPr>
        <p:spPr>
          <a:xfrm>
            <a:off x="525463" y="5222652"/>
            <a:ext cx="9021300" cy="1134532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</a:pPr>
            <a:r>
              <a:rPr kumimoji="0" lang="en-US" sz="1600" i="0" u="none" strike="noStrike" kern="0" cap="none" spc="0" normalizeH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At least 83% of formal determined (legal &amp; paralegal) and used rules complicate and hinder right and good management.</a:t>
            </a:r>
          </a:p>
          <a:p>
            <a:pPr>
              <a:spcAft>
                <a:spcPts val="600"/>
              </a:spcAft>
            </a:pPr>
            <a:r>
              <a:rPr lang="en-US" sz="1600" kern="0" dirty="0">
                <a:latin typeface="+mn-lt"/>
                <a:ea typeface="+mj-ea"/>
                <a:cs typeface="+mj-cs"/>
              </a:rPr>
              <a:t>It's about to gradually redesign the most important rules from scratch </a:t>
            </a:r>
            <a:br>
              <a:rPr lang="en-US" sz="1600" kern="0" dirty="0">
                <a:latin typeface="+mn-lt"/>
                <a:ea typeface="+mj-ea"/>
                <a:cs typeface="+mj-cs"/>
              </a:rPr>
            </a:br>
            <a:r>
              <a:rPr lang="en-US" sz="1600" kern="0" dirty="0">
                <a:latin typeface="+mn-lt"/>
                <a:ea typeface="+mj-ea"/>
                <a:cs typeface="+mj-cs"/>
              </a:rPr>
              <a:t>to the requirements for the design of intelligent organizations and societies.</a:t>
            </a:r>
            <a:endParaRPr kumimoji="0" lang="en-US" sz="16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24293264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231" y="4113213"/>
            <a:ext cx="3248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577" y="2779234"/>
            <a:ext cx="324802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eck 3"/>
          <p:cNvSpPr/>
          <p:nvPr/>
        </p:nvSpPr>
        <p:spPr>
          <a:xfrm>
            <a:off x="525463" y="659498"/>
            <a:ext cx="4336444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Three smart steps for clever real world solutions.</a:t>
            </a:r>
          </a:p>
        </p:txBody>
      </p:sp>
      <p:sp>
        <p:nvSpPr>
          <p:cNvPr id="5" name="Rechteck 4"/>
          <p:cNvSpPr/>
          <p:nvPr/>
        </p:nvSpPr>
        <p:spPr>
          <a:xfrm>
            <a:off x="525463" y="982663"/>
            <a:ext cx="815181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Combining Tangible and Intangible Assets and Wealth, incl. Intellectual Capital and Integral Value Metric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692" y="1607659"/>
            <a:ext cx="3267075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570" y="3559694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177" y="4731859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944" y="6056481"/>
            <a:ext cx="352425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feld 8"/>
          <p:cNvSpPr txBox="1"/>
          <p:nvPr/>
        </p:nvSpPr>
        <p:spPr>
          <a:xfrm>
            <a:off x="1130060" y="1837426"/>
            <a:ext cx="71933" cy="0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en-US" kern="0" dirty="0">
                <a:latin typeface="+mn-lt"/>
                <a:ea typeface="+mj-ea"/>
                <a:cs typeface="+mj-cs"/>
              </a:rPr>
              <a:t>Project NEMO The project that realizes the «New/Next Economic Model» </a:t>
            </a:r>
            <a:endParaRPr kumimoji="0" lang="en-US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25463" y="1616408"/>
            <a:ext cx="4951562" cy="442035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Project NEMO</a:t>
            </a:r>
            <a:br>
              <a:rPr lang="en-US" sz="1200" dirty="0"/>
            </a:br>
            <a:r>
              <a:rPr lang="en-US" sz="1200" dirty="0"/>
              <a:t>The project that realizes the «New/Next Economic Model»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525463" y="2438076"/>
            <a:ext cx="3830937" cy="442035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INSEDE</a:t>
            </a:r>
            <a:br>
              <a:rPr lang="en-US" sz="1200" dirty="0"/>
            </a:br>
            <a:r>
              <a:rPr lang="en-US" sz="1200" dirty="0"/>
              <a:t>Clever solutions for the smart real world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21" name="Textfeld 20"/>
          <p:cNvSpPr txBox="1"/>
          <p:nvPr/>
        </p:nvSpPr>
        <p:spPr>
          <a:xfrm>
            <a:off x="525463" y="3686567"/>
            <a:ext cx="3830937" cy="426646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dirty="0"/>
              <a:t>Business Engineering Systems</a:t>
            </a:r>
            <a:br>
              <a:rPr lang="en-US" sz="1200" b="1" dirty="0"/>
            </a:br>
            <a:r>
              <a:rPr lang="en-US" sz="1100" dirty="0"/>
              <a:t>Modular, new options beyond old systemic traps</a:t>
            </a:r>
            <a:endParaRPr kumimoji="0" lang="en-US" sz="12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5154445" y="6022394"/>
            <a:ext cx="4567523" cy="395869"/>
          </a:xfrm>
          <a:prstGeom prst="rect">
            <a:avLst/>
          </a:prstGeom>
          <a:ln algn="ctr"/>
        </p:spPr>
        <p:txBody>
          <a:bodyPr wrap="none" lIns="36000" tIns="36000" rIns="36000" bIns="36000" rtlCol="0" anchor="t">
            <a:spAutoFit/>
          </a:bodyPr>
          <a:lstStyle/>
          <a:p>
            <a:r>
              <a:rPr lang="en-US" sz="1100" b="1" dirty="0"/>
              <a:t>Business Engineering </a:t>
            </a:r>
            <a:r>
              <a:rPr lang="en-US" sz="1000" b="1" dirty="0"/>
              <a:t>Systems </a:t>
            </a:r>
            <a:r>
              <a:rPr lang="en-US" sz="1000" dirty="0"/>
              <a:t>(Tools for </a:t>
            </a:r>
            <a:r>
              <a:rPr lang="en-US" sz="1000" dirty="0" err="1"/>
              <a:t>decisioners</a:t>
            </a:r>
            <a:r>
              <a:rPr lang="en-US" sz="1000" dirty="0"/>
              <a:t> in a smart economy)</a:t>
            </a:r>
            <a:br>
              <a:rPr lang="en-US" sz="1000" dirty="0"/>
            </a:br>
            <a:r>
              <a:rPr lang="en-US" sz="1000" dirty="0"/>
              <a:t>https://bengin.net/bes/</a:t>
            </a:r>
            <a:endParaRPr kumimoji="0" lang="en-US" sz="11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188546" y="5165847"/>
            <a:ext cx="3524820" cy="411257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r>
              <a:rPr lang="de-CH" sz="1100" b="1" dirty="0"/>
              <a:t>INSEDE </a:t>
            </a:r>
            <a:r>
              <a:rPr lang="de-CH" sz="1000" dirty="0"/>
              <a:t>(Institute for Sustainable Economic Development)</a:t>
            </a:r>
            <a:br>
              <a:rPr lang="de-CH" sz="1000" dirty="0"/>
            </a:br>
            <a:r>
              <a:rPr lang="de-CH" sz="1000" dirty="0"/>
              <a:t>https://insede.org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073659" y="4039987"/>
            <a:ext cx="2648309" cy="411257"/>
          </a:xfrm>
          <a:prstGeom prst="rect">
            <a:avLst/>
          </a:prstGeom>
          <a:ln algn="ctr"/>
        </p:spPr>
        <p:txBody>
          <a:bodyPr wrap="square" lIns="36000" tIns="36000" rIns="36000" bIns="36000" rtlCol="0" anchor="t">
            <a:spAutoFit/>
          </a:bodyPr>
          <a:lstStyle/>
          <a:p>
            <a:r>
              <a:rPr lang="en-US" sz="1100" b="1" dirty="0"/>
              <a:t>Project </a:t>
            </a:r>
            <a:r>
              <a:rPr lang="en-US" sz="1100" b="1" dirty="0" err="1"/>
              <a:t>Nemo</a:t>
            </a:r>
            <a:r>
              <a:rPr lang="en-US" sz="1100" b="1" dirty="0"/>
              <a:t> </a:t>
            </a:r>
            <a:r>
              <a:rPr lang="en-US" sz="1000" dirty="0"/>
              <a:t>(New/Next Economic Model)</a:t>
            </a:r>
            <a:br>
              <a:rPr lang="en-US" sz="1000" dirty="0"/>
            </a:br>
            <a:r>
              <a:rPr lang="en-US" sz="1000" dirty="0"/>
              <a:t>http://project-nemo.org</a:t>
            </a:r>
            <a:endParaRPr kumimoji="0" lang="en-US" sz="1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711668187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Rod_RpeUpUeLSeeIDz66I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X6sqsSr.D0e5l8bpxfUeF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dq8VDbHUokagaSjMdI0d9Q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ldnfhs8o80Wd2gmys0EXYg"/>
</p:tagLst>
</file>

<file path=ppt/theme/theme1.xml><?xml version="1.0" encoding="utf-8"?>
<a:theme xmlns:a="http://schemas.openxmlformats.org/drawingml/2006/main" name="insede-Master-EN">
  <a:themeElements>
    <a:clrScheme name="Malik-MZSG-Colors">
      <a:dk1>
        <a:srgbClr val="000000"/>
      </a:dk1>
      <a:lt1>
        <a:srgbClr val="FFFFFF"/>
      </a:lt1>
      <a:dk2>
        <a:srgbClr val="000000"/>
      </a:dk2>
      <a:lt2>
        <a:srgbClr val="FF0000"/>
      </a:lt2>
      <a:accent1>
        <a:srgbClr val="EAEAEA"/>
      </a:accent1>
      <a:accent2>
        <a:srgbClr val="D6D6D6"/>
      </a:accent2>
      <a:accent3>
        <a:srgbClr val="A1A1A1"/>
      </a:accent3>
      <a:accent4>
        <a:srgbClr val="214D8A"/>
      </a:accent4>
      <a:accent5>
        <a:srgbClr val="A6B8D0"/>
      </a:accent5>
      <a:accent6>
        <a:srgbClr val="6382AD"/>
      </a:accent6>
      <a:hlink>
        <a:srgbClr val="0000FF"/>
      </a:hlink>
      <a:folHlink>
        <a:srgbClr val="800080"/>
      </a:folHlink>
    </a:clrScheme>
    <a:fontScheme name="Malik-MZSG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tx2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36000" tIns="46800" rIns="36000" bIns="46800" numCol="1" rtlCol="0" anchor="ctr" anchorCtr="0" compatLnSpc="1">
        <a:prstTxWarp prst="textNoShape">
          <a:avLst/>
        </a:prstTxWarp>
      </a:bodyPr>
      <a:lstStyle>
        <a:defPPr algn="ctr">
          <a:spcBef>
            <a:spcPts val="0"/>
          </a:spcBef>
          <a:spcAft>
            <a:spcPts val="0"/>
          </a:spcAft>
          <a:defRPr sz="1200" b="1" smtClean="0">
            <a:solidFill>
              <a:schemeClr val="bg1"/>
            </a:solidFill>
          </a:defRPr>
        </a:defPPr>
      </a:lstStyle>
    </a:spDef>
    <a:lnDef>
      <a:spPr bwMode="auto">
        <a:solidFill>
          <a:schemeClr val="accent1"/>
        </a:solidFill>
        <a:ln w="19050" cap="flat" cmpd="sng" algn="ctr">
          <a:solidFill>
            <a:schemeClr val="bg2"/>
          </a:solidFill>
          <a:prstDash val="solid"/>
          <a:round/>
          <a:headEnd type="triangle" w="med" len="med"/>
          <a:tailEnd type="triangle" w="med" len="med"/>
        </a:ln>
        <a:effectLst/>
      </a:spPr>
      <a:bodyPr/>
      <a:lstStyle/>
    </a:lnDef>
    <a:txDef>
      <a:spPr>
        <a:ln algn="ctr"/>
      </a:spPr>
      <a:bodyPr wrap="none" lIns="36000" tIns="36000" rIns="36000" bIns="36000" rtlCol="0" anchor="t"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i="0" u="none" strike="noStrike" kern="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+mn-lt"/>
            <a:ea typeface="+mj-ea"/>
            <a:cs typeface="+mj-cs"/>
          </a:defRPr>
        </a:defPPr>
      </a:lstStyle>
    </a:txDef>
  </a:objectDefaults>
  <a:extraClrSchemeLst>
    <a:extraClrScheme>
      <a:clrScheme name="Malik-MZSG-le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E3E3E3"/>
        </a:accent1>
        <a:accent2>
          <a:srgbClr val="D0D0D0"/>
        </a:accent2>
        <a:accent3>
          <a:srgbClr val="FFFFFF"/>
        </a:accent3>
        <a:accent4>
          <a:srgbClr val="000000"/>
        </a:accent4>
        <a:accent5>
          <a:srgbClr val="EFEFEF"/>
        </a:accent5>
        <a:accent6>
          <a:srgbClr val="BCBCBC"/>
        </a:accent6>
        <a:hlink>
          <a:srgbClr val="B0B0B0"/>
        </a:hlink>
        <a:folHlink>
          <a:srgbClr val="85858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alik-MZSG-leer 2">
        <a:dk1>
          <a:srgbClr val="000000"/>
        </a:dk1>
        <a:lt1>
          <a:srgbClr val="FFFFFF"/>
        </a:lt1>
        <a:dk2>
          <a:srgbClr val="000000"/>
        </a:dk2>
        <a:lt2>
          <a:srgbClr val="FF0000"/>
        </a:lt2>
        <a:accent1>
          <a:srgbClr val="F0F0F0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F6F6F6"/>
        </a:accent5>
        <a:accent6>
          <a:srgbClr val="C8C8C8"/>
        </a:accent6>
        <a:hlink>
          <a:srgbClr val="B2C2E0"/>
        </a:hlink>
        <a:folHlink>
          <a:srgbClr val="767CA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sede-innovate-economic-theory1503_e.potx" id="{C29DCF2A-ABE6-45D0-BFAA-4EB0BF639380}" vid="{12464AA1-9007-4F60-BEDF-2D592A8837DA}"/>
    </a:ext>
  </a:extLst>
</a:theme>
</file>

<file path=ppt/theme/theme2.xml><?xml version="1.0" encoding="utf-8"?>
<a:theme xmlns:a="http://schemas.openxmlformats.org/drawingml/2006/main" name="Larissa-Design">
  <a:themeElements>
    <a:clrScheme name="Malik-MZSG-Colors">
      <a:dk1>
        <a:srgbClr val="000000"/>
      </a:dk1>
      <a:lt1>
        <a:srgbClr val="FFFFFF"/>
      </a:lt1>
      <a:dk2>
        <a:srgbClr val="000000"/>
      </a:dk2>
      <a:lt2>
        <a:srgbClr val="FF0000"/>
      </a:lt2>
      <a:accent1>
        <a:srgbClr val="EAEAEA"/>
      </a:accent1>
      <a:accent2>
        <a:srgbClr val="D6D6D6"/>
      </a:accent2>
      <a:accent3>
        <a:srgbClr val="A1A1A1"/>
      </a:accent3>
      <a:accent4>
        <a:srgbClr val="53608A"/>
      </a:accent4>
      <a:accent5>
        <a:srgbClr val="C8D2E8"/>
      </a:accent5>
      <a:accent6>
        <a:srgbClr val="767CAD"/>
      </a:accent6>
      <a:hlink>
        <a:srgbClr val="000000"/>
      </a:hlink>
      <a:folHlink>
        <a:srgbClr val="000000"/>
      </a:folHlink>
    </a:clrScheme>
    <a:fontScheme name="Malik-MZSG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Malik-MZSG-Colors">
      <a:dk1>
        <a:srgbClr val="000000"/>
      </a:dk1>
      <a:lt1>
        <a:srgbClr val="FFFFFF"/>
      </a:lt1>
      <a:dk2>
        <a:srgbClr val="000000"/>
      </a:dk2>
      <a:lt2>
        <a:srgbClr val="FF0000"/>
      </a:lt2>
      <a:accent1>
        <a:srgbClr val="EAEAEA"/>
      </a:accent1>
      <a:accent2>
        <a:srgbClr val="D6D6D6"/>
      </a:accent2>
      <a:accent3>
        <a:srgbClr val="A1A1A1"/>
      </a:accent3>
      <a:accent4>
        <a:srgbClr val="53608A"/>
      </a:accent4>
      <a:accent5>
        <a:srgbClr val="C8D2E8"/>
      </a:accent5>
      <a:accent6>
        <a:srgbClr val="767CAD"/>
      </a:accent6>
      <a:hlink>
        <a:srgbClr val="C8D2E8"/>
      </a:hlink>
      <a:folHlink>
        <a:srgbClr val="767CAD"/>
      </a:folHlink>
    </a:clrScheme>
    <a:fontScheme name="Malik-MZSG-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895</Words>
  <Application>Microsoft Office PowerPoint</Application>
  <PresentationFormat>A4-Papier (210 x 297 mm)</PresentationFormat>
  <Paragraphs>106</Paragraphs>
  <Slides>12</Slides>
  <Notes>12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12</vt:i4>
      </vt:variant>
    </vt:vector>
  </HeadingPairs>
  <TitlesOfParts>
    <vt:vector size="14" baseType="lpstr">
      <vt:lpstr>Arial</vt:lpstr>
      <vt:lpstr>insede-Master-EN</vt:lpstr>
      <vt:lpstr> </vt:lpstr>
      <vt:lpstr>Management is core, but....</vt:lpstr>
      <vt:lpstr>Basic thoughts about theories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Manager>peter.bretscher@bengin.com</Manager>
  <Company>insede.org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influences to decision making</dc:title>
  <dc:subject>Next Economic Theory</dc:subject>
  <dc:creator>peter.bretscher@bengin.com</dc:creator>
  <cp:keywords>Business Engineering Systems</cp:keywords>
  <cp:lastModifiedBy>Peter Bretscher</cp:lastModifiedBy>
  <cp:revision>20</cp:revision>
  <dcterms:created xsi:type="dcterms:W3CDTF">2015-03-22T14:42:30Z</dcterms:created>
  <dcterms:modified xsi:type="dcterms:W3CDTF">2021-09-25T14:29:58Z</dcterms:modified>
</cp:coreProperties>
</file>