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handoutMasterIdLst>
    <p:handoutMasterId r:id="rId22"/>
  </p:handoutMasterIdLst>
  <p:sldIdLst>
    <p:sldId id="256" r:id="rId2"/>
    <p:sldId id="267" r:id="rId3"/>
    <p:sldId id="275" r:id="rId4"/>
    <p:sldId id="268" r:id="rId5"/>
    <p:sldId id="271" r:id="rId6"/>
    <p:sldId id="274" r:id="rId7"/>
    <p:sldId id="269" r:id="rId8"/>
    <p:sldId id="257" r:id="rId9"/>
    <p:sldId id="258" r:id="rId10"/>
    <p:sldId id="259" r:id="rId11"/>
    <p:sldId id="261" r:id="rId12"/>
    <p:sldId id="260" r:id="rId13"/>
    <p:sldId id="262" r:id="rId14"/>
    <p:sldId id="270" r:id="rId15"/>
    <p:sldId id="266" r:id="rId16"/>
    <p:sldId id="265" r:id="rId17"/>
    <p:sldId id="277" r:id="rId18"/>
    <p:sldId id="276" r:id="rId19"/>
    <p:sldId id="272" r:id="rId20"/>
    <p:sldId id="263" r:id="rId21"/>
  </p:sldIdLst>
  <p:sldSz cx="9144000" cy="6858000" type="screen4x3"/>
  <p:notesSz cx="9926638" cy="67976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FF9933"/>
    <a:srgbClr val="FF00FF"/>
    <a:srgbClr val="FFCCFF"/>
    <a:srgbClr val="EFE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11" autoAdjust="0"/>
    <p:restoredTop sz="94620" autoAdjust="0"/>
  </p:normalViewPr>
  <p:slideViewPr>
    <p:cSldViewPr>
      <p:cViewPr varScale="1">
        <p:scale>
          <a:sx n="107" d="100"/>
          <a:sy n="107" d="100"/>
        </p:scale>
        <p:origin x="-84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63EEB6-BAC4-4932-B3D8-BD332481DD0A}" type="datetimeFigureOut">
              <a:rPr lang="de-CH" smtClean="0"/>
              <a:pPr/>
              <a:t>23.08.2011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3C6CB-EBD9-4138-A69F-920EB95ACF44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221069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0191-1B44-41B4-8C31-0EE949C13EC7}" type="datetimeFigureOut">
              <a:rPr lang="de-CH" smtClean="0"/>
              <a:pPr/>
              <a:t>23.08.2011</a:t>
            </a:fld>
            <a:endParaRPr lang="de-CH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6D6EB48-BF24-437F-A1FD-E8668A13C63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e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0191-1B44-41B4-8C31-0EE949C13EC7}" type="datetimeFigureOut">
              <a:rPr lang="de-CH" smtClean="0"/>
              <a:pPr/>
              <a:t>23.08.2011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6EB48-BF24-437F-A1FD-E8668A13C63A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0191-1B44-41B4-8C31-0EE949C13EC7}" type="datetimeFigureOut">
              <a:rPr lang="de-CH" smtClean="0"/>
              <a:pPr/>
              <a:t>23.08.2011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6EB48-BF24-437F-A1FD-E8668A13C63A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0191-1B44-41B4-8C31-0EE949C13EC7}" type="datetimeFigureOut">
              <a:rPr lang="de-CH" smtClean="0"/>
              <a:pPr/>
              <a:t>23.08.2011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6EB48-BF24-437F-A1FD-E8668A13C63A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0191-1B44-41B4-8C31-0EE949C13EC7}" type="datetimeFigureOut">
              <a:rPr lang="de-CH" smtClean="0"/>
              <a:pPr/>
              <a:t>23.08.2011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6EB48-BF24-437F-A1FD-E8668A13C63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0191-1B44-41B4-8C31-0EE949C13EC7}" type="datetimeFigureOut">
              <a:rPr lang="de-CH" smtClean="0"/>
              <a:pPr/>
              <a:t>23.08.2011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6EB48-BF24-437F-A1FD-E8668A13C63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0191-1B44-41B4-8C31-0EE949C13EC7}" type="datetimeFigureOut">
              <a:rPr lang="de-CH" smtClean="0"/>
              <a:pPr/>
              <a:t>23.08.2011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6EB48-BF24-437F-A1FD-E8668A13C63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0191-1B44-41B4-8C31-0EE949C13EC7}" type="datetimeFigureOut">
              <a:rPr lang="de-CH" smtClean="0"/>
              <a:pPr/>
              <a:t>23.08.2011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6EB48-BF24-437F-A1FD-E8668A13C63A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0191-1B44-41B4-8C31-0EE949C13EC7}" type="datetimeFigureOut">
              <a:rPr lang="de-CH" smtClean="0"/>
              <a:pPr/>
              <a:t>23.08.2011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6EB48-BF24-437F-A1FD-E8668A13C63A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0191-1B44-41B4-8C31-0EE949C13EC7}" type="datetimeFigureOut">
              <a:rPr lang="de-CH" smtClean="0"/>
              <a:pPr/>
              <a:t>23.08.2011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6EB48-BF24-437F-A1FD-E8668A13C63A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160191-1B44-41B4-8C31-0EE949C13EC7}" type="datetimeFigureOut">
              <a:rPr lang="de-CH" smtClean="0"/>
              <a:pPr/>
              <a:t>23.08.2011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6EB48-BF24-437F-A1FD-E8668A13C63A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0160191-1B44-41B4-8C31-0EE949C13EC7}" type="datetimeFigureOut">
              <a:rPr lang="de-CH" smtClean="0"/>
              <a:pPr/>
              <a:t>23.08.2011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D6D6EB48-BF24-437F-A1FD-E8668A13C63A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://pwc.blogs.com/corporatereporting/" TargetMode="External"/><Relationship Id="rId7" Type="http://schemas.openxmlformats.org/officeDocument/2006/relationships/hyperlink" Target="http://www.bengin.net/EY/GRI%20-%20IRI%20-%20ICap2011.pdf" TargetMode="External"/><Relationship Id="rId2" Type="http://schemas.openxmlformats.org/officeDocument/2006/relationships/hyperlink" Target="http://www.theiirc.org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globalreporting.org/Home" TargetMode="External"/><Relationship Id="rId5" Type="http://schemas.openxmlformats.org/officeDocument/2006/relationships/hyperlink" Target="http://www.sec.gov/disclosureinitiative" TargetMode="External"/><Relationship Id="rId4" Type="http://schemas.openxmlformats.org/officeDocument/2006/relationships/hyperlink" Target="http://ineteconomics.org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bengin.net/EY/triple_a_e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bengin.net/EY/ey%20bplan%20draft%20schnellschuss2000.11.15.ppt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hyperlink" Target="http://www.bengin.net/EY/presentation%20john%20ferraro.ppt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sz="6000" smtClean="0"/>
              <a:t>Integral</a:t>
            </a:r>
            <a:br>
              <a:rPr lang="de-CH" sz="6000" smtClean="0"/>
            </a:br>
            <a:r>
              <a:rPr lang="en-US" sz="6000" smtClean="0"/>
              <a:t>Transparency</a:t>
            </a:r>
            <a:r>
              <a:rPr lang="de-CH" sz="6000" smtClean="0"/>
              <a:t> in Economics</a:t>
            </a:r>
            <a:endParaRPr lang="de-CH" sz="600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de-CH" dirty="0" smtClean="0"/>
              <a:t>The Imperative</a:t>
            </a:r>
          </a:p>
          <a:p>
            <a:r>
              <a:rPr lang="de-CH" sz="4400" dirty="0" smtClean="0">
                <a:latin typeface="+mn-lt"/>
              </a:rPr>
              <a:t>INSEDE</a:t>
            </a:r>
            <a:endParaRPr lang="de-CH" sz="4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18640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017748"/>
              </p:ext>
            </p:extLst>
          </p:nvPr>
        </p:nvGraphicFramePr>
        <p:xfrm>
          <a:off x="611560" y="1564079"/>
          <a:ext cx="8082000" cy="5103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Visio" r:id="rId3" imgW="10111753" imgH="6387014" progId="Visio.Drawing.11">
                  <p:embed/>
                </p:oleObj>
              </mc:Choice>
              <mc:Fallback>
                <p:oleObj name="Visio" r:id="rId3" imgW="10111753" imgH="638701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1564079"/>
                        <a:ext cx="8082000" cy="5103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 anchor="ctr"/>
          <a:lstStyle/>
          <a:p>
            <a:r>
              <a:rPr lang="en-US" sz="4000" dirty="0" smtClean="0"/>
              <a:t>From obstacles to insights to solutions</a:t>
            </a:r>
            <a:endParaRPr lang="en-US" sz="4000" dirty="0"/>
          </a:p>
        </p:txBody>
      </p:sp>
      <p:sp>
        <p:nvSpPr>
          <p:cNvPr id="3" name="Pfeil nach unten 2"/>
          <p:cNvSpPr/>
          <p:nvPr/>
        </p:nvSpPr>
        <p:spPr>
          <a:xfrm rot="16200000">
            <a:off x="1344473" y="2264041"/>
            <a:ext cx="425042" cy="1746849"/>
          </a:xfrm>
          <a:prstGeom prst="downArrow">
            <a:avLst>
              <a:gd name="adj1" fmla="val 50000"/>
              <a:gd name="adj2" fmla="val 62953"/>
            </a:avLst>
          </a:prstGeom>
          <a:solidFill>
            <a:srgbClr val="FFCCFF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4" name="Textfeld 3"/>
          <p:cNvSpPr txBox="1"/>
          <p:nvPr/>
        </p:nvSpPr>
        <p:spPr>
          <a:xfrm>
            <a:off x="631571" y="2636132"/>
            <a:ext cx="1571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 they are</a:t>
            </a:r>
            <a:endParaRPr lang="en-US" dirty="0"/>
          </a:p>
        </p:txBody>
      </p:sp>
      <p:sp>
        <p:nvSpPr>
          <p:cNvPr id="7" name="Textfeld 6"/>
          <p:cNvSpPr txBox="1"/>
          <p:nvPr/>
        </p:nvSpPr>
        <p:spPr>
          <a:xfrm>
            <a:off x="4518693" y="2596444"/>
            <a:ext cx="3337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 we go (they’ll come later)</a:t>
            </a:r>
            <a:endParaRPr lang="en-US" dirty="0"/>
          </a:p>
        </p:txBody>
      </p:sp>
      <p:sp>
        <p:nvSpPr>
          <p:cNvPr id="8" name="Ellipse 7"/>
          <p:cNvSpPr/>
          <p:nvPr/>
        </p:nvSpPr>
        <p:spPr>
          <a:xfrm>
            <a:off x="4274641" y="3212977"/>
            <a:ext cx="792042" cy="713074"/>
          </a:xfrm>
          <a:prstGeom prst="ellipse">
            <a:avLst/>
          </a:prstGeom>
          <a:solidFill>
            <a:srgbClr val="66FF9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Textfeld 10"/>
          <p:cNvSpPr txBox="1"/>
          <p:nvPr/>
        </p:nvSpPr>
        <p:spPr>
          <a:xfrm>
            <a:off x="4355975" y="3384847"/>
            <a:ext cx="14214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 smtClean="0"/>
              <a:t>Here</a:t>
            </a:r>
            <a:r>
              <a:rPr lang="de-CH" dirty="0" smtClean="0"/>
              <a:t> </a:t>
            </a:r>
            <a:r>
              <a:rPr lang="de-CH" dirty="0" err="1" smtClean="0"/>
              <a:t>we</a:t>
            </a:r>
            <a:r>
              <a:rPr lang="de-CH" dirty="0" smtClean="0"/>
              <a:t> </a:t>
            </a:r>
            <a:r>
              <a:rPr lang="de-CH" dirty="0" err="1" smtClean="0"/>
              <a:t>are</a:t>
            </a:r>
            <a:endParaRPr lang="de-CH" dirty="0"/>
          </a:p>
        </p:txBody>
      </p:sp>
      <p:sp>
        <p:nvSpPr>
          <p:cNvPr id="5" name="Pfeil nach unten 4"/>
          <p:cNvSpPr/>
          <p:nvPr/>
        </p:nvSpPr>
        <p:spPr>
          <a:xfrm rot="16200000">
            <a:off x="5016880" y="2264041"/>
            <a:ext cx="425042" cy="1746849"/>
          </a:xfrm>
          <a:prstGeom prst="downArrow">
            <a:avLst>
              <a:gd name="adj1" fmla="val 50000"/>
              <a:gd name="adj2" fmla="val 62953"/>
            </a:avLst>
          </a:prstGeom>
          <a:solidFill>
            <a:srgbClr val="66FF99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46371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 anchor="ctr"/>
          <a:lstStyle/>
          <a:p>
            <a:r>
              <a:rPr lang="de-CH" sz="4000" dirty="0" err="1"/>
              <a:t>W</a:t>
            </a:r>
            <a:r>
              <a:rPr lang="de-CH" sz="4000" dirty="0" err="1" smtClean="0"/>
              <a:t>hat</a:t>
            </a:r>
            <a:r>
              <a:rPr lang="de-CH" sz="4000" dirty="0" smtClean="0"/>
              <a:t> Transformation?</a:t>
            </a:r>
            <a:endParaRPr lang="de-CH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416933"/>
            <a:ext cx="7527950" cy="5455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86576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CH" sz="4000" dirty="0" err="1" smtClean="0"/>
              <a:t>Influencer</a:t>
            </a:r>
            <a:r>
              <a:rPr lang="de-CH" sz="4000" dirty="0" smtClean="0"/>
              <a:t> </a:t>
            </a:r>
            <a:r>
              <a:rPr lang="de-CH" sz="4000" dirty="0" err="1" smtClean="0"/>
              <a:t>to</a:t>
            </a:r>
            <a:r>
              <a:rPr lang="de-CH" sz="4000" dirty="0" smtClean="0"/>
              <a:t> Transform</a:t>
            </a:r>
            <a:endParaRPr lang="de-CH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19454"/>
            <a:ext cx="6854942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Gerade Verbindung mit Pfeil 3"/>
          <p:cNvCxnSpPr/>
          <p:nvPr/>
        </p:nvCxnSpPr>
        <p:spPr>
          <a:xfrm flipV="1">
            <a:off x="1619672" y="4437112"/>
            <a:ext cx="360040" cy="432048"/>
          </a:xfrm>
          <a:prstGeom prst="straightConnector1">
            <a:avLst/>
          </a:prstGeom>
          <a:ln w="3810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Gerade Verbindung mit Pfeil 5"/>
          <p:cNvCxnSpPr/>
          <p:nvPr/>
        </p:nvCxnSpPr>
        <p:spPr>
          <a:xfrm flipV="1">
            <a:off x="5744553" y="2780927"/>
            <a:ext cx="324036" cy="1379965"/>
          </a:xfrm>
          <a:prstGeom prst="straightConnector1">
            <a:avLst/>
          </a:prstGeom>
          <a:ln w="3810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 flipV="1">
            <a:off x="3059832" y="3284984"/>
            <a:ext cx="576064" cy="1000682"/>
          </a:xfrm>
          <a:prstGeom prst="straightConnector1">
            <a:avLst/>
          </a:prstGeom>
          <a:ln w="3810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V="1">
            <a:off x="2627784" y="3821328"/>
            <a:ext cx="288032" cy="464337"/>
          </a:xfrm>
          <a:prstGeom prst="straightConnector1">
            <a:avLst/>
          </a:prstGeom>
          <a:ln w="3810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V="1">
            <a:off x="1943499" y="3573016"/>
            <a:ext cx="180020" cy="649293"/>
          </a:xfrm>
          <a:prstGeom prst="straightConnector1">
            <a:avLst/>
          </a:prstGeom>
          <a:ln w="3810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 flipV="1">
            <a:off x="2403167" y="3284984"/>
            <a:ext cx="180020" cy="630333"/>
          </a:xfrm>
          <a:prstGeom prst="straightConnector1">
            <a:avLst/>
          </a:prstGeom>
          <a:ln w="3810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 flipV="1">
            <a:off x="3167844" y="2780928"/>
            <a:ext cx="180020" cy="504056"/>
          </a:xfrm>
          <a:prstGeom prst="straightConnector1">
            <a:avLst/>
          </a:prstGeom>
          <a:ln w="3810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flipV="1">
            <a:off x="4139952" y="2348880"/>
            <a:ext cx="72008" cy="432048"/>
          </a:xfrm>
          <a:prstGeom prst="straightConnector1">
            <a:avLst/>
          </a:prstGeom>
          <a:ln w="3810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>
            <a:off x="7227603" y="2132856"/>
            <a:ext cx="656765" cy="43204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/>
        </p:nvSpPr>
        <p:spPr>
          <a:xfrm>
            <a:off x="7939354" y="2448022"/>
            <a:ext cx="720080" cy="230425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6" name="Textfeld 25"/>
          <p:cNvSpPr txBox="1"/>
          <p:nvPr/>
        </p:nvSpPr>
        <p:spPr>
          <a:xfrm>
            <a:off x="8068017" y="3237563"/>
            <a:ext cx="677108" cy="92333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de-CH" sz="3200" err="1" smtClean="0"/>
              <a:t>CxO</a:t>
            </a:r>
            <a:endParaRPr lang="de-CH" sz="3200"/>
          </a:p>
        </p:txBody>
      </p:sp>
      <p:cxnSp>
        <p:nvCxnSpPr>
          <p:cNvPr id="28" name="Gerade Verbindung mit Pfeil 27"/>
          <p:cNvCxnSpPr/>
          <p:nvPr/>
        </p:nvCxnSpPr>
        <p:spPr>
          <a:xfrm>
            <a:off x="7260303" y="2708920"/>
            <a:ext cx="656765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/>
          <p:nvPr/>
        </p:nvCxnSpPr>
        <p:spPr>
          <a:xfrm>
            <a:off x="7260303" y="3140968"/>
            <a:ext cx="656765" cy="14401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>
            <a:endCxn id="25" idx="1"/>
          </p:cNvCxnSpPr>
          <p:nvPr/>
        </p:nvCxnSpPr>
        <p:spPr>
          <a:xfrm flipV="1">
            <a:off x="7260303" y="3600150"/>
            <a:ext cx="679051" cy="2806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 flipV="1">
            <a:off x="7260303" y="3915317"/>
            <a:ext cx="656765" cy="370349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/>
          <p:nvPr/>
        </p:nvCxnSpPr>
        <p:spPr>
          <a:xfrm flipV="1">
            <a:off x="3678991" y="3163882"/>
            <a:ext cx="288032" cy="464337"/>
          </a:xfrm>
          <a:prstGeom prst="straightConnector1">
            <a:avLst/>
          </a:prstGeom>
          <a:ln w="3810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/>
          <p:nvPr/>
        </p:nvCxnSpPr>
        <p:spPr>
          <a:xfrm flipV="1">
            <a:off x="5600537" y="2772776"/>
            <a:ext cx="288032" cy="929574"/>
          </a:xfrm>
          <a:prstGeom prst="straightConnector1">
            <a:avLst/>
          </a:prstGeom>
          <a:ln w="3810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/>
          <p:nvPr/>
        </p:nvCxnSpPr>
        <p:spPr>
          <a:xfrm flipV="1">
            <a:off x="5508104" y="2800627"/>
            <a:ext cx="144016" cy="363255"/>
          </a:xfrm>
          <a:prstGeom prst="straightConnector1">
            <a:avLst/>
          </a:prstGeom>
          <a:ln w="38100">
            <a:solidFill>
              <a:srgbClr val="FF993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8579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 anchor="ctr"/>
          <a:lstStyle/>
          <a:p>
            <a:r>
              <a:rPr lang="de-CH" sz="4000" dirty="0" err="1" smtClean="0"/>
              <a:t>Clarity</a:t>
            </a:r>
            <a:r>
              <a:rPr lang="de-CH" sz="4000" dirty="0" smtClean="0"/>
              <a:t> – </a:t>
            </a:r>
            <a:r>
              <a:rPr lang="de-CH" sz="4000" dirty="0" err="1" smtClean="0"/>
              <a:t>Transparency</a:t>
            </a:r>
            <a:r>
              <a:rPr lang="de-CH" sz="4000" dirty="0" smtClean="0"/>
              <a:t> – </a:t>
            </a:r>
            <a:r>
              <a:rPr lang="de-CH" sz="4000" dirty="0"/>
              <a:t>S</a:t>
            </a:r>
            <a:r>
              <a:rPr lang="de-CH" sz="4000" dirty="0" smtClean="0"/>
              <a:t>ecurity </a:t>
            </a:r>
            <a:endParaRPr lang="de-CH" sz="400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574750"/>
              </p:ext>
            </p:extLst>
          </p:nvPr>
        </p:nvGraphicFramePr>
        <p:xfrm>
          <a:off x="611560" y="1484784"/>
          <a:ext cx="8200800" cy="47581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7" name="Visio" r:id="rId3" imgW="9345654" imgH="5422570" progId="Visio.Drawing.11">
                  <p:embed/>
                </p:oleObj>
              </mc:Choice>
              <mc:Fallback>
                <p:oleObj name="Visio" r:id="rId3" imgW="9345654" imgH="542257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560" y="1484784"/>
                        <a:ext cx="8200800" cy="475817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0526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 dirty="0" smtClean="0"/>
              <a:t>Next steps</a:t>
            </a:r>
            <a:endParaRPr lang="en-GB" dirty="0"/>
          </a:p>
        </p:txBody>
      </p:sp>
      <p:sp>
        <p:nvSpPr>
          <p:cNvPr id="3" name="Inhaltsplatzhalter 2"/>
          <p:cNvSpPr txBox="1">
            <a:spLocks/>
          </p:cNvSpPr>
          <p:nvPr/>
        </p:nvSpPr>
        <p:spPr>
          <a:xfrm>
            <a:off x="457200" y="1916832"/>
            <a:ext cx="8229600" cy="420933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Courier New" pitchFamily="49" charset="0"/>
              <a:buChar char="o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lvl9pPr>
          </a:lstStyle>
          <a:p>
            <a:r>
              <a:rPr lang="en-GB" dirty="0" smtClean="0"/>
              <a:t>Professional legal base</a:t>
            </a:r>
          </a:p>
          <a:p>
            <a:r>
              <a:rPr lang="en-GB" dirty="0" smtClean="0"/>
              <a:t>To do’s:</a:t>
            </a:r>
            <a:br>
              <a:rPr lang="en-GB" dirty="0" smtClean="0"/>
            </a:br>
            <a:r>
              <a:rPr lang="en-GB" dirty="0" smtClean="0"/>
              <a:t>Basically the same as proposed 2001 to E&amp;Y </a:t>
            </a:r>
            <a:br>
              <a:rPr lang="en-GB" dirty="0" smtClean="0"/>
            </a:br>
            <a:r>
              <a:rPr lang="en-GB" dirty="0" smtClean="0"/>
              <a:t>(see Business Plan Project </a:t>
            </a:r>
            <a:r>
              <a:rPr lang="en-GB" dirty="0" err="1" smtClean="0"/>
              <a:t>BEconomic</a:t>
            </a:r>
            <a:r>
              <a:rPr lang="en-GB" dirty="0" smtClean="0"/>
              <a:t>)</a:t>
            </a:r>
            <a:br>
              <a:rPr lang="en-GB" dirty="0" smtClean="0"/>
            </a:br>
            <a:endParaRPr lang="en-GB" dirty="0" smtClean="0"/>
          </a:p>
          <a:p>
            <a:r>
              <a:rPr lang="en-GB" dirty="0" smtClean="0"/>
              <a:t>Enhanced by other professionals from other service organizations.</a:t>
            </a:r>
          </a:p>
          <a:p>
            <a:endParaRPr lang="en-GB" dirty="0"/>
          </a:p>
          <a:p>
            <a:r>
              <a:rPr lang="en-GB" dirty="0" smtClean="0"/>
              <a:t>Already on track.</a:t>
            </a:r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1371601"/>
            <a:ext cx="7772400" cy="1913384"/>
          </a:xfrm>
        </p:spPr>
        <p:txBody>
          <a:bodyPr/>
          <a:lstStyle/>
          <a:p>
            <a:r>
              <a:rPr lang="en-US" sz="4000" dirty="0" smtClean="0"/>
              <a:t>INSEDE options</a:t>
            </a:r>
            <a:br>
              <a:rPr lang="en-US" sz="4000" dirty="0" smtClean="0"/>
            </a:br>
            <a:r>
              <a:rPr lang="en-US" sz="4000" dirty="0" smtClean="0"/>
              <a:t>for Ernst &amp; Young</a:t>
            </a:r>
            <a:br>
              <a:rPr lang="en-US" sz="4000" dirty="0" smtClean="0"/>
            </a:br>
            <a:r>
              <a:rPr lang="en-US" sz="4000" dirty="0" smtClean="0"/>
              <a:t>...shape economic future as....</a:t>
            </a:r>
            <a:endParaRPr lang="en-US" sz="400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4293096"/>
            <a:ext cx="7772400" cy="1728192"/>
          </a:xfrm>
        </p:spPr>
        <p:txBody>
          <a:bodyPr>
            <a:normAutofit/>
          </a:bodyPr>
          <a:lstStyle/>
          <a:p>
            <a:r>
              <a:rPr lang="en-US" sz="2800" b="1" smtClean="0">
                <a:solidFill>
                  <a:schemeClr val="tx2"/>
                </a:solidFill>
              </a:rPr>
              <a:t>Application Partner</a:t>
            </a:r>
          </a:p>
          <a:p>
            <a:r>
              <a:rPr lang="en-US" sz="2800" b="1" smtClean="0">
                <a:solidFill>
                  <a:schemeClr val="tx2"/>
                </a:solidFill>
              </a:rPr>
              <a:t>Development Partner</a:t>
            </a:r>
          </a:p>
          <a:p>
            <a:r>
              <a:rPr lang="en-US" sz="2800" b="1" smtClean="0">
                <a:solidFill>
                  <a:schemeClr val="tx2"/>
                </a:solidFill>
              </a:rPr>
              <a:t>Investment Partner</a:t>
            </a:r>
            <a:endParaRPr lang="en-US" sz="2800" b="1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0807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smtClean="0"/>
              <a:t>INSEDE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de-CH" smtClean="0"/>
              <a:t>Institute for </a:t>
            </a:r>
            <a:br>
              <a:rPr lang="de-CH" smtClean="0"/>
            </a:br>
            <a:r>
              <a:rPr lang="de-CH" smtClean="0"/>
              <a:t>Sustainable Economic Development</a:t>
            </a:r>
          </a:p>
          <a:p>
            <a:endParaRPr lang="de-CH"/>
          </a:p>
          <a:p>
            <a:r>
              <a:rPr lang="de-CH" smtClean="0"/>
              <a:t>© 2011 www.insede.org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714600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Rösel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4584917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/>
          <a:lstStyle/>
          <a:p>
            <a:r>
              <a:rPr lang="en-GB" smtClean="0"/>
              <a:t>Benefits for Ernst &amp; Young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mtClean="0"/>
              <a:t>Overall</a:t>
            </a:r>
          </a:p>
          <a:p>
            <a:pPr lvl="1"/>
            <a:r>
              <a:rPr lang="en-GB" smtClean="0"/>
              <a:t>Reduced liability.. </a:t>
            </a:r>
            <a:r>
              <a:rPr lang="en-GB"/>
              <a:t>Transparent valuation.. audit</a:t>
            </a:r>
            <a:r>
              <a:rPr lang="en-GB" smtClean="0"/>
              <a:t>.. </a:t>
            </a:r>
            <a:br>
              <a:rPr lang="en-GB" smtClean="0"/>
            </a:br>
            <a:r>
              <a:rPr lang="en-GB" smtClean="0"/>
              <a:t>Proprietary solutions (payback wit licensing out).. Mastermind.. </a:t>
            </a:r>
            <a:endParaRPr lang="en-GB"/>
          </a:p>
          <a:p>
            <a:pPr lvl="1"/>
            <a:endParaRPr lang="en-GB" smtClean="0"/>
          </a:p>
          <a:p>
            <a:r>
              <a:rPr lang="en-GB" smtClean="0"/>
              <a:t>Long term:</a:t>
            </a:r>
          </a:p>
          <a:p>
            <a:pPr lvl="1"/>
            <a:r>
              <a:rPr lang="en-GB" smtClean="0"/>
              <a:t>Top line + 100% over 5 years</a:t>
            </a:r>
          </a:p>
          <a:p>
            <a:pPr lvl="1"/>
            <a:r>
              <a:rPr lang="en-GB" smtClean="0"/>
              <a:t>Bottom line + </a:t>
            </a:r>
          </a:p>
          <a:p>
            <a:pPr lvl="1"/>
            <a:endParaRPr lang="en-GB" smtClean="0"/>
          </a:p>
          <a:p>
            <a:r>
              <a:rPr lang="en-GB" err="1" smtClean="0"/>
              <a:t>Mid term</a:t>
            </a:r>
            <a:r>
              <a:rPr lang="en-GB" smtClean="0"/>
              <a:t>:</a:t>
            </a:r>
          </a:p>
          <a:p>
            <a:endParaRPr lang="en-GB" smtClean="0"/>
          </a:p>
          <a:p>
            <a:r>
              <a:rPr lang="en-GB" smtClean="0"/>
              <a:t>Short term: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8519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Ernst &amp; Young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Audit</a:t>
            </a:r>
          </a:p>
          <a:p>
            <a:pPr lvl="1"/>
            <a:r>
              <a:rPr lang="en-GB" smtClean="0"/>
              <a:t>45%</a:t>
            </a:r>
          </a:p>
          <a:p>
            <a:r>
              <a:rPr lang="en-GB" smtClean="0"/>
              <a:t>Tax / Legal</a:t>
            </a:r>
          </a:p>
          <a:p>
            <a:pPr lvl="1"/>
            <a:r>
              <a:rPr lang="en-GB" smtClean="0"/>
              <a:t>20%</a:t>
            </a:r>
          </a:p>
          <a:p>
            <a:r>
              <a:rPr lang="en-GB" smtClean="0"/>
              <a:t>Corporate Finance</a:t>
            </a:r>
          </a:p>
          <a:p>
            <a:pPr lvl="1"/>
            <a:r>
              <a:rPr lang="en-GB" smtClean="0"/>
              <a:t>15%</a:t>
            </a:r>
          </a:p>
          <a:p>
            <a:r>
              <a:rPr lang="en-GB" smtClean="0"/>
              <a:t>Advisory / Consulting</a:t>
            </a:r>
          </a:p>
          <a:p>
            <a:pPr lvl="1"/>
            <a:r>
              <a:rPr lang="en-GB" smtClean="0"/>
              <a:t>20%</a:t>
            </a:r>
            <a:endParaRPr lang="en-GB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 anchor="ctr"/>
          <a:lstStyle/>
          <a:p>
            <a:r>
              <a:rPr lang="en-GB" sz="4000" dirty="0" smtClean="0"/>
              <a:t>Management Summary</a:t>
            </a:r>
            <a:endParaRPr lang="en-GB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209331"/>
          </a:xfrm>
        </p:spPr>
        <p:txBody>
          <a:bodyPr>
            <a:normAutofit fontScale="92500" lnSpcReduction="20000"/>
          </a:bodyPr>
          <a:lstStyle/>
          <a:p>
            <a:r>
              <a:rPr lang="en-GB" dirty="0" smtClean="0"/>
              <a:t>Fundamental change in economic understanding – huge economic opportunities for professional early adapters [in economic education (base and advanced), bookkeepers, consultants, lawyer, chartered accountants]</a:t>
            </a:r>
          </a:p>
          <a:p>
            <a:r>
              <a:rPr lang="en-GB" dirty="0" smtClean="0"/>
              <a:t>Ready to apply</a:t>
            </a:r>
            <a:br>
              <a:rPr lang="en-GB" dirty="0" smtClean="0"/>
            </a:br>
            <a:r>
              <a:rPr lang="en-GB" dirty="0" smtClean="0"/>
              <a:t>New hybrid value generation model that takes into account tangible and intangible assets as well as monetary and non-monetary valuation metrics.</a:t>
            </a:r>
          </a:p>
          <a:p>
            <a:r>
              <a:rPr lang="en-GB" dirty="0" smtClean="0"/>
              <a:t>Solution that respects intellectual property rights – and that sets its own claims.</a:t>
            </a:r>
          </a:p>
          <a:p>
            <a:r>
              <a:rPr lang="en-GB" dirty="0" smtClean="0"/>
              <a:t>Good for individual and proprietary solutions.</a:t>
            </a:r>
          </a:p>
          <a:p>
            <a:r>
              <a:rPr lang="en-GB" dirty="0" smtClean="0"/>
              <a:t>Several years beyond crowd.</a:t>
            </a:r>
          </a:p>
          <a:p>
            <a:endParaRPr lang="en-GB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err="1" smtClean="0"/>
              <a:t>Benefits</a:t>
            </a:r>
            <a:r>
              <a:rPr lang="de-CH" smtClean="0"/>
              <a:t> </a:t>
            </a:r>
            <a:r>
              <a:rPr lang="de-CH" err="1" smtClean="0"/>
              <a:t>for</a:t>
            </a:r>
            <a:r>
              <a:rPr lang="de-CH" smtClean="0"/>
              <a:t> </a:t>
            </a:r>
            <a:br>
              <a:rPr lang="de-CH" smtClean="0"/>
            </a:br>
            <a:r>
              <a:rPr lang="de-CH" smtClean="0"/>
              <a:t>Ernst &amp; Young</a:t>
            </a:r>
            <a:endParaRPr lang="de-CH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014" y="2204864"/>
            <a:ext cx="7415213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36405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 anchor="ctr"/>
          <a:lstStyle/>
          <a:p>
            <a:r>
              <a:rPr lang="en-GB" sz="4000" dirty="0" smtClean="0"/>
              <a:t>Actual situation / challenges</a:t>
            </a:r>
            <a:endParaRPr lang="en-GB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36504"/>
          </a:xfrm>
        </p:spPr>
        <p:txBody>
          <a:bodyPr>
            <a:noAutofit/>
          </a:bodyPr>
          <a:lstStyle/>
          <a:p>
            <a:r>
              <a:rPr lang="en-GB" sz="1600" dirty="0" smtClean="0"/>
              <a:t>Growing awareness that theory no longer fits reality</a:t>
            </a:r>
          </a:p>
          <a:p>
            <a:endParaRPr lang="en-GB" sz="1600" dirty="0"/>
          </a:p>
          <a:p>
            <a:r>
              <a:rPr lang="en-GB" sz="1600" dirty="0" smtClean="0"/>
              <a:t>Strong efforts from individuals to Governments, from:</a:t>
            </a:r>
            <a:br>
              <a:rPr lang="en-GB" sz="1600" dirty="0" smtClean="0"/>
            </a:b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>
                <a:hlinkClick r:id="rId2"/>
              </a:rPr>
              <a:t>HRH Prince of Wales (Integrated Reporting) </a:t>
            </a:r>
            <a:r>
              <a:rPr lang="en-GB" sz="1600" dirty="0" smtClean="0"/>
              <a:t>to </a:t>
            </a:r>
            <a:r>
              <a:rPr lang="en-GB" sz="1600" dirty="0" smtClean="0">
                <a:hlinkClick r:id="rId3"/>
              </a:rPr>
              <a:t>David Phillips (PWC UK) </a:t>
            </a:r>
            <a:r>
              <a:rPr lang="en-GB" sz="1600" dirty="0"/>
              <a:t> </a:t>
            </a:r>
            <a:r>
              <a:rPr lang="en-GB" sz="1600" dirty="0" smtClean="0"/>
              <a:t/>
            </a:r>
            <a:br>
              <a:rPr lang="en-GB" sz="1600" dirty="0" smtClean="0"/>
            </a:br>
            <a:r>
              <a:rPr lang="en-GB" sz="1600" dirty="0" smtClean="0"/>
              <a:t>to </a:t>
            </a:r>
            <a:r>
              <a:rPr lang="en-GB" sz="1600" dirty="0" smtClean="0">
                <a:hlinkClick r:id="rId4"/>
              </a:rPr>
              <a:t>Soros (</a:t>
            </a:r>
            <a:r>
              <a:rPr lang="en-GB" sz="1600" dirty="0" err="1" smtClean="0">
                <a:hlinkClick r:id="rId4"/>
              </a:rPr>
              <a:t>ineteconomics</a:t>
            </a:r>
            <a:r>
              <a:rPr lang="en-GB" sz="1600" dirty="0" smtClean="0">
                <a:hlinkClick r:id="rId4"/>
              </a:rPr>
              <a:t>) </a:t>
            </a:r>
            <a:r>
              <a:rPr lang="en-GB" sz="1600" dirty="0" smtClean="0"/>
              <a:t>to </a:t>
            </a:r>
            <a:r>
              <a:rPr lang="en-GB" sz="1600" dirty="0" smtClean="0">
                <a:hlinkClick r:id="rId5"/>
              </a:rPr>
              <a:t>SEC (Disclosure Initiative) </a:t>
            </a:r>
            <a:r>
              <a:rPr lang="en-GB" sz="1600" dirty="0" smtClean="0"/>
              <a:t>to </a:t>
            </a:r>
            <a:r>
              <a:rPr lang="en-GB" sz="1600" dirty="0" smtClean="0">
                <a:hlinkClick r:id="rId6"/>
              </a:rPr>
              <a:t>GRI</a:t>
            </a:r>
            <a:r>
              <a:rPr lang="en-GB" sz="1600" dirty="0" smtClean="0"/>
              <a:t> to EU…..</a:t>
            </a:r>
          </a:p>
          <a:p>
            <a:endParaRPr lang="en-GB" sz="1600" dirty="0"/>
          </a:p>
          <a:p>
            <a:endParaRPr lang="en-GB" sz="1600" dirty="0" smtClean="0"/>
          </a:p>
          <a:p>
            <a:r>
              <a:rPr lang="en-GB" sz="1600" dirty="0" smtClean="0"/>
              <a:t>Other forerunners in economic </a:t>
            </a:r>
            <a:r>
              <a:rPr lang="en-GB" sz="1600" dirty="0" err="1" smtClean="0"/>
              <a:t>mindsetting</a:t>
            </a:r>
            <a:r>
              <a:rPr lang="en-GB" sz="1600" dirty="0" smtClean="0"/>
              <a:t>:</a:t>
            </a:r>
            <a:br>
              <a:rPr lang="en-GB" sz="1600" dirty="0" smtClean="0"/>
            </a:br>
            <a:r>
              <a:rPr lang="en-GB" sz="1200" dirty="0" smtClean="0"/>
              <a:t>Click at picture right opens PDF with respective links.</a:t>
            </a:r>
          </a:p>
          <a:p>
            <a:endParaRPr lang="en-GB" sz="1200" dirty="0"/>
          </a:p>
          <a:p>
            <a:endParaRPr lang="en-GB" sz="1200" dirty="0" smtClean="0"/>
          </a:p>
          <a:p>
            <a:endParaRPr lang="en-GB" sz="1200" dirty="0"/>
          </a:p>
          <a:p>
            <a:endParaRPr lang="en-GB" sz="1200" dirty="0" smtClean="0"/>
          </a:p>
          <a:p>
            <a:r>
              <a:rPr lang="en-GB" sz="1600" dirty="0" smtClean="0"/>
              <a:t>Problem they face:</a:t>
            </a:r>
            <a:br>
              <a:rPr lang="en-GB" sz="1600" dirty="0" smtClean="0"/>
            </a:br>
            <a:r>
              <a:rPr lang="en-GB" sz="1600" dirty="0" smtClean="0"/>
              <a:t>Thinking outside of their cage and </a:t>
            </a:r>
            <a:br>
              <a:rPr lang="en-GB" sz="1600" dirty="0" smtClean="0"/>
            </a:br>
            <a:r>
              <a:rPr lang="en-GB" sz="1600" dirty="0" smtClean="0"/>
              <a:t>develop </a:t>
            </a:r>
            <a:r>
              <a:rPr lang="en-GB" sz="1600" dirty="0" err="1" smtClean="0"/>
              <a:t>transdisciplinary</a:t>
            </a:r>
            <a:r>
              <a:rPr lang="en-GB" sz="1600" dirty="0" smtClean="0"/>
              <a:t> models and tools.</a:t>
            </a:r>
            <a:endParaRPr lang="en-GB" sz="1600" dirty="0"/>
          </a:p>
        </p:txBody>
      </p:sp>
      <p:pic>
        <p:nvPicPr>
          <p:cNvPr id="3074" name="Picture 2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149080"/>
            <a:ext cx="2827933" cy="20063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25350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GB" sz="4000" dirty="0" smtClean="0"/>
              <a:t>Benefits for clients</a:t>
            </a:r>
            <a:endParaRPr lang="en-GB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smtClean="0"/>
              <a:t>lower tax</a:t>
            </a:r>
          </a:p>
          <a:p>
            <a:r>
              <a:rPr lang="en-GB" smtClean="0"/>
              <a:t>Enhanced transparency </a:t>
            </a:r>
          </a:p>
          <a:p>
            <a:r>
              <a:rPr lang="en-GB" smtClean="0"/>
              <a:t>Integral valuation</a:t>
            </a:r>
          </a:p>
          <a:p>
            <a:r>
              <a:rPr lang="en-GB" smtClean="0"/>
              <a:t>new strategic options</a:t>
            </a:r>
          </a:p>
          <a:p>
            <a:r>
              <a:rPr lang="en-GB" smtClean="0"/>
              <a:t>new products</a:t>
            </a:r>
          </a:p>
          <a:p>
            <a:r>
              <a:rPr lang="en-GB" smtClean="0"/>
              <a:t>new jobs, growth</a:t>
            </a:r>
            <a:br>
              <a:rPr lang="en-GB" smtClean="0"/>
            </a:br>
            <a:r>
              <a:rPr lang="en-GB" smtClean="0"/>
              <a:t>(tangible &amp; intangible; monetary &amp; nonmonetary)</a:t>
            </a:r>
          </a:p>
          <a:p>
            <a:r>
              <a:rPr lang="en-GB" smtClean="0"/>
              <a:t>new solutions in business improvement</a:t>
            </a:r>
          </a:p>
          <a:p>
            <a:r>
              <a:rPr lang="en-GB" smtClean="0"/>
              <a:t>Risks and opportunities are more transparent</a:t>
            </a:r>
          </a:p>
          <a:p>
            <a:r>
              <a:rPr lang="en-GB" smtClean="0"/>
              <a:t>Decisions are based on real facts &amp; figures</a:t>
            </a:r>
          </a:p>
          <a:p>
            <a:r>
              <a:rPr lang="en-GB" smtClean="0"/>
              <a:t>Triple A strategy   </a:t>
            </a:r>
          </a:p>
          <a:p>
            <a:endParaRPr lang="en-GB" smtClean="0"/>
          </a:p>
          <a:p>
            <a:r>
              <a:rPr lang="en-GB" smtClean="0"/>
              <a:t>Additional holistic views/maps</a:t>
            </a:r>
          </a:p>
          <a:p>
            <a:r>
              <a:rPr lang="en-GB" smtClean="0"/>
              <a:t>Mastering complexity </a:t>
            </a:r>
          </a:p>
          <a:p>
            <a:endParaRPr lang="en-GB"/>
          </a:p>
        </p:txBody>
      </p:sp>
      <p:pic>
        <p:nvPicPr>
          <p:cNvPr id="2051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757789"/>
            <a:ext cx="2166392" cy="1538236"/>
          </a:xfrm>
          <a:prstGeom prst="rect">
            <a:avLst/>
          </a:prstGeom>
          <a:noFill/>
          <a:ln w="6350">
            <a:solidFill>
              <a:schemeClr val="tx2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leichschenkliges Dreieck 34"/>
          <p:cNvSpPr/>
          <p:nvPr/>
        </p:nvSpPr>
        <p:spPr>
          <a:xfrm rot="12572323">
            <a:off x="4279463" y="2652911"/>
            <a:ext cx="1331640" cy="1922276"/>
          </a:xfrm>
          <a:prstGeom prst="triangle">
            <a:avLst/>
          </a:prstGeom>
          <a:solidFill>
            <a:srgbClr val="66FF99"/>
          </a:solidFill>
          <a:ln>
            <a:solidFill>
              <a:srgbClr val="66FF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00200"/>
          </a:xfrm>
        </p:spPr>
        <p:txBody>
          <a:bodyPr anchor="ctr"/>
          <a:lstStyle/>
          <a:p>
            <a:r>
              <a:rPr lang="en-GB" sz="4000" dirty="0" smtClean="0"/>
              <a:t>Benefits for Ernst &amp; Young</a:t>
            </a:r>
            <a:endParaRPr lang="en-GB" sz="4000" dirty="0"/>
          </a:p>
        </p:txBody>
      </p:sp>
      <p:cxnSp>
        <p:nvCxnSpPr>
          <p:cNvPr id="6" name="Gerade Verbindung mit Pfeil 5"/>
          <p:cNvCxnSpPr/>
          <p:nvPr/>
        </p:nvCxnSpPr>
        <p:spPr>
          <a:xfrm flipV="1">
            <a:off x="3415335" y="2696726"/>
            <a:ext cx="0" cy="252028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Gerade Verbindung mit Pfeil 6"/>
          <p:cNvCxnSpPr/>
          <p:nvPr/>
        </p:nvCxnSpPr>
        <p:spPr>
          <a:xfrm>
            <a:off x="3415335" y="5207696"/>
            <a:ext cx="2583904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lipse 9"/>
          <p:cNvSpPr/>
          <p:nvPr/>
        </p:nvSpPr>
        <p:spPr>
          <a:xfrm>
            <a:off x="4992077" y="3293510"/>
            <a:ext cx="288032" cy="288032"/>
          </a:xfrm>
          <a:prstGeom prst="ellipse">
            <a:avLst/>
          </a:prstGeom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Pfeil nach rechts 10"/>
          <p:cNvSpPr/>
          <p:nvPr/>
        </p:nvSpPr>
        <p:spPr>
          <a:xfrm rot="18247912">
            <a:off x="4244888" y="3719633"/>
            <a:ext cx="1110880" cy="403152"/>
          </a:xfrm>
          <a:prstGeom prst="rightArrow">
            <a:avLst>
              <a:gd name="adj1" fmla="val 36600"/>
              <a:gd name="adj2" fmla="val 11828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Textfeld 11"/>
          <p:cNvSpPr txBox="1"/>
          <p:nvPr/>
        </p:nvSpPr>
        <p:spPr>
          <a:xfrm>
            <a:off x="1883250" y="1988840"/>
            <a:ext cx="297476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Potential [i$]</a:t>
            </a:r>
          </a:p>
          <a:p>
            <a:r>
              <a:rPr lang="de-CH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Implicit</a:t>
            </a:r>
            <a:endParaRPr lang="de-CH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e-CH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Intangible</a:t>
            </a:r>
            <a:endParaRPr lang="de-CH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e-CH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Knowledge</a:t>
            </a:r>
            <a:endParaRPr lang="de-CH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de-CH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Reputation</a:t>
            </a:r>
            <a:endParaRPr lang="de-CH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5999239" y="4941168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[$]</a:t>
            </a:r>
            <a:endParaRPr lang="de-CH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4312486" y="4280902"/>
            <a:ext cx="288032" cy="288032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grpSp>
        <p:nvGrpSpPr>
          <p:cNvPr id="29" name="Gruppieren 28"/>
          <p:cNvGrpSpPr/>
          <p:nvPr/>
        </p:nvGrpSpPr>
        <p:grpSpPr>
          <a:xfrm>
            <a:off x="4299892" y="3390538"/>
            <a:ext cx="288032" cy="428238"/>
            <a:chOff x="7308304" y="2420888"/>
            <a:chExt cx="288032" cy="428238"/>
          </a:xfrm>
        </p:grpSpPr>
        <p:cxnSp>
          <p:nvCxnSpPr>
            <p:cNvPr id="14" name="Gerade Verbindung mit Pfeil 13"/>
            <p:cNvCxnSpPr/>
            <p:nvPr/>
          </p:nvCxnSpPr>
          <p:spPr>
            <a:xfrm flipV="1">
              <a:off x="7452320" y="2420888"/>
              <a:ext cx="0" cy="428238"/>
            </a:xfrm>
            <a:prstGeom prst="straightConnector1">
              <a:avLst/>
            </a:prstGeom>
            <a:ln w="4762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mit Pfeil 15"/>
            <p:cNvCxnSpPr/>
            <p:nvPr/>
          </p:nvCxnSpPr>
          <p:spPr>
            <a:xfrm>
              <a:off x="7308304" y="2711036"/>
              <a:ext cx="288032" cy="0"/>
            </a:xfrm>
            <a:prstGeom prst="straightConnector1">
              <a:avLst/>
            </a:prstGeom>
            <a:ln w="47625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Gruppieren 29"/>
          <p:cNvGrpSpPr/>
          <p:nvPr/>
        </p:nvGrpSpPr>
        <p:grpSpPr>
          <a:xfrm rot="5400000">
            <a:off x="4901297" y="4228384"/>
            <a:ext cx="288032" cy="428238"/>
            <a:chOff x="7308304" y="2420888"/>
            <a:chExt cx="288032" cy="428238"/>
          </a:xfrm>
        </p:grpSpPr>
        <p:cxnSp>
          <p:nvCxnSpPr>
            <p:cNvPr id="31" name="Gerade Verbindung mit Pfeil 30"/>
            <p:cNvCxnSpPr/>
            <p:nvPr/>
          </p:nvCxnSpPr>
          <p:spPr>
            <a:xfrm flipV="1">
              <a:off x="7452320" y="2420888"/>
              <a:ext cx="0" cy="428238"/>
            </a:xfrm>
            <a:prstGeom prst="straightConnector1">
              <a:avLst/>
            </a:prstGeom>
            <a:ln w="47625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 Verbindung mit Pfeil 31"/>
            <p:cNvCxnSpPr/>
            <p:nvPr/>
          </p:nvCxnSpPr>
          <p:spPr>
            <a:xfrm>
              <a:off x="7308304" y="2711036"/>
              <a:ext cx="288032" cy="0"/>
            </a:xfrm>
            <a:prstGeom prst="straightConnector1">
              <a:avLst/>
            </a:prstGeom>
            <a:ln w="47625">
              <a:solidFill>
                <a:srgbClr val="00B05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feld 32"/>
          <p:cNvSpPr txBox="1"/>
          <p:nvPr/>
        </p:nvSpPr>
        <p:spPr>
          <a:xfrm>
            <a:off x="3723828" y="3370562"/>
            <a:ext cx="597988" cy="584775"/>
          </a:xfrm>
          <a:prstGeom prst="rect">
            <a:avLst/>
          </a:prstGeom>
          <a:noFill/>
          <a:ln w="0">
            <a:noFill/>
          </a:ln>
        </p:spPr>
        <p:txBody>
          <a:bodyPr wrap="square" rtlCol="0">
            <a:spAutoFit/>
          </a:bodyPr>
          <a:lstStyle/>
          <a:p>
            <a:r>
              <a:rPr lang="de-CH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30</a:t>
            </a:r>
            <a:endParaRPr lang="de-CH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4" name="Textfeld 33"/>
          <p:cNvSpPr txBox="1"/>
          <p:nvPr/>
        </p:nvSpPr>
        <p:spPr>
          <a:xfrm>
            <a:off x="4800328" y="4622921"/>
            <a:ext cx="14401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25</a:t>
            </a:r>
            <a:endParaRPr lang="de-CH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0" y="609600"/>
            <a:ext cx="9144000" cy="51236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ts val="58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z="4000" smtClean="0"/>
              <a:t>beconomic</a:t>
            </a:r>
            <a:br>
              <a:rPr lang="en-US" sz="4000" smtClean="0"/>
            </a:br>
            <a:r>
              <a:rPr lang="en-US" sz="4000" smtClean="0"/>
              <a:t>Ernst &amp; Young</a:t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>Project started 2000</a:t>
            </a:r>
            <a:br>
              <a:rPr lang="en-US" sz="4000" smtClean="0"/>
            </a:br>
            <a:r>
              <a:rPr lang="en-US" sz="4000" smtClean="0"/>
              <a:t>Project ended 2001</a:t>
            </a:r>
            <a:br>
              <a:rPr lang="en-US" sz="4000" smtClean="0"/>
            </a:br>
            <a:r>
              <a:rPr lang="en-US" sz="4000" smtClean="0"/>
              <a:t/>
            </a:r>
            <a:br>
              <a:rPr lang="en-US" sz="4000" smtClean="0"/>
            </a:br>
            <a:r>
              <a:rPr lang="en-US" sz="4000" smtClean="0"/>
              <a:t>2011 still years ahead of the crowd</a:t>
            </a:r>
            <a:endParaRPr lang="en-US" sz="4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CH" sz="4000" dirty="0" err="1" smtClean="0"/>
              <a:t>Beyond</a:t>
            </a:r>
            <a:r>
              <a:rPr lang="de-CH" sz="4000" dirty="0" smtClean="0"/>
              <a:t> classic </a:t>
            </a:r>
            <a:r>
              <a:rPr lang="de-CH" sz="4000" dirty="0" err="1" smtClean="0"/>
              <a:t>Advisors</a:t>
            </a:r>
            <a:r>
              <a:rPr lang="de-CH" sz="4000" dirty="0" smtClean="0"/>
              <a:t>’ Focus</a:t>
            </a:r>
            <a:endParaRPr lang="de-CH" sz="4000" dirty="0"/>
          </a:p>
        </p:txBody>
      </p:sp>
      <p:pic>
        <p:nvPicPr>
          <p:cNvPr id="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916832"/>
            <a:ext cx="4114634" cy="3095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026" y="3501008"/>
            <a:ext cx="4033108" cy="3022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83567" y="5147926"/>
            <a:ext cx="1996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>
                <a:hlinkClick r:id="rId2"/>
              </a:rPr>
              <a:t>Link for </a:t>
            </a:r>
            <a:r>
              <a:rPr lang="de-CH" sz="1400" err="1" smtClean="0">
                <a:hlinkClick r:id="rId2"/>
              </a:rPr>
              <a:t>download</a:t>
            </a:r>
            <a:r>
              <a:rPr lang="de-CH" sz="1400" smtClean="0">
                <a:hlinkClick r:id="rId2"/>
              </a:rPr>
              <a:t> ppt</a:t>
            </a:r>
            <a:endParaRPr lang="de-CH" sz="1400"/>
          </a:p>
        </p:txBody>
      </p:sp>
      <p:sp>
        <p:nvSpPr>
          <p:cNvPr id="6" name="Textfeld 5"/>
          <p:cNvSpPr txBox="1"/>
          <p:nvPr/>
        </p:nvSpPr>
        <p:spPr>
          <a:xfrm>
            <a:off x="6466580" y="3068960"/>
            <a:ext cx="19960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smtClean="0">
                <a:hlinkClick r:id="rId4"/>
              </a:rPr>
              <a:t>Link for </a:t>
            </a:r>
            <a:r>
              <a:rPr lang="de-CH" sz="1400" err="1" smtClean="0">
                <a:hlinkClick r:id="rId4"/>
              </a:rPr>
              <a:t>download</a:t>
            </a:r>
            <a:r>
              <a:rPr lang="de-CH" sz="1400" smtClean="0">
                <a:hlinkClick r:id="rId4"/>
              </a:rPr>
              <a:t> ppt</a:t>
            </a:r>
            <a:endParaRPr lang="de-CH" sz="1400"/>
          </a:p>
        </p:txBody>
      </p:sp>
    </p:spTree>
    <p:extLst>
      <p:ext uri="{BB962C8B-B14F-4D97-AF65-F5344CB8AC3E}">
        <p14:creationId xmlns:p14="http://schemas.microsoft.com/office/powerpoint/2010/main" val="2882523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1187624" y="4077072"/>
            <a:ext cx="1800200" cy="616578"/>
          </a:xfrm>
          <a:prstGeom prst="rect">
            <a:avLst/>
          </a:prstGeom>
          <a:solidFill>
            <a:srgbClr val="FF99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de-CH" sz="4000" dirty="0" smtClean="0"/>
              <a:t>Track 2001 </a:t>
            </a:r>
            <a:r>
              <a:rPr lang="de-CH" sz="4000" dirty="0" err="1" smtClean="0"/>
              <a:t>to</a:t>
            </a:r>
            <a:r>
              <a:rPr lang="de-CH" sz="4000" dirty="0" smtClean="0"/>
              <a:t> 2011</a:t>
            </a:r>
            <a:endParaRPr lang="de-CH" sz="40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9" y="1558081"/>
            <a:ext cx="8136904" cy="4717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Gerade Verbindung mit Pfeil 3"/>
          <p:cNvCxnSpPr/>
          <p:nvPr/>
        </p:nvCxnSpPr>
        <p:spPr>
          <a:xfrm>
            <a:off x="3635841" y="3645024"/>
            <a:ext cx="2592343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6311325" y="3451783"/>
            <a:ext cx="23762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 smtClean="0">
                <a:solidFill>
                  <a:srgbClr val="00B050"/>
                </a:solidFill>
              </a:rPr>
              <a:t>Intangible</a:t>
            </a:r>
            <a:r>
              <a:rPr lang="de-CH" dirty="0" smtClean="0">
                <a:solidFill>
                  <a:srgbClr val="00B050"/>
                </a:solidFill>
              </a:rPr>
              <a:t> </a:t>
            </a:r>
            <a:r>
              <a:rPr lang="de-CH" dirty="0" err="1" smtClean="0">
                <a:solidFill>
                  <a:srgbClr val="00B050"/>
                </a:solidFill>
              </a:rPr>
              <a:t>assets</a:t>
            </a:r>
            <a:endParaRPr lang="de-CH" dirty="0" smtClean="0">
              <a:solidFill>
                <a:srgbClr val="00B050"/>
              </a:solidFill>
            </a:endParaRPr>
          </a:p>
          <a:p>
            <a:r>
              <a:rPr lang="de-CH" dirty="0" err="1" smtClean="0">
                <a:solidFill>
                  <a:srgbClr val="00B050"/>
                </a:solidFill>
              </a:rPr>
              <a:t>Nonmonetary</a:t>
            </a:r>
            <a:r>
              <a:rPr lang="de-CH" dirty="0" smtClean="0">
                <a:solidFill>
                  <a:srgbClr val="00B050"/>
                </a:solidFill>
              </a:rPr>
              <a:t> </a:t>
            </a:r>
            <a:r>
              <a:rPr lang="de-CH" dirty="0" err="1" smtClean="0">
                <a:solidFill>
                  <a:srgbClr val="00B050"/>
                </a:solidFill>
              </a:rPr>
              <a:t>KPI’s</a:t>
            </a:r>
            <a:endParaRPr lang="de-CH" dirty="0" smtClean="0">
              <a:solidFill>
                <a:srgbClr val="00B050"/>
              </a:solidFill>
            </a:endParaRPr>
          </a:p>
          <a:p>
            <a:r>
              <a:rPr lang="de-CH" dirty="0" err="1" smtClean="0">
                <a:solidFill>
                  <a:srgbClr val="00B050"/>
                </a:solidFill>
              </a:rPr>
              <a:t>Subjective</a:t>
            </a:r>
            <a:r>
              <a:rPr lang="de-CH" dirty="0" smtClean="0">
                <a:solidFill>
                  <a:srgbClr val="00B050"/>
                </a:solidFill>
              </a:rPr>
              <a:t> </a:t>
            </a:r>
            <a:r>
              <a:rPr lang="de-CH" dirty="0" err="1" smtClean="0">
                <a:solidFill>
                  <a:srgbClr val="00B050"/>
                </a:solidFill>
              </a:rPr>
              <a:t>valuations</a:t>
            </a:r>
            <a:endParaRPr lang="de-CH" dirty="0">
              <a:solidFill>
                <a:srgbClr val="00B050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332811" y="4527513"/>
            <a:ext cx="2376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solidFill>
                  <a:srgbClr val="7030A0"/>
                </a:solidFill>
              </a:rPr>
              <a:t>Technology</a:t>
            </a:r>
          </a:p>
          <a:p>
            <a:r>
              <a:rPr lang="de-CH" dirty="0" err="1" smtClean="0">
                <a:solidFill>
                  <a:srgbClr val="7030A0"/>
                </a:solidFill>
              </a:rPr>
              <a:t>Visualizing</a:t>
            </a:r>
            <a:r>
              <a:rPr lang="de-CH" dirty="0" smtClean="0">
                <a:solidFill>
                  <a:srgbClr val="7030A0"/>
                </a:solidFill>
              </a:rPr>
              <a:t> </a:t>
            </a:r>
            <a:r>
              <a:rPr lang="de-CH" dirty="0" err="1" smtClean="0">
                <a:solidFill>
                  <a:srgbClr val="7030A0"/>
                </a:solidFill>
              </a:rPr>
              <a:t>data</a:t>
            </a:r>
            <a:endParaRPr lang="de-CH" dirty="0">
              <a:solidFill>
                <a:srgbClr val="7030A0"/>
              </a:solidFill>
            </a:endParaRPr>
          </a:p>
        </p:txBody>
      </p:sp>
      <p:cxnSp>
        <p:nvCxnSpPr>
          <p:cNvPr id="19" name="Gerade Verbindung mit Pfeil 18"/>
          <p:cNvCxnSpPr/>
          <p:nvPr/>
        </p:nvCxnSpPr>
        <p:spPr>
          <a:xfrm>
            <a:off x="3635840" y="3924763"/>
            <a:ext cx="2592343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3635839" y="4149080"/>
            <a:ext cx="2592343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mit Pfeil 20"/>
          <p:cNvCxnSpPr/>
          <p:nvPr/>
        </p:nvCxnSpPr>
        <p:spPr>
          <a:xfrm>
            <a:off x="3635841" y="4693650"/>
            <a:ext cx="2592343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3635838" y="4941168"/>
            <a:ext cx="2592343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6830446" y="2564904"/>
            <a:ext cx="18931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6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Invest</a:t>
            </a:r>
            <a:r>
              <a:rPr lang="de-CH" sz="16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 CHF 4 Mio.</a:t>
            </a:r>
            <a:endParaRPr lang="de-CH" sz="1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6890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0</TotalTime>
  <Words>216</Words>
  <Application>Microsoft Office PowerPoint</Application>
  <PresentationFormat>Bildschirmpräsentation (4:3)</PresentationFormat>
  <Paragraphs>99</Paragraphs>
  <Slides>20</Slides>
  <Notes>0</Notes>
  <HiddenSlides>0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2" baseType="lpstr">
      <vt:lpstr>Executive</vt:lpstr>
      <vt:lpstr>Visio</vt:lpstr>
      <vt:lpstr>Integral Transparency in Economics</vt:lpstr>
      <vt:lpstr>Management Summary</vt:lpstr>
      <vt:lpstr>Actual situation / challenges</vt:lpstr>
      <vt:lpstr>Benefits for clients</vt:lpstr>
      <vt:lpstr>Benefits for Ernst &amp; Young</vt:lpstr>
      <vt:lpstr>PowerPoint-Präsentation</vt:lpstr>
      <vt:lpstr>PowerPoint-Präsentation</vt:lpstr>
      <vt:lpstr>Beyond classic Advisors’ Focus</vt:lpstr>
      <vt:lpstr>Track 2001 to 2011</vt:lpstr>
      <vt:lpstr>From obstacles to insights to solutions</vt:lpstr>
      <vt:lpstr>What Transformation?</vt:lpstr>
      <vt:lpstr>Influencer to Transform</vt:lpstr>
      <vt:lpstr>Clarity – Transparency – Security </vt:lpstr>
      <vt:lpstr>Next steps</vt:lpstr>
      <vt:lpstr>INSEDE options for Ernst &amp; Young ...shape economic future as....</vt:lpstr>
      <vt:lpstr>INSEDE</vt:lpstr>
      <vt:lpstr>Rösel</vt:lpstr>
      <vt:lpstr>Benefits for Ernst &amp; Young</vt:lpstr>
      <vt:lpstr>Ernst &amp; Young</vt:lpstr>
      <vt:lpstr>Benefits for  Ernst &amp; Young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Transparence in Economics</dc:title>
  <dc:creator>Peter Bretscher</dc:creator>
  <cp:lastModifiedBy>Peter Bretscher</cp:lastModifiedBy>
  <cp:revision>61</cp:revision>
  <cp:lastPrinted>2011-07-05T15:01:03Z</cp:lastPrinted>
  <dcterms:created xsi:type="dcterms:W3CDTF">2011-06-08T15:16:04Z</dcterms:created>
  <dcterms:modified xsi:type="dcterms:W3CDTF">2011-08-23T11:15:45Z</dcterms:modified>
</cp:coreProperties>
</file>