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5" r:id="rId1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FF99"/>
    <a:srgbClr val="FF00FF"/>
    <a:srgbClr val="FFCCFF"/>
    <a:srgbClr val="EFE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3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3EEB6-BAC4-4932-B3D8-BD332481DD0A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3C6CB-EBD9-4138-A69F-920EB95ACF4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2106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0160191-1B44-41B4-8C31-0EE949C13EC7}" type="datetimeFigureOut">
              <a:rPr lang="de-CH" smtClean="0"/>
              <a:t>08.06.2011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D6EB48-BF24-437F-A1FD-E8668A13C63A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err="1" smtClean="0"/>
              <a:t>Transparence</a:t>
            </a:r>
            <a:r>
              <a:rPr lang="de-CH" dirty="0" smtClean="0"/>
              <a:t> in Economics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The imperative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864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INSEDE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CH" dirty="0" smtClean="0"/>
              <a:t>Institute for </a:t>
            </a:r>
            <a:br>
              <a:rPr lang="de-CH" dirty="0" smtClean="0"/>
            </a:br>
            <a:r>
              <a:rPr lang="de-CH" dirty="0" smtClean="0"/>
              <a:t>Sustainable Economic Development</a:t>
            </a:r>
          </a:p>
          <a:p>
            <a:endParaRPr lang="de-CH" dirty="0"/>
          </a:p>
          <a:p>
            <a:r>
              <a:rPr lang="de-CH" dirty="0" smtClean="0"/>
              <a:t>© 2011 www.insede.org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146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Beyond</a:t>
            </a:r>
            <a:r>
              <a:rPr lang="de-CH" dirty="0" smtClean="0"/>
              <a:t> Advisors’ Focus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5950060" cy="445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52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187624" y="4077072"/>
            <a:ext cx="1800200" cy="616578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2001 - 2011</a:t>
            </a:r>
            <a:endParaRPr lang="de-CH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566202"/>
            <a:ext cx="8136904" cy="4717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>
            <a:off x="3635841" y="3645024"/>
            <a:ext cx="2592343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6311325" y="3451783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00B050"/>
                </a:solidFill>
              </a:rPr>
              <a:t>Intangible assets</a:t>
            </a:r>
          </a:p>
          <a:p>
            <a:r>
              <a:rPr lang="de-CH" dirty="0" err="1" smtClean="0">
                <a:solidFill>
                  <a:srgbClr val="00B050"/>
                </a:solidFill>
              </a:rPr>
              <a:t>Nonmonetary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KPI’s</a:t>
            </a:r>
            <a:endParaRPr lang="de-CH" dirty="0" smtClean="0">
              <a:solidFill>
                <a:srgbClr val="00B050"/>
              </a:solidFill>
            </a:endParaRPr>
          </a:p>
          <a:p>
            <a:r>
              <a:rPr lang="de-CH" dirty="0" err="1" smtClean="0">
                <a:solidFill>
                  <a:srgbClr val="00B050"/>
                </a:solidFill>
              </a:rPr>
              <a:t>Subjective</a:t>
            </a:r>
            <a:r>
              <a:rPr lang="de-CH" dirty="0" smtClean="0">
                <a:solidFill>
                  <a:srgbClr val="00B050"/>
                </a:solidFill>
              </a:rPr>
              <a:t> </a:t>
            </a:r>
            <a:r>
              <a:rPr lang="de-CH" dirty="0" err="1" smtClean="0">
                <a:solidFill>
                  <a:srgbClr val="00B050"/>
                </a:solidFill>
              </a:rPr>
              <a:t>valuations</a:t>
            </a:r>
            <a:endParaRPr lang="de-CH" dirty="0">
              <a:solidFill>
                <a:srgbClr val="00B05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332811" y="4527513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rgbClr val="7030A0"/>
                </a:solidFill>
              </a:rPr>
              <a:t>Technology</a:t>
            </a:r>
          </a:p>
          <a:p>
            <a:r>
              <a:rPr lang="de-CH" dirty="0" err="1" smtClean="0">
                <a:solidFill>
                  <a:srgbClr val="7030A0"/>
                </a:solidFill>
              </a:rPr>
              <a:t>Visualizing</a:t>
            </a:r>
            <a:r>
              <a:rPr lang="de-CH" dirty="0" smtClean="0">
                <a:solidFill>
                  <a:srgbClr val="7030A0"/>
                </a:solidFill>
              </a:rPr>
              <a:t> </a:t>
            </a:r>
            <a:r>
              <a:rPr lang="de-CH" dirty="0" err="1" smtClean="0">
                <a:solidFill>
                  <a:srgbClr val="7030A0"/>
                </a:solidFill>
              </a:rPr>
              <a:t>data</a:t>
            </a:r>
            <a:endParaRPr lang="de-CH" dirty="0">
              <a:solidFill>
                <a:srgbClr val="7030A0"/>
              </a:solidFill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635840" y="3924763"/>
            <a:ext cx="2592343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635839" y="4149080"/>
            <a:ext cx="2592343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635841" y="4693650"/>
            <a:ext cx="2592343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635838" y="4941168"/>
            <a:ext cx="2592343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6830446" y="2564904"/>
            <a:ext cx="18931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Invest</a:t>
            </a:r>
            <a:r>
              <a:rPr lang="de-CH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CHF 4 Mio.</a:t>
            </a:r>
            <a:endParaRPr lang="de-CH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8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Transformation </a:t>
            </a:r>
            <a:r>
              <a:rPr lang="de-CH" dirty="0" err="1" smtClean="0"/>
              <a:t>of</a:t>
            </a:r>
            <a:r>
              <a:rPr lang="de-CH" dirty="0" smtClean="0"/>
              <a:t> Tools</a:t>
            </a:r>
            <a:endParaRPr lang="de-C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080524" cy="51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feil nach unten 2"/>
          <p:cNvSpPr/>
          <p:nvPr/>
        </p:nvSpPr>
        <p:spPr>
          <a:xfrm rot="16200000">
            <a:off x="1344473" y="2264041"/>
            <a:ext cx="425042" cy="1746849"/>
          </a:xfrm>
          <a:prstGeom prst="downArrow">
            <a:avLst>
              <a:gd name="adj1" fmla="val 50000"/>
              <a:gd name="adj2" fmla="val 62953"/>
            </a:avLst>
          </a:prstGeom>
          <a:solidFill>
            <a:srgbClr val="FFCC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Pfeil nach unten 4"/>
          <p:cNvSpPr/>
          <p:nvPr/>
        </p:nvSpPr>
        <p:spPr>
          <a:xfrm rot="16200000">
            <a:off x="5016880" y="2264041"/>
            <a:ext cx="425042" cy="1746849"/>
          </a:xfrm>
          <a:prstGeom prst="downArrow">
            <a:avLst>
              <a:gd name="adj1" fmla="val 50000"/>
              <a:gd name="adj2" fmla="val 62953"/>
            </a:avLst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Textfeld 3"/>
          <p:cNvSpPr txBox="1"/>
          <p:nvPr/>
        </p:nvSpPr>
        <p:spPr>
          <a:xfrm>
            <a:off x="631571" y="2636132"/>
            <a:ext cx="142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 smtClean="0"/>
              <a:t>Here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4518693" y="2596444"/>
            <a:ext cx="135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 smtClean="0"/>
              <a:t>Here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go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463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de-CH" dirty="0" err="1" smtClean="0"/>
              <a:t>What</a:t>
            </a:r>
            <a:r>
              <a:rPr lang="de-CH" dirty="0" smtClean="0"/>
              <a:t> Transformation?</a:t>
            </a:r>
            <a:endParaRPr lang="de-C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6933"/>
            <a:ext cx="7527950" cy="545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57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Influencer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Transform</a:t>
            </a:r>
            <a:endParaRPr lang="de-C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19454"/>
            <a:ext cx="685494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Gerade Verbindung mit Pfeil 3"/>
          <p:cNvCxnSpPr/>
          <p:nvPr/>
        </p:nvCxnSpPr>
        <p:spPr>
          <a:xfrm flipV="1">
            <a:off x="1619672" y="4437112"/>
            <a:ext cx="360040" cy="432048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 flipV="1">
            <a:off x="5744553" y="2780927"/>
            <a:ext cx="324036" cy="1379965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3059832" y="3284984"/>
            <a:ext cx="576064" cy="1000682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2627784" y="3821328"/>
            <a:ext cx="288032" cy="464337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V="1">
            <a:off x="1943499" y="3573016"/>
            <a:ext cx="180020" cy="649293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2403167" y="3284984"/>
            <a:ext cx="180020" cy="630333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V="1">
            <a:off x="3167844" y="2780928"/>
            <a:ext cx="180020" cy="504056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V="1">
            <a:off x="4139952" y="2348880"/>
            <a:ext cx="72008" cy="432048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7227603" y="2132856"/>
            <a:ext cx="656765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7939354" y="2448022"/>
            <a:ext cx="720080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Textfeld 25"/>
          <p:cNvSpPr txBox="1"/>
          <p:nvPr/>
        </p:nvSpPr>
        <p:spPr>
          <a:xfrm>
            <a:off x="8068017" y="3237563"/>
            <a:ext cx="677108" cy="92333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3200" dirty="0" err="1" smtClean="0"/>
              <a:t>CxO</a:t>
            </a:r>
            <a:endParaRPr lang="de-CH" sz="3200" dirty="0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7260303" y="2708920"/>
            <a:ext cx="656765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7260303" y="3140968"/>
            <a:ext cx="656765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endCxn id="25" idx="1"/>
          </p:cNvCxnSpPr>
          <p:nvPr/>
        </p:nvCxnSpPr>
        <p:spPr>
          <a:xfrm flipV="1">
            <a:off x="7260303" y="3600150"/>
            <a:ext cx="679051" cy="280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7260303" y="3915317"/>
            <a:ext cx="656765" cy="3703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V="1">
            <a:off x="3678991" y="3163882"/>
            <a:ext cx="288032" cy="464337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5600537" y="2772776"/>
            <a:ext cx="288032" cy="929574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5508104" y="2800627"/>
            <a:ext cx="144016" cy="363255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57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600200"/>
          </a:xfrm>
        </p:spPr>
        <p:txBody>
          <a:bodyPr/>
          <a:lstStyle/>
          <a:p>
            <a:r>
              <a:rPr lang="de-CH" dirty="0" smtClean="0"/>
              <a:t>Sustainable Transformation</a:t>
            </a:r>
            <a:endParaRPr lang="de-CH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201992" cy="475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52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benefit</a:t>
            </a:r>
            <a:endParaRPr lang="de-CH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14" y="2204864"/>
            <a:ext cx="74152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640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1913384"/>
          </a:xfrm>
        </p:spPr>
        <p:txBody>
          <a:bodyPr/>
          <a:lstStyle/>
          <a:p>
            <a:r>
              <a:rPr lang="de-CH" dirty="0" smtClean="0"/>
              <a:t>INSEDE </a:t>
            </a:r>
            <a:r>
              <a:rPr lang="de-CH" dirty="0" err="1" smtClean="0"/>
              <a:t>options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4293096"/>
            <a:ext cx="7772400" cy="1728192"/>
          </a:xfrm>
        </p:spPr>
        <p:txBody>
          <a:bodyPr>
            <a:normAutofit/>
          </a:bodyPr>
          <a:lstStyle/>
          <a:p>
            <a:r>
              <a:rPr lang="de-CH" sz="2800" b="1" dirty="0" err="1" smtClean="0">
                <a:solidFill>
                  <a:schemeClr val="tx2"/>
                </a:solidFill>
              </a:rPr>
              <a:t>Application</a:t>
            </a:r>
            <a:r>
              <a:rPr lang="de-CH" sz="2800" b="1" dirty="0" smtClean="0">
                <a:solidFill>
                  <a:schemeClr val="tx2"/>
                </a:solidFill>
              </a:rPr>
              <a:t> Partner</a:t>
            </a:r>
          </a:p>
          <a:p>
            <a:r>
              <a:rPr lang="de-CH" sz="2800" b="1" dirty="0" smtClean="0">
                <a:solidFill>
                  <a:schemeClr val="tx2"/>
                </a:solidFill>
              </a:rPr>
              <a:t>Development Partner</a:t>
            </a:r>
          </a:p>
          <a:p>
            <a:r>
              <a:rPr lang="de-CH" sz="2800" b="1" dirty="0" smtClean="0">
                <a:solidFill>
                  <a:schemeClr val="tx2"/>
                </a:solidFill>
              </a:rPr>
              <a:t>Investment Partner</a:t>
            </a:r>
            <a:endParaRPr lang="de-CH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80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57</Words>
  <Application>Microsoft Office PowerPoint</Application>
  <PresentationFormat>Bildschirmpräsentation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Executive</vt:lpstr>
      <vt:lpstr>Transparence in Economics</vt:lpstr>
      <vt:lpstr>Beyond Advisors’ Focus</vt:lpstr>
      <vt:lpstr>2001 - 2011</vt:lpstr>
      <vt:lpstr>Transformation of Tools</vt:lpstr>
      <vt:lpstr>What Transformation?</vt:lpstr>
      <vt:lpstr>Influencer to Transform</vt:lpstr>
      <vt:lpstr>Sustainable Transformation</vt:lpstr>
      <vt:lpstr>benefit</vt:lpstr>
      <vt:lpstr>INSEDE options</vt:lpstr>
      <vt:lpstr>INSEDE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Transparence in Economics</dc:title>
  <dc:creator>Peter Bretscher</dc:creator>
  <cp:lastModifiedBy>Peter Bretscher</cp:lastModifiedBy>
  <cp:revision>16</cp:revision>
  <cp:lastPrinted>2011-06-08T17:56:04Z</cp:lastPrinted>
  <dcterms:created xsi:type="dcterms:W3CDTF">2011-06-08T15:16:04Z</dcterms:created>
  <dcterms:modified xsi:type="dcterms:W3CDTF">2011-06-08T21:27:31Z</dcterms:modified>
</cp:coreProperties>
</file>