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9144000" cy="6858000" type="screen4x3"/>
  <p:notesSz cx="6727825" cy="98599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  <a:srgbClr val="31A9A8"/>
    <a:srgbClr val="E6E405"/>
    <a:srgbClr val="F4F4F4"/>
    <a:srgbClr val="CC00CC"/>
    <a:srgbClr val="00CC00"/>
    <a:srgbClr val="FF0000"/>
    <a:srgbClr val="0080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 snapToObjects="1">
      <p:cViewPr varScale="1">
        <p:scale>
          <a:sx n="114" d="100"/>
          <a:sy n="114" d="100"/>
        </p:scale>
        <p:origin x="-1614" y="-108"/>
      </p:cViewPr>
      <p:guideLst>
        <p:guide orient="horz" pos="2160"/>
        <p:guide orient="horz" pos="3648"/>
        <p:guide orient="horz" pos="240"/>
        <p:guide orient="horz" pos="672"/>
        <p:guide pos="2880"/>
        <p:guide pos="384"/>
        <p:guide pos="5280"/>
        <p:guide pos="55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4" d="100"/>
          <a:sy n="54" d="100"/>
        </p:scale>
        <p:origin x="-1920" y="-72"/>
      </p:cViewPr>
      <p:guideLst>
        <p:guide orient="horz" pos="3105"/>
        <p:guide pos="21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6250"/>
            <a:ext cx="29162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1588" y="9366250"/>
            <a:ext cx="29162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A618023-7097-4F64-95B4-A3829DE7ADE1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1588" y="0"/>
            <a:ext cx="29162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46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1588" y="0"/>
            <a:ext cx="29162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29187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3125"/>
            <a:ext cx="4933950" cy="44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6250"/>
            <a:ext cx="29162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1588" y="9366250"/>
            <a:ext cx="29162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063118-7350-439C-A2C8-952824975F2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91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89340835"/>
      </p:ext>
    </p:extLst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314325"/>
            <a:ext cx="78105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36000" rIns="18000" bIns="18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Click to Edit</a:t>
            </a:r>
            <a:br>
              <a:rPr lang="de-CH" smtClean="0"/>
            </a:br>
            <a:r>
              <a:rPr lang="de-CH" smtClean="0"/>
              <a:t>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24000"/>
            <a:ext cx="78105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45" tIns="19045" rIns="19045" bIns="190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39200" y="6172200"/>
            <a:ext cx="225425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871538" eaLnBrk="0" hangingPunct="0">
              <a:defRPr sz="1000" b="1"/>
            </a:lvl1pPr>
          </a:lstStyle>
          <a:p>
            <a:fld id="{CF18B547-5ECB-4C7C-8869-8E5A1093C691}" type="slidenum">
              <a:rPr lang="de-CH"/>
              <a:pPr/>
              <a:t>‹Nr.›</a:t>
            </a:fld>
            <a:endParaRPr lang="de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med">
    <p:checker/>
  </p:transition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235B"/>
          </a:solidFill>
          <a:latin typeface="Arial" charset="0"/>
        </a:defRPr>
      </a:lvl9pPr>
    </p:titleStyle>
    <p:bodyStyle>
      <a:lvl1pPr marL="287338" indent="-287338"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60413" indent="-282575" algn="l" rtl="0" fontAlgn="base">
        <a:lnSpc>
          <a:spcPct val="110000"/>
        </a:lnSpc>
        <a:spcBef>
          <a:spcPct val="4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1235075" indent="-280988" algn="l" rtl="0" fontAlgn="base">
        <a:lnSpc>
          <a:spcPct val="110000"/>
        </a:lnSpc>
        <a:spcBef>
          <a:spcPct val="4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709738" indent="-284163" algn="l" rtl="0" fontAlgn="base">
        <a:lnSpc>
          <a:spcPct val="110000"/>
        </a:lnSpc>
        <a:spcBef>
          <a:spcPct val="4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1906588" algn="l" rtl="0" fontAlgn="base">
        <a:lnSpc>
          <a:spcPct val="110000"/>
        </a:lnSpc>
        <a:spcBef>
          <a:spcPct val="4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</a:defRPr>
      </a:lvl5pPr>
      <a:lvl6pPr marL="2363788" algn="l" rtl="0" fontAlgn="base">
        <a:lnSpc>
          <a:spcPct val="110000"/>
        </a:lnSpc>
        <a:spcBef>
          <a:spcPct val="4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</a:defRPr>
      </a:lvl6pPr>
      <a:lvl7pPr marL="2820988" algn="l" rtl="0" fontAlgn="base">
        <a:lnSpc>
          <a:spcPct val="110000"/>
        </a:lnSpc>
        <a:spcBef>
          <a:spcPct val="4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</a:defRPr>
      </a:lvl7pPr>
      <a:lvl8pPr marL="3278188" algn="l" rtl="0" fontAlgn="base">
        <a:lnSpc>
          <a:spcPct val="110000"/>
        </a:lnSpc>
        <a:spcBef>
          <a:spcPct val="4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</a:defRPr>
      </a:lvl8pPr>
      <a:lvl9pPr marL="3735388" algn="l" rtl="0" fontAlgn="base">
        <a:lnSpc>
          <a:spcPct val="110000"/>
        </a:lnSpc>
        <a:spcBef>
          <a:spcPct val="40000"/>
        </a:spcBef>
        <a:spcAft>
          <a:spcPct val="0"/>
        </a:spcAft>
        <a:buFont typeface="Arial" charset="0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Freeform 5"/>
          <p:cNvSpPr>
            <a:spLocks/>
          </p:cNvSpPr>
          <p:nvPr/>
        </p:nvSpPr>
        <p:spPr bwMode="auto">
          <a:xfrm>
            <a:off x="1473200" y="3738563"/>
            <a:ext cx="5753100" cy="1871662"/>
          </a:xfrm>
          <a:custGeom>
            <a:avLst/>
            <a:gdLst>
              <a:gd name="T0" fmla="*/ 201 w 9061"/>
              <a:gd name="T1" fmla="*/ 0 h 2948"/>
              <a:gd name="T2" fmla="*/ 159 w 9061"/>
              <a:gd name="T3" fmla="*/ 4 h 2948"/>
              <a:gd name="T4" fmla="*/ 124 w 9061"/>
              <a:gd name="T5" fmla="*/ 16 h 2948"/>
              <a:gd name="T6" fmla="*/ 89 w 9061"/>
              <a:gd name="T7" fmla="*/ 35 h 2948"/>
              <a:gd name="T8" fmla="*/ 58 w 9061"/>
              <a:gd name="T9" fmla="*/ 58 h 2948"/>
              <a:gd name="T10" fmla="*/ 35 w 9061"/>
              <a:gd name="T11" fmla="*/ 89 h 2948"/>
              <a:gd name="T12" fmla="*/ 16 w 9061"/>
              <a:gd name="T13" fmla="*/ 120 h 2948"/>
              <a:gd name="T14" fmla="*/ 4 w 9061"/>
              <a:gd name="T15" fmla="*/ 159 h 2948"/>
              <a:gd name="T16" fmla="*/ 0 w 9061"/>
              <a:gd name="T17" fmla="*/ 198 h 2948"/>
              <a:gd name="T18" fmla="*/ 0 w 9061"/>
              <a:gd name="T19" fmla="*/ 2746 h 2948"/>
              <a:gd name="T20" fmla="*/ 4 w 9061"/>
              <a:gd name="T21" fmla="*/ 2789 h 2948"/>
              <a:gd name="T22" fmla="*/ 16 w 9061"/>
              <a:gd name="T23" fmla="*/ 2824 h 2948"/>
              <a:gd name="T24" fmla="*/ 35 w 9061"/>
              <a:gd name="T25" fmla="*/ 2859 h 2948"/>
              <a:gd name="T26" fmla="*/ 58 w 9061"/>
              <a:gd name="T27" fmla="*/ 2890 h 2948"/>
              <a:gd name="T28" fmla="*/ 89 w 9061"/>
              <a:gd name="T29" fmla="*/ 2913 h 2948"/>
              <a:gd name="T30" fmla="*/ 124 w 9061"/>
              <a:gd name="T31" fmla="*/ 2933 h 2948"/>
              <a:gd name="T32" fmla="*/ 159 w 9061"/>
              <a:gd name="T33" fmla="*/ 2944 h 2948"/>
              <a:gd name="T34" fmla="*/ 201 w 9061"/>
              <a:gd name="T35" fmla="*/ 2948 h 2948"/>
              <a:gd name="T36" fmla="*/ 8864 w 9061"/>
              <a:gd name="T37" fmla="*/ 2948 h 2948"/>
              <a:gd name="T38" fmla="*/ 8902 w 9061"/>
              <a:gd name="T39" fmla="*/ 2944 h 2948"/>
              <a:gd name="T40" fmla="*/ 8941 w 9061"/>
              <a:gd name="T41" fmla="*/ 2933 h 2948"/>
              <a:gd name="T42" fmla="*/ 8972 w 9061"/>
              <a:gd name="T43" fmla="*/ 2913 h 2948"/>
              <a:gd name="T44" fmla="*/ 9003 w 9061"/>
              <a:gd name="T45" fmla="*/ 2890 h 2948"/>
              <a:gd name="T46" fmla="*/ 9026 w 9061"/>
              <a:gd name="T47" fmla="*/ 2859 h 2948"/>
              <a:gd name="T48" fmla="*/ 9046 w 9061"/>
              <a:gd name="T49" fmla="*/ 2824 h 2948"/>
              <a:gd name="T50" fmla="*/ 9057 w 9061"/>
              <a:gd name="T51" fmla="*/ 2789 h 2948"/>
              <a:gd name="T52" fmla="*/ 9061 w 9061"/>
              <a:gd name="T53" fmla="*/ 2746 h 2948"/>
              <a:gd name="T54" fmla="*/ 9061 w 9061"/>
              <a:gd name="T55" fmla="*/ 198 h 2948"/>
              <a:gd name="T56" fmla="*/ 9057 w 9061"/>
              <a:gd name="T57" fmla="*/ 159 h 2948"/>
              <a:gd name="T58" fmla="*/ 9046 w 9061"/>
              <a:gd name="T59" fmla="*/ 120 h 2948"/>
              <a:gd name="T60" fmla="*/ 9026 w 9061"/>
              <a:gd name="T61" fmla="*/ 89 h 2948"/>
              <a:gd name="T62" fmla="*/ 9003 w 9061"/>
              <a:gd name="T63" fmla="*/ 58 h 2948"/>
              <a:gd name="T64" fmla="*/ 8972 w 9061"/>
              <a:gd name="T65" fmla="*/ 35 h 2948"/>
              <a:gd name="T66" fmla="*/ 8941 w 9061"/>
              <a:gd name="T67" fmla="*/ 16 h 2948"/>
              <a:gd name="T68" fmla="*/ 8902 w 9061"/>
              <a:gd name="T69" fmla="*/ 4 h 2948"/>
              <a:gd name="T70" fmla="*/ 8864 w 9061"/>
              <a:gd name="T71" fmla="*/ 0 h 2948"/>
              <a:gd name="T72" fmla="*/ 201 w 9061"/>
              <a:gd name="T73" fmla="*/ 0 h 2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061" h="2948">
                <a:moveTo>
                  <a:pt x="201" y="0"/>
                </a:moveTo>
                <a:lnTo>
                  <a:pt x="159" y="4"/>
                </a:lnTo>
                <a:lnTo>
                  <a:pt x="124" y="16"/>
                </a:lnTo>
                <a:lnTo>
                  <a:pt x="89" y="35"/>
                </a:lnTo>
                <a:lnTo>
                  <a:pt x="58" y="58"/>
                </a:lnTo>
                <a:lnTo>
                  <a:pt x="35" y="89"/>
                </a:lnTo>
                <a:lnTo>
                  <a:pt x="16" y="120"/>
                </a:lnTo>
                <a:lnTo>
                  <a:pt x="4" y="159"/>
                </a:lnTo>
                <a:lnTo>
                  <a:pt x="0" y="198"/>
                </a:lnTo>
                <a:lnTo>
                  <a:pt x="0" y="2746"/>
                </a:lnTo>
                <a:lnTo>
                  <a:pt x="4" y="2789"/>
                </a:lnTo>
                <a:lnTo>
                  <a:pt x="16" y="2824"/>
                </a:lnTo>
                <a:lnTo>
                  <a:pt x="35" y="2859"/>
                </a:lnTo>
                <a:lnTo>
                  <a:pt x="58" y="2890"/>
                </a:lnTo>
                <a:lnTo>
                  <a:pt x="89" y="2913"/>
                </a:lnTo>
                <a:lnTo>
                  <a:pt x="124" y="2933"/>
                </a:lnTo>
                <a:lnTo>
                  <a:pt x="159" y="2944"/>
                </a:lnTo>
                <a:lnTo>
                  <a:pt x="201" y="2948"/>
                </a:lnTo>
                <a:lnTo>
                  <a:pt x="8864" y="2948"/>
                </a:lnTo>
                <a:lnTo>
                  <a:pt x="8902" y="2944"/>
                </a:lnTo>
                <a:lnTo>
                  <a:pt x="8941" y="2933"/>
                </a:lnTo>
                <a:lnTo>
                  <a:pt x="8972" y="2913"/>
                </a:lnTo>
                <a:lnTo>
                  <a:pt x="9003" y="2890"/>
                </a:lnTo>
                <a:lnTo>
                  <a:pt x="9026" y="2859"/>
                </a:lnTo>
                <a:lnTo>
                  <a:pt x="9046" y="2824"/>
                </a:lnTo>
                <a:lnTo>
                  <a:pt x="9057" y="2789"/>
                </a:lnTo>
                <a:lnTo>
                  <a:pt x="9061" y="2746"/>
                </a:lnTo>
                <a:lnTo>
                  <a:pt x="9061" y="198"/>
                </a:lnTo>
                <a:lnTo>
                  <a:pt x="9057" y="159"/>
                </a:lnTo>
                <a:lnTo>
                  <a:pt x="9046" y="120"/>
                </a:lnTo>
                <a:lnTo>
                  <a:pt x="9026" y="89"/>
                </a:lnTo>
                <a:lnTo>
                  <a:pt x="9003" y="58"/>
                </a:lnTo>
                <a:lnTo>
                  <a:pt x="8972" y="35"/>
                </a:lnTo>
                <a:lnTo>
                  <a:pt x="8941" y="16"/>
                </a:lnTo>
                <a:lnTo>
                  <a:pt x="8902" y="4"/>
                </a:lnTo>
                <a:lnTo>
                  <a:pt x="8864" y="0"/>
                </a:lnTo>
                <a:lnTo>
                  <a:pt x="201" y="0"/>
                </a:lnTo>
                <a:close/>
              </a:path>
            </a:pathLst>
          </a:custGeom>
          <a:solidFill>
            <a:srgbClr val="CCFFCC"/>
          </a:solidFill>
          <a:ln w="127000">
            <a:solidFill>
              <a:srgbClr val="000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de-CH" dirty="0"/>
          </a:p>
        </p:txBody>
      </p:sp>
      <p:sp>
        <p:nvSpPr>
          <p:cNvPr id="116742" name="Oval 6"/>
          <p:cNvSpPr>
            <a:spLocks noChangeArrowheads="1"/>
          </p:cNvSpPr>
          <p:nvPr/>
        </p:nvSpPr>
        <p:spPr bwMode="auto">
          <a:xfrm>
            <a:off x="1298575" y="1368425"/>
            <a:ext cx="6078538" cy="3863975"/>
          </a:xfrm>
          <a:prstGeom prst="ellipse">
            <a:avLst/>
          </a:prstGeom>
          <a:solidFill>
            <a:srgbClr val="EAEAEA"/>
          </a:solidFill>
          <a:ln w="222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de-CH" dirty="0"/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>
            <a:off x="1765300" y="4819650"/>
            <a:ext cx="5200650" cy="422275"/>
          </a:xfrm>
          <a:prstGeom prst="rect">
            <a:avLst/>
          </a:prstGeom>
          <a:solidFill>
            <a:srgbClr val="CCFFCC"/>
          </a:solidFill>
          <a:ln w="7620">
            <a:solidFill>
              <a:srgbClr val="CCFFCC"/>
            </a:solidFill>
            <a:miter lim="800000"/>
            <a:headEnd/>
            <a:tailEnd/>
          </a:ln>
        </p:spPr>
        <p:txBody>
          <a:bodyPr/>
          <a:lstStyle/>
          <a:p>
            <a:endParaRPr lang="de-CH" dirty="0"/>
          </a:p>
        </p:txBody>
      </p:sp>
      <p:grpSp>
        <p:nvGrpSpPr>
          <p:cNvPr id="116744" name="Group 8"/>
          <p:cNvGrpSpPr>
            <a:grpSpLocks/>
          </p:cNvGrpSpPr>
          <p:nvPr/>
        </p:nvGrpSpPr>
        <p:grpSpPr bwMode="auto">
          <a:xfrm>
            <a:off x="2144713" y="3884613"/>
            <a:ext cx="4387850" cy="966787"/>
            <a:chOff x="4317" y="7457"/>
            <a:chExt cx="6911" cy="1524"/>
          </a:xfrm>
        </p:grpSpPr>
        <p:grpSp>
          <p:nvGrpSpPr>
            <p:cNvPr id="116745" name="Group 9"/>
            <p:cNvGrpSpPr>
              <a:grpSpLocks/>
            </p:cNvGrpSpPr>
            <p:nvPr/>
          </p:nvGrpSpPr>
          <p:grpSpPr bwMode="auto">
            <a:xfrm>
              <a:off x="4317" y="7457"/>
              <a:ext cx="6907" cy="1521"/>
              <a:chOff x="4317" y="7457"/>
              <a:chExt cx="6907" cy="1521"/>
            </a:xfrm>
          </p:grpSpPr>
          <p:sp>
            <p:nvSpPr>
              <p:cNvPr id="116746" name="Rectangle 10"/>
              <p:cNvSpPr>
                <a:spLocks noChangeArrowheads="1"/>
              </p:cNvSpPr>
              <p:nvPr/>
            </p:nvSpPr>
            <p:spPr bwMode="auto">
              <a:xfrm>
                <a:off x="4317" y="7457"/>
                <a:ext cx="6907" cy="93"/>
              </a:xfrm>
              <a:prstGeom prst="rect">
                <a:avLst/>
              </a:prstGeom>
              <a:solidFill>
                <a:srgbClr val="E9E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47" name="Rectangle 11"/>
              <p:cNvSpPr>
                <a:spLocks noChangeArrowheads="1"/>
              </p:cNvSpPr>
              <p:nvPr/>
            </p:nvSpPr>
            <p:spPr bwMode="auto">
              <a:xfrm>
                <a:off x="4317" y="7550"/>
                <a:ext cx="6907" cy="97"/>
              </a:xfrm>
              <a:prstGeom prst="rect">
                <a:avLst/>
              </a:prstGeom>
              <a:solidFill>
                <a:srgbClr val="E9EA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48" name="Rectangle 12"/>
              <p:cNvSpPr>
                <a:spLocks noChangeArrowheads="1"/>
              </p:cNvSpPr>
              <p:nvPr/>
            </p:nvSpPr>
            <p:spPr bwMode="auto">
              <a:xfrm>
                <a:off x="4317" y="7647"/>
                <a:ext cx="6907" cy="93"/>
              </a:xfrm>
              <a:prstGeom prst="rect">
                <a:avLst/>
              </a:prstGeom>
              <a:solidFill>
                <a:srgbClr val="E8EB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49" name="Rectangle 13"/>
              <p:cNvSpPr>
                <a:spLocks noChangeArrowheads="1"/>
              </p:cNvSpPr>
              <p:nvPr/>
            </p:nvSpPr>
            <p:spPr bwMode="auto">
              <a:xfrm>
                <a:off x="4317" y="7740"/>
                <a:ext cx="6907" cy="97"/>
              </a:xfrm>
              <a:prstGeom prst="rect">
                <a:avLst/>
              </a:prstGeom>
              <a:solidFill>
                <a:srgbClr val="E6EC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50" name="Rectangle 14"/>
              <p:cNvSpPr>
                <a:spLocks noChangeArrowheads="1"/>
              </p:cNvSpPr>
              <p:nvPr/>
            </p:nvSpPr>
            <p:spPr bwMode="auto">
              <a:xfrm>
                <a:off x="4317" y="7837"/>
                <a:ext cx="6907" cy="93"/>
              </a:xfrm>
              <a:prstGeom prst="rect">
                <a:avLst/>
              </a:prstGeom>
              <a:solidFill>
                <a:srgbClr val="E5ED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51" name="Rectangle 15"/>
              <p:cNvSpPr>
                <a:spLocks noChangeArrowheads="1"/>
              </p:cNvSpPr>
              <p:nvPr/>
            </p:nvSpPr>
            <p:spPr bwMode="auto">
              <a:xfrm>
                <a:off x="4317" y="7930"/>
                <a:ext cx="6907" cy="97"/>
              </a:xfrm>
              <a:prstGeom prst="rect">
                <a:avLst/>
              </a:prstGeom>
              <a:solidFill>
                <a:srgbClr val="E2EF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52" name="Rectangle 16"/>
              <p:cNvSpPr>
                <a:spLocks noChangeArrowheads="1"/>
              </p:cNvSpPr>
              <p:nvPr/>
            </p:nvSpPr>
            <p:spPr bwMode="auto">
              <a:xfrm>
                <a:off x="4317" y="8027"/>
                <a:ext cx="6907" cy="93"/>
              </a:xfrm>
              <a:prstGeom prst="rect">
                <a:avLst/>
              </a:prstGeom>
              <a:solidFill>
                <a:srgbClr val="E0F1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53" name="Rectangle 17"/>
              <p:cNvSpPr>
                <a:spLocks noChangeArrowheads="1"/>
              </p:cNvSpPr>
              <p:nvPr/>
            </p:nvSpPr>
            <p:spPr bwMode="auto">
              <a:xfrm>
                <a:off x="4317" y="8120"/>
                <a:ext cx="6907" cy="97"/>
              </a:xfrm>
              <a:prstGeom prst="rect">
                <a:avLst/>
              </a:prstGeom>
              <a:solidFill>
                <a:srgbClr val="DDF3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54" name="Rectangle 18"/>
              <p:cNvSpPr>
                <a:spLocks noChangeArrowheads="1"/>
              </p:cNvSpPr>
              <p:nvPr/>
            </p:nvSpPr>
            <p:spPr bwMode="auto">
              <a:xfrm>
                <a:off x="4317" y="8217"/>
                <a:ext cx="6907" cy="93"/>
              </a:xfrm>
              <a:prstGeom prst="rect">
                <a:avLst/>
              </a:prstGeom>
              <a:solidFill>
                <a:srgbClr val="DAF5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55" name="Rectangle 19"/>
              <p:cNvSpPr>
                <a:spLocks noChangeArrowheads="1"/>
              </p:cNvSpPr>
              <p:nvPr/>
            </p:nvSpPr>
            <p:spPr bwMode="auto">
              <a:xfrm>
                <a:off x="4317" y="8310"/>
                <a:ext cx="6907" cy="97"/>
              </a:xfrm>
              <a:prstGeom prst="rect">
                <a:avLst/>
              </a:prstGeom>
              <a:solidFill>
                <a:srgbClr val="D6F7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56" name="Rectangle 20"/>
              <p:cNvSpPr>
                <a:spLocks noChangeArrowheads="1"/>
              </p:cNvSpPr>
              <p:nvPr/>
            </p:nvSpPr>
            <p:spPr bwMode="auto">
              <a:xfrm>
                <a:off x="4317" y="8407"/>
                <a:ext cx="6907" cy="93"/>
              </a:xfrm>
              <a:prstGeom prst="rect">
                <a:avLst/>
              </a:prstGeom>
              <a:solidFill>
                <a:srgbClr val="D4F9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57" name="Rectangle 21"/>
              <p:cNvSpPr>
                <a:spLocks noChangeArrowheads="1"/>
              </p:cNvSpPr>
              <p:nvPr/>
            </p:nvSpPr>
            <p:spPr bwMode="auto">
              <a:xfrm>
                <a:off x="4317" y="8500"/>
                <a:ext cx="6907" cy="97"/>
              </a:xfrm>
              <a:prstGeom prst="rect">
                <a:avLst/>
              </a:prstGeom>
              <a:solidFill>
                <a:srgbClr val="D1FB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58" name="Rectangle 22"/>
              <p:cNvSpPr>
                <a:spLocks noChangeArrowheads="1"/>
              </p:cNvSpPr>
              <p:nvPr/>
            </p:nvSpPr>
            <p:spPr bwMode="auto">
              <a:xfrm>
                <a:off x="4317" y="8597"/>
                <a:ext cx="6907" cy="93"/>
              </a:xfrm>
              <a:prstGeom prst="rect">
                <a:avLst/>
              </a:prstGeom>
              <a:solidFill>
                <a:srgbClr val="CFFC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59" name="Rectangle 23"/>
              <p:cNvSpPr>
                <a:spLocks noChangeArrowheads="1"/>
              </p:cNvSpPr>
              <p:nvPr/>
            </p:nvSpPr>
            <p:spPr bwMode="auto">
              <a:xfrm>
                <a:off x="4317" y="8690"/>
                <a:ext cx="6907" cy="97"/>
              </a:xfrm>
              <a:prstGeom prst="rect">
                <a:avLst/>
              </a:prstGeom>
              <a:solidFill>
                <a:srgbClr val="CEFD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60" name="Rectangle 24"/>
              <p:cNvSpPr>
                <a:spLocks noChangeArrowheads="1"/>
              </p:cNvSpPr>
              <p:nvPr/>
            </p:nvSpPr>
            <p:spPr bwMode="auto">
              <a:xfrm>
                <a:off x="4317" y="8787"/>
                <a:ext cx="6907" cy="94"/>
              </a:xfrm>
              <a:prstGeom prst="rect">
                <a:avLst/>
              </a:prstGeom>
              <a:solidFill>
                <a:srgbClr val="CCFE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  <p:sp>
            <p:nvSpPr>
              <p:cNvPr id="116761" name="Rectangle 25"/>
              <p:cNvSpPr>
                <a:spLocks noChangeArrowheads="1"/>
              </p:cNvSpPr>
              <p:nvPr/>
            </p:nvSpPr>
            <p:spPr bwMode="auto">
              <a:xfrm>
                <a:off x="4317" y="8881"/>
                <a:ext cx="6907" cy="97"/>
              </a:xfrm>
              <a:prstGeom prst="rect">
                <a:avLst/>
              </a:prstGeom>
              <a:solidFill>
                <a:srgbClr val="CCFE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CH" dirty="0"/>
              </a:p>
            </p:txBody>
          </p:sp>
        </p:grpSp>
        <p:sp>
          <p:nvSpPr>
            <p:cNvPr id="116762" name="Rectangle 26"/>
            <p:cNvSpPr>
              <a:spLocks noChangeArrowheads="1"/>
            </p:cNvSpPr>
            <p:nvPr/>
          </p:nvSpPr>
          <p:spPr bwMode="auto">
            <a:xfrm>
              <a:off x="4317" y="7457"/>
              <a:ext cx="6911" cy="1524"/>
            </a:xfrm>
            <a:prstGeom prst="rect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CH" dirty="0"/>
            </a:p>
          </p:txBody>
        </p:sp>
      </p:grpSp>
      <p:sp>
        <p:nvSpPr>
          <p:cNvPr id="116804" name="Oval 68"/>
          <p:cNvSpPr>
            <a:spLocks noChangeArrowheads="1"/>
          </p:cNvSpPr>
          <p:nvPr/>
        </p:nvSpPr>
        <p:spPr bwMode="auto">
          <a:xfrm>
            <a:off x="3462338" y="2549525"/>
            <a:ext cx="1739900" cy="1057275"/>
          </a:xfrm>
          <a:prstGeom prst="ellipse">
            <a:avLst/>
          </a:prstGeom>
          <a:solidFill>
            <a:srgbClr val="EAEAEA"/>
          </a:solidFill>
          <a:ln w="222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de-CH" dirty="0"/>
          </a:p>
        </p:txBody>
      </p:sp>
      <p:sp>
        <p:nvSpPr>
          <p:cNvPr id="116822" name="Rectangle 86"/>
          <p:cNvSpPr>
            <a:spLocks noChangeArrowheads="1"/>
          </p:cNvSpPr>
          <p:nvPr/>
        </p:nvSpPr>
        <p:spPr bwMode="auto">
          <a:xfrm>
            <a:off x="2595563" y="4979988"/>
            <a:ext cx="3157916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2900" b="1" dirty="0" smtClean="0">
                <a:solidFill>
                  <a:srgbClr val="000080"/>
                </a:solidFill>
              </a:rPr>
              <a:t>New Economy </a:t>
            </a:r>
            <a:r>
              <a:rPr lang="en-US" sz="2900" b="1" dirty="0">
                <a:solidFill>
                  <a:srgbClr val="000080"/>
                </a:solidFill>
              </a:rPr>
              <a:t>. . .</a:t>
            </a:r>
            <a:endParaRPr lang="en-US" sz="1200" dirty="0"/>
          </a:p>
        </p:txBody>
      </p:sp>
      <p:sp>
        <p:nvSpPr>
          <p:cNvPr id="116826" name="Line 90"/>
          <p:cNvSpPr>
            <a:spLocks noChangeShapeType="1"/>
          </p:cNvSpPr>
          <p:nvPr/>
        </p:nvSpPr>
        <p:spPr bwMode="auto">
          <a:xfrm>
            <a:off x="4335463" y="3884613"/>
            <a:ext cx="1587" cy="407987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 dirty="0"/>
          </a:p>
        </p:txBody>
      </p:sp>
      <p:sp>
        <p:nvSpPr>
          <p:cNvPr id="116837" name="Rectangle 101"/>
          <p:cNvSpPr>
            <a:spLocks noChangeArrowheads="1"/>
          </p:cNvSpPr>
          <p:nvPr/>
        </p:nvSpPr>
        <p:spPr bwMode="auto">
          <a:xfrm>
            <a:off x="756640" y="301477"/>
            <a:ext cx="7960940" cy="1119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36000" rIns="18000" bIns="18000"/>
          <a:lstStyle/>
          <a:p>
            <a:pPr>
              <a:lnSpc>
                <a:spcPts val="3000"/>
              </a:lnSpc>
            </a:pPr>
            <a:r>
              <a:rPr lang="en-US" sz="2000" dirty="0"/>
              <a:t>Reality of Business has changed –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classic economic MindSet, models &amp; tools will change too….</a:t>
            </a:r>
            <a:endParaRPr lang="en-US" sz="2000" dirty="0"/>
          </a:p>
        </p:txBody>
      </p:sp>
      <p:sp>
        <p:nvSpPr>
          <p:cNvPr id="99" name="Rectangle 29"/>
          <p:cNvSpPr>
            <a:spLocks noChangeArrowheads="1"/>
          </p:cNvSpPr>
          <p:nvPr/>
        </p:nvSpPr>
        <p:spPr bwMode="auto">
          <a:xfrm>
            <a:off x="2144713" y="4063842"/>
            <a:ext cx="219233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eaLnBrk="0" hangingPunct="0"/>
            <a:r>
              <a:rPr lang="en-US" b="1" dirty="0" smtClean="0">
                <a:solidFill>
                  <a:srgbClr val="FF0000"/>
                </a:solidFill>
              </a:rPr>
              <a:t>a) structuring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00" name="Rectangle 29"/>
          <p:cNvSpPr>
            <a:spLocks noChangeArrowheads="1"/>
          </p:cNvSpPr>
          <p:nvPr/>
        </p:nvSpPr>
        <p:spPr bwMode="auto">
          <a:xfrm>
            <a:off x="4338638" y="4064141"/>
            <a:ext cx="219233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eaLnBrk="0" hangingPunct="0"/>
            <a:r>
              <a:rPr lang="en-US" b="1" dirty="0" smtClean="0">
                <a:solidFill>
                  <a:srgbClr val="FF0000"/>
                </a:solidFill>
              </a:rPr>
              <a:t>b) quantifying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3" name="Gerade Verbindung mit Pfeil 2"/>
          <p:cNvCxnSpPr/>
          <p:nvPr/>
        </p:nvCxnSpPr>
        <p:spPr bwMode="auto">
          <a:xfrm flipV="1">
            <a:off x="4874559" y="2222431"/>
            <a:ext cx="541991" cy="44959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mit Pfeil 103"/>
          <p:cNvCxnSpPr/>
          <p:nvPr/>
        </p:nvCxnSpPr>
        <p:spPr bwMode="auto">
          <a:xfrm flipV="1">
            <a:off x="2347913" y="4692525"/>
            <a:ext cx="0" cy="720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mit Pfeil 104"/>
          <p:cNvCxnSpPr/>
          <p:nvPr/>
        </p:nvCxnSpPr>
        <p:spPr bwMode="auto">
          <a:xfrm flipV="1">
            <a:off x="6323072" y="4728331"/>
            <a:ext cx="0" cy="720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mit Pfeil 105"/>
          <p:cNvCxnSpPr/>
          <p:nvPr/>
        </p:nvCxnSpPr>
        <p:spPr bwMode="auto">
          <a:xfrm flipV="1">
            <a:off x="3285332" y="3527426"/>
            <a:ext cx="553243" cy="50482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mit Pfeil 110"/>
          <p:cNvCxnSpPr>
            <a:endCxn id="116804" idx="5"/>
          </p:cNvCxnSpPr>
          <p:nvPr/>
        </p:nvCxnSpPr>
        <p:spPr bwMode="auto">
          <a:xfrm flipH="1" flipV="1">
            <a:off x="4947436" y="3451966"/>
            <a:ext cx="554841" cy="5531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mit Pfeil 115"/>
          <p:cNvCxnSpPr/>
          <p:nvPr/>
        </p:nvCxnSpPr>
        <p:spPr bwMode="auto">
          <a:xfrm>
            <a:off x="5202238" y="3057525"/>
            <a:ext cx="79208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mit Pfeil 117"/>
          <p:cNvCxnSpPr/>
          <p:nvPr/>
        </p:nvCxnSpPr>
        <p:spPr bwMode="auto">
          <a:xfrm flipH="1" flipV="1">
            <a:off x="4335462" y="1909304"/>
            <a:ext cx="1" cy="62625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 flipH="1">
            <a:off x="2682875" y="3054467"/>
            <a:ext cx="79208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mit Pfeil 122"/>
          <p:cNvCxnSpPr/>
          <p:nvPr/>
        </p:nvCxnSpPr>
        <p:spPr bwMode="auto">
          <a:xfrm flipH="1" flipV="1">
            <a:off x="3227187" y="2242841"/>
            <a:ext cx="541991" cy="44959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tangle 29"/>
          <p:cNvSpPr>
            <a:spLocks noChangeArrowheads="1"/>
          </p:cNvSpPr>
          <p:nvPr/>
        </p:nvSpPr>
        <p:spPr bwMode="auto">
          <a:xfrm>
            <a:off x="1628082" y="2944138"/>
            <a:ext cx="1905693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n-US" b="1" dirty="0" smtClean="0">
                <a:solidFill>
                  <a:srgbClr val="000000"/>
                </a:solidFill>
              </a:rPr>
              <a:t>Resource</a:t>
            </a:r>
            <a:r>
              <a:rPr lang="en-US" dirty="0" smtClean="0">
                <a:solidFill>
                  <a:srgbClr val="000000"/>
                </a:solidFill>
              </a:rPr>
              <a:t>-management</a:t>
            </a:r>
          </a:p>
          <a:p>
            <a:pPr marL="360000" lvl="1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</a:rPr>
              <a:t>Tangibles, intangibles</a:t>
            </a:r>
          </a:p>
          <a:p>
            <a:pPr marL="360000" lvl="1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</a:rPr>
              <a:t>People, finance</a:t>
            </a:r>
            <a:endParaRPr lang="en-US" sz="1200" dirty="0"/>
          </a:p>
        </p:txBody>
      </p:sp>
      <p:sp>
        <p:nvSpPr>
          <p:cNvPr id="125" name="Rectangle 29"/>
          <p:cNvSpPr>
            <a:spLocks noChangeArrowheads="1"/>
          </p:cNvSpPr>
          <p:nvPr/>
        </p:nvSpPr>
        <p:spPr bwMode="auto">
          <a:xfrm>
            <a:off x="2026050" y="2065807"/>
            <a:ext cx="121988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b="1" dirty="0" smtClean="0">
                <a:solidFill>
                  <a:srgbClr val="000000"/>
                </a:solidFill>
              </a:rPr>
              <a:t>Innovation</a:t>
            </a:r>
            <a:r>
              <a:rPr lang="en-US" dirty="0" smtClean="0">
                <a:solidFill>
                  <a:srgbClr val="000000"/>
                </a:solidFill>
              </a:rPr>
              <a:t>s-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management</a:t>
            </a:r>
            <a:endParaRPr lang="en-US" sz="1200" dirty="0"/>
          </a:p>
        </p:txBody>
      </p:sp>
      <p:sp>
        <p:nvSpPr>
          <p:cNvPr id="126" name="Rectangle 29"/>
          <p:cNvSpPr>
            <a:spLocks noChangeArrowheads="1"/>
          </p:cNvSpPr>
          <p:nvPr/>
        </p:nvSpPr>
        <p:spPr bwMode="auto">
          <a:xfrm>
            <a:off x="3727133" y="1433376"/>
            <a:ext cx="117855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eaLnBrk="0" hangingPunct="0"/>
            <a:r>
              <a:rPr lang="en-US" b="1" dirty="0" smtClean="0">
                <a:solidFill>
                  <a:srgbClr val="000000"/>
                </a:solidFill>
              </a:rPr>
              <a:t>Identity &amp; Strategy</a:t>
            </a:r>
            <a:endParaRPr lang="en-US" sz="1200" b="1" dirty="0"/>
          </a:p>
        </p:txBody>
      </p:sp>
      <p:sp>
        <p:nvSpPr>
          <p:cNvPr id="127" name="Rectangle 29"/>
          <p:cNvSpPr>
            <a:spLocks noChangeArrowheads="1"/>
          </p:cNvSpPr>
          <p:nvPr/>
        </p:nvSpPr>
        <p:spPr bwMode="auto">
          <a:xfrm>
            <a:off x="5410153" y="2073275"/>
            <a:ext cx="130163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b="1" dirty="0" smtClean="0">
                <a:solidFill>
                  <a:srgbClr val="000000"/>
                </a:solidFill>
              </a:rPr>
              <a:t>Information</a:t>
            </a:r>
            <a:r>
              <a:rPr lang="en-US" dirty="0" smtClean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-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management</a:t>
            </a:r>
            <a:endParaRPr lang="en-US" sz="1200" dirty="0"/>
          </a:p>
        </p:txBody>
      </p:sp>
      <p:sp>
        <p:nvSpPr>
          <p:cNvPr id="128" name="Rectangle 29"/>
          <p:cNvSpPr>
            <a:spLocks noChangeArrowheads="1"/>
          </p:cNvSpPr>
          <p:nvPr/>
        </p:nvSpPr>
        <p:spPr bwMode="auto">
          <a:xfrm>
            <a:off x="5652120" y="2913976"/>
            <a:ext cx="172499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eaLnBrk="0" hangingPunct="0"/>
            <a:r>
              <a:rPr lang="en-US" b="1" dirty="0" smtClean="0">
                <a:solidFill>
                  <a:srgbClr val="000000"/>
                </a:solidFill>
              </a:rPr>
              <a:t>Value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Management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</a:rPr>
              <a:t>Risk, options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</a:rPr>
              <a:t>Objective, subjective</a:t>
            </a:r>
            <a:endParaRPr lang="en-US" sz="1200" dirty="0"/>
          </a:p>
        </p:txBody>
      </p:sp>
      <p:sp>
        <p:nvSpPr>
          <p:cNvPr id="129" name="Rectangle 70"/>
          <p:cNvSpPr>
            <a:spLocks noChangeArrowheads="1"/>
          </p:cNvSpPr>
          <p:nvPr/>
        </p:nvSpPr>
        <p:spPr bwMode="auto">
          <a:xfrm>
            <a:off x="3457575" y="2777468"/>
            <a:ext cx="172727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eaLnBrk="0" hangingPunct="0"/>
            <a:r>
              <a:rPr lang="en-US" sz="1800" b="1" dirty="0" smtClean="0">
                <a:solidFill>
                  <a:srgbClr val="000080"/>
                </a:solidFill>
              </a:rPr>
              <a:t>Business</a:t>
            </a:r>
            <a:br>
              <a:rPr lang="en-US" sz="1800" b="1" dirty="0" smtClean="0">
                <a:solidFill>
                  <a:srgbClr val="000080"/>
                </a:solidFill>
              </a:rPr>
            </a:br>
            <a:r>
              <a:rPr lang="en-US" sz="1800" b="1" dirty="0" smtClean="0">
                <a:solidFill>
                  <a:srgbClr val="000080"/>
                </a:solidFill>
              </a:rPr>
              <a:t>Engineering</a:t>
            </a:r>
          </a:p>
        </p:txBody>
      </p:sp>
      <p:sp>
        <p:nvSpPr>
          <p:cNvPr id="130" name="Rectangle 82"/>
          <p:cNvSpPr>
            <a:spLocks noChangeArrowheads="1"/>
          </p:cNvSpPr>
          <p:nvPr/>
        </p:nvSpPr>
        <p:spPr bwMode="auto">
          <a:xfrm>
            <a:off x="2759075" y="4386263"/>
            <a:ext cx="3646488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sz="2900" b="1" dirty="0">
                <a:solidFill>
                  <a:srgbClr val="000080"/>
                </a:solidFill>
              </a:rPr>
              <a:t> . . . . . . . new maps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235B"/>
      </a:dk2>
      <a:lt2>
        <a:srgbClr val="CCCCCC"/>
      </a:lt2>
      <a:accent1>
        <a:srgbClr val="3333A3"/>
      </a:accent1>
      <a:accent2>
        <a:srgbClr val="6F94FF"/>
      </a:accent2>
      <a:accent3>
        <a:srgbClr val="FFFFFF"/>
      </a:accent3>
      <a:accent4>
        <a:srgbClr val="000000"/>
      </a:accent4>
      <a:accent5>
        <a:srgbClr val="ADADCE"/>
      </a:accent5>
      <a:accent6>
        <a:srgbClr val="6486E7"/>
      </a:accent6>
      <a:hlink>
        <a:srgbClr val="99CDCD"/>
      </a:hlink>
      <a:folHlink>
        <a:srgbClr val="61063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8159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8159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235B"/>
        </a:dk2>
        <a:lt2>
          <a:srgbClr val="6F94FF"/>
        </a:lt2>
        <a:accent1>
          <a:srgbClr val="99CDCD"/>
        </a:accent1>
        <a:accent2>
          <a:srgbClr val="610632"/>
        </a:accent2>
        <a:accent3>
          <a:srgbClr val="FFFFFF"/>
        </a:accent3>
        <a:accent4>
          <a:srgbClr val="000000"/>
        </a:accent4>
        <a:accent5>
          <a:srgbClr val="CAE3E3"/>
        </a:accent5>
        <a:accent6>
          <a:srgbClr val="57052C"/>
        </a:accent6>
        <a:hlink>
          <a:srgbClr val="E4B908"/>
        </a:hlink>
        <a:folHlink>
          <a:srgbClr val="01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</Words>
  <Application>Microsoft Office PowerPoint</Application>
  <PresentationFormat>Bildschirmpräsentation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Wingdings</vt:lpstr>
      <vt:lpstr>Arial Unicode MS</vt:lpstr>
      <vt:lpstr>Times New Roman</vt:lpstr>
      <vt:lpstr>Univers 55</vt:lpstr>
      <vt:lpstr>Symbol</vt:lpstr>
      <vt:lpstr>Garamond</vt:lpstr>
      <vt:lpstr>Default Design</vt:lpstr>
      <vt:lpstr>PowerPoint-Präsentation</vt:lpstr>
    </vt:vector>
  </TitlesOfParts>
  <Company>Ingenieurbüro für Wirtschaftsentwicklung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Expanding Value Paradigm</dc:title>
  <dc:creator>pebre</dc:creator>
  <cp:lastModifiedBy>Peter Bretscher</cp:lastModifiedBy>
  <cp:revision>197</cp:revision>
  <cp:lastPrinted>2002-10-29T14:04:12Z</cp:lastPrinted>
  <dcterms:created xsi:type="dcterms:W3CDTF">2002-04-11T15:34:15Z</dcterms:created>
  <dcterms:modified xsi:type="dcterms:W3CDTF">2011-11-10T20:54:50Z</dcterms:modified>
</cp:coreProperties>
</file>