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8" r:id="rId1"/>
  </p:sldMasterIdLst>
  <p:notesMasterIdLst>
    <p:notesMasterId r:id="rId42"/>
  </p:notesMasterIdLst>
  <p:handoutMasterIdLst>
    <p:handoutMasterId r:id="rId43"/>
  </p:handoutMasterIdLst>
  <p:sldIdLst>
    <p:sldId id="838" r:id="rId2"/>
    <p:sldId id="1217" r:id="rId3"/>
    <p:sldId id="1225" r:id="rId4"/>
    <p:sldId id="1097" r:id="rId5"/>
    <p:sldId id="1219" r:id="rId6"/>
    <p:sldId id="1220" r:id="rId7"/>
    <p:sldId id="1222" r:id="rId8"/>
    <p:sldId id="1221" r:id="rId9"/>
    <p:sldId id="1223" r:id="rId10"/>
    <p:sldId id="1224" r:id="rId11"/>
    <p:sldId id="1226" r:id="rId12"/>
    <p:sldId id="1227" r:id="rId13"/>
    <p:sldId id="1228" r:id="rId14"/>
    <p:sldId id="1238" r:id="rId15"/>
    <p:sldId id="1229" r:id="rId16"/>
    <p:sldId id="1230" r:id="rId17"/>
    <p:sldId id="1231" r:id="rId18"/>
    <p:sldId id="1232" r:id="rId19"/>
    <p:sldId id="1233" r:id="rId20"/>
    <p:sldId id="1235" r:id="rId21"/>
    <p:sldId id="1234" r:id="rId22"/>
    <p:sldId id="1236" r:id="rId23"/>
    <p:sldId id="1237" r:id="rId24"/>
    <p:sldId id="1240" r:id="rId25"/>
    <p:sldId id="1239" r:id="rId26"/>
    <p:sldId id="1241" r:id="rId27"/>
    <p:sldId id="1242" r:id="rId28"/>
    <p:sldId id="1243" r:id="rId29"/>
    <p:sldId id="1244" r:id="rId30"/>
    <p:sldId id="1245" r:id="rId31"/>
    <p:sldId id="1246" r:id="rId32"/>
    <p:sldId id="1248" r:id="rId33"/>
    <p:sldId id="1247" r:id="rId34"/>
    <p:sldId id="1249" r:id="rId35"/>
    <p:sldId id="1250" r:id="rId36"/>
    <p:sldId id="1251" r:id="rId37"/>
    <p:sldId id="1252" r:id="rId38"/>
    <p:sldId id="1253" r:id="rId39"/>
    <p:sldId id="1254" r:id="rId40"/>
    <p:sldId id="1255" r:id="rId41"/>
  </p:sldIdLst>
  <p:sldSz cx="9144000" cy="6858000" type="screen4x3"/>
  <p:notesSz cx="7099300" cy="10234613"/>
  <p:kinsoku lang="ja-JP" invalStChars="、。，．・：；？！゛゜ヽヾゝゞ々ー’”）〕］｝〉》」』】°‰′″℃￠％ぁぃぅぇぉっゃゅょゎァィゥェォッャュョヮヵヶ!%),.:;?]}｡｣､･ｧｨｩｪｫｬｭｮｯｰﾞﾟ" invalEndChars="‘“（〔［｛〈《「『【￥＄$([\{｢￡"/>
  <p:defaultTextStyle>
    <a:defPPr>
      <a:defRPr lang="en-US"/>
    </a:defPPr>
    <a:lvl1pPr algn="ctr" rtl="0" fontAlgn="base">
      <a:spcBef>
        <a:spcPct val="0"/>
      </a:spcBef>
      <a:spcAft>
        <a:spcPct val="0"/>
      </a:spcAft>
      <a:defRPr sz="700" b="1" kern="1200">
        <a:solidFill>
          <a:srgbClr val="333333"/>
        </a:solidFill>
        <a:latin typeface="Arial" panose="020B0604020202020204" pitchFamily="34" charset="0"/>
        <a:ea typeface="+mn-ea"/>
        <a:cs typeface="+mn-cs"/>
      </a:defRPr>
    </a:lvl1pPr>
    <a:lvl2pPr marL="457200" algn="ctr" rtl="0" fontAlgn="base">
      <a:spcBef>
        <a:spcPct val="0"/>
      </a:spcBef>
      <a:spcAft>
        <a:spcPct val="0"/>
      </a:spcAft>
      <a:defRPr sz="700" b="1" kern="1200">
        <a:solidFill>
          <a:srgbClr val="333333"/>
        </a:solidFill>
        <a:latin typeface="Arial" panose="020B0604020202020204" pitchFamily="34" charset="0"/>
        <a:ea typeface="+mn-ea"/>
        <a:cs typeface="+mn-cs"/>
      </a:defRPr>
    </a:lvl2pPr>
    <a:lvl3pPr marL="914400" algn="ctr" rtl="0" fontAlgn="base">
      <a:spcBef>
        <a:spcPct val="0"/>
      </a:spcBef>
      <a:spcAft>
        <a:spcPct val="0"/>
      </a:spcAft>
      <a:defRPr sz="700" b="1" kern="1200">
        <a:solidFill>
          <a:srgbClr val="333333"/>
        </a:solidFill>
        <a:latin typeface="Arial" panose="020B0604020202020204" pitchFamily="34" charset="0"/>
        <a:ea typeface="+mn-ea"/>
        <a:cs typeface="+mn-cs"/>
      </a:defRPr>
    </a:lvl3pPr>
    <a:lvl4pPr marL="1371600" algn="ctr" rtl="0" fontAlgn="base">
      <a:spcBef>
        <a:spcPct val="0"/>
      </a:spcBef>
      <a:spcAft>
        <a:spcPct val="0"/>
      </a:spcAft>
      <a:defRPr sz="700" b="1" kern="1200">
        <a:solidFill>
          <a:srgbClr val="333333"/>
        </a:solidFill>
        <a:latin typeface="Arial" panose="020B0604020202020204" pitchFamily="34" charset="0"/>
        <a:ea typeface="+mn-ea"/>
        <a:cs typeface="+mn-cs"/>
      </a:defRPr>
    </a:lvl4pPr>
    <a:lvl5pPr marL="1828800" algn="ctr" rtl="0" fontAlgn="base">
      <a:spcBef>
        <a:spcPct val="0"/>
      </a:spcBef>
      <a:spcAft>
        <a:spcPct val="0"/>
      </a:spcAft>
      <a:defRPr sz="700" b="1" kern="1200">
        <a:solidFill>
          <a:srgbClr val="333333"/>
        </a:solidFill>
        <a:latin typeface="Arial" panose="020B0604020202020204" pitchFamily="34" charset="0"/>
        <a:ea typeface="+mn-ea"/>
        <a:cs typeface="+mn-cs"/>
      </a:defRPr>
    </a:lvl5pPr>
    <a:lvl6pPr marL="2286000" algn="l" defTabSz="914400" rtl="0" eaLnBrk="1" latinLnBrk="0" hangingPunct="1">
      <a:defRPr sz="700" b="1" kern="1200">
        <a:solidFill>
          <a:srgbClr val="333333"/>
        </a:solidFill>
        <a:latin typeface="Arial" panose="020B0604020202020204" pitchFamily="34" charset="0"/>
        <a:ea typeface="+mn-ea"/>
        <a:cs typeface="+mn-cs"/>
      </a:defRPr>
    </a:lvl6pPr>
    <a:lvl7pPr marL="2743200" algn="l" defTabSz="914400" rtl="0" eaLnBrk="1" latinLnBrk="0" hangingPunct="1">
      <a:defRPr sz="700" b="1" kern="1200">
        <a:solidFill>
          <a:srgbClr val="333333"/>
        </a:solidFill>
        <a:latin typeface="Arial" panose="020B0604020202020204" pitchFamily="34" charset="0"/>
        <a:ea typeface="+mn-ea"/>
        <a:cs typeface="+mn-cs"/>
      </a:defRPr>
    </a:lvl7pPr>
    <a:lvl8pPr marL="3200400" algn="l" defTabSz="914400" rtl="0" eaLnBrk="1" latinLnBrk="0" hangingPunct="1">
      <a:defRPr sz="700" b="1" kern="1200">
        <a:solidFill>
          <a:srgbClr val="333333"/>
        </a:solidFill>
        <a:latin typeface="Arial" panose="020B0604020202020204" pitchFamily="34" charset="0"/>
        <a:ea typeface="+mn-ea"/>
        <a:cs typeface="+mn-cs"/>
      </a:defRPr>
    </a:lvl8pPr>
    <a:lvl9pPr marL="3657600" algn="l" defTabSz="914400" rtl="0" eaLnBrk="1" latinLnBrk="0" hangingPunct="1">
      <a:defRPr sz="700" b="1" kern="1200">
        <a:solidFill>
          <a:srgbClr val="333333"/>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201">
          <p15:clr>
            <a:srgbClr val="A4A3A4"/>
          </p15:clr>
        </p15:guide>
        <p15:guide id="2" orient="horz" pos="3453">
          <p15:clr>
            <a:srgbClr val="A4A3A4"/>
          </p15:clr>
        </p15:guide>
        <p15:guide id="3" orient="horz" pos="3793">
          <p15:clr>
            <a:srgbClr val="A4A3A4"/>
          </p15:clr>
        </p15:guide>
        <p15:guide id="4" pos="1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a:srgbClr val="008000"/>
    <a:srgbClr val="33CC33"/>
    <a:srgbClr val="FFFF99"/>
    <a:srgbClr val="EAEAEA"/>
    <a:srgbClr val="F2F4F6"/>
    <a:srgbClr val="FF4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074" autoAdjust="0"/>
  </p:normalViewPr>
  <p:slideViewPr>
    <p:cSldViewPr snapToObjects="1">
      <p:cViewPr varScale="1">
        <p:scale>
          <a:sx n="103" d="100"/>
          <a:sy n="103" d="100"/>
        </p:scale>
        <p:origin x="528" y="114"/>
      </p:cViewPr>
      <p:guideLst>
        <p:guide orient="horz" pos="4201"/>
        <p:guide orient="horz" pos="3453"/>
        <p:guide orient="horz" pos="3793"/>
        <p:guide pos="144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34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FDAE1AFD-4B84-45E3-99F2-903C9C743A39}"/>
              </a:ext>
            </a:extLst>
          </p:cNvPr>
          <p:cNvSpPr>
            <a:spLocks noChangeArrowheads="1"/>
          </p:cNvSpPr>
          <p:nvPr/>
        </p:nvSpPr>
        <p:spPr bwMode="auto">
          <a:xfrm>
            <a:off x="1588" y="9923463"/>
            <a:ext cx="7081837"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783" tIns="46562" rIns="94783" bIns="46562" anchor="ctr"/>
          <a:lstStyle>
            <a:lvl1pPr algn="l" defTabSz="958850" eaLnBrk="0" hangingPunct="0">
              <a:defRPr sz="2400">
                <a:solidFill>
                  <a:schemeClr val="tx1"/>
                </a:solidFill>
                <a:latin typeface="Arial" panose="020B0604020202020204" pitchFamily="34" charset="0"/>
              </a:defRPr>
            </a:lvl1pPr>
            <a:lvl2pPr marL="479425" algn="l" defTabSz="958850" eaLnBrk="0" hangingPunct="0">
              <a:defRPr sz="2400">
                <a:solidFill>
                  <a:schemeClr val="tx1"/>
                </a:solidFill>
                <a:latin typeface="Arial" panose="020B0604020202020204" pitchFamily="34" charset="0"/>
              </a:defRPr>
            </a:lvl2pPr>
            <a:lvl3pPr marL="958850" algn="l" defTabSz="958850" eaLnBrk="0" hangingPunct="0">
              <a:defRPr sz="2400">
                <a:solidFill>
                  <a:schemeClr val="tx1"/>
                </a:solidFill>
                <a:latin typeface="Arial" panose="020B0604020202020204" pitchFamily="34" charset="0"/>
              </a:defRPr>
            </a:lvl3pPr>
            <a:lvl4pPr marL="1438275" algn="l" defTabSz="958850" eaLnBrk="0" hangingPunct="0">
              <a:defRPr sz="2400">
                <a:solidFill>
                  <a:schemeClr val="tx1"/>
                </a:solidFill>
                <a:latin typeface="Arial" panose="020B0604020202020204" pitchFamily="34" charset="0"/>
              </a:defRPr>
            </a:lvl4pPr>
            <a:lvl5pPr marL="1911350" algn="l" defTabSz="958850" eaLnBrk="0" hangingPunct="0">
              <a:defRPr sz="2400">
                <a:solidFill>
                  <a:schemeClr val="tx1"/>
                </a:solidFill>
                <a:latin typeface="Arial" panose="020B0604020202020204" pitchFamily="34" charset="0"/>
              </a:defRPr>
            </a:lvl5pPr>
            <a:lvl6pPr marL="2368550" defTabSz="958850" eaLnBrk="0" fontAlgn="base" hangingPunct="0">
              <a:spcBef>
                <a:spcPct val="0"/>
              </a:spcBef>
              <a:spcAft>
                <a:spcPct val="0"/>
              </a:spcAft>
              <a:defRPr sz="2400">
                <a:solidFill>
                  <a:schemeClr val="tx1"/>
                </a:solidFill>
                <a:latin typeface="Arial" panose="020B0604020202020204" pitchFamily="34" charset="0"/>
              </a:defRPr>
            </a:lvl6pPr>
            <a:lvl7pPr marL="2825750" defTabSz="958850" eaLnBrk="0" fontAlgn="base" hangingPunct="0">
              <a:spcBef>
                <a:spcPct val="0"/>
              </a:spcBef>
              <a:spcAft>
                <a:spcPct val="0"/>
              </a:spcAft>
              <a:defRPr sz="2400">
                <a:solidFill>
                  <a:schemeClr val="tx1"/>
                </a:solidFill>
                <a:latin typeface="Arial" panose="020B0604020202020204" pitchFamily="34" charset="0"/>
              </a:defRPr>
            </a:lvl7pPr>
            <a:lvl8pPr marL="3282950" defTabSz="958850" eaLnBrk="0" fontAlgn="base" hangingPunct="0">
              <a:spcBef>
                <a:spcPct val="0"/>
              </a:spcBef>
              <a:spcAft>
                <a:spcPct val="0"/>
              </a:spcAft>
              <a:defRPr sz="2400">
                <a:solidFill>
                  <a:schemeClr val="tx1"/>
                </a:solidFill>
                <a:latin typeface="Arial" panose="020B0604020202020204" pitchFamily="34" charset="0"/>
              </a:defRPr>
            </a:lvl8pPr>
            <a:lvl9pPr marL="3740150" defTabSz="958850" eaLnBrk="0" fontAlgn="base" hangingPunct="0">
              <a:spcBef>
                <a:spcPct val="0"/>
              </a:spcBef>
              <a:spcAft>
                <a:spcPct val="0"/>
              </a:spcAft>
              <a:defRPr sz="2400">
                <a:solidFill>
                  <a:schemeClr val="tx1"/>
                </a:solidFill>
                <a:latin typeface="Arial" panose="020B0604020202020204" pitchFamily="34" charset="0"/>
              </a:defRPr>
            </a:lvl9pPr>
          </a:lstStyle>
          <a:p>
            <a:pPr algn="ctr"/>
            <a:fld id="{0C27F991-17FD-409C-A49A-323035316D85}" type="slidenum">
              <a:rPr lang="en-US" altLang="de-DE" sz="1100" b="0"/>
              <a:pPr algn="ctr"/>
              <a:t>‹Nr.›</a:t>
            </a:fld>
            <a:endParaRPr lang="en-US" altLang="de-DE" sz="11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5ECD814-873A-4531-A9CE-913EB42A4A39}"/>
              </a:ext>
            </a:extLst>
          </p:cNvPr>
          <p:cNvSpPr>
            <a:spLocks noChangeArrowheads="1" noTextEdit="1"/>
          </p:cNvSpPr>
          <p:nvPr>
            <p:ph type="sldImg" idx="2"/>
          </p:nvPr>
        </p:nvSpPr>
        <p:spPr bwMode="auto">
          <a:xfrm>
            <a:off x="392113" y="314325"/>
            <a:ext cx="6311900" cy="47339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a:extLst>
              <a:ext uri="{FF2B5EF4-FFF2-40B4-BE49-F238E27FC236}">
                <a16:creationId xmlns:a16="http://schemas.microsoft.com/office/drawing/2014/main" id="{F1249CDC-84AB-4C03-8882-803CD41837A7}"/>
              </a:ext>
            </a:extLst>
          </p:cNvPr>
          <p:cNvSpPr>
            <a:spLocks noGrp="1" noChangeArrowheads="1"/>
          </p:cNvSpPr>
          <p:nvPr>
            <p:ph type="body" sz="quarter" idx="3"/>
          </p:nvPr>
        </p:nvSpPr>
        <p:spPr bwMode="auto">
          <a:xfrm>
            <a:off x="439738" y="5407025"/>
            <a:ext cx="6194425"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3" tIns="46562" rIns="94783" bIns="46562" numCol="1" anchor="t" anchorCtr="0" compatLnSpc="1">
            <a:prstTxWarp prst="textNoShape">
              <a:avLst/>
            </a:prstTxWarp>
          </a:bodyPr>
          <a:lstStyle/>
          <a:p>
            <a:pPr lvl="0"/>
            <a:r>
              <a:rPr lang="en-US" altLang="de-DE"/>
              <a:t>Klicken Sie, um die Formate des Vorlagentextes zu bearbeiten</a:t>
            </a:r>
          </a:p>
          <a:p>
            <a:pPr lvl="1"/>
            <a:r>
              <a:rPr lang="en-US" altLang="de-DE"/>
              <a:t>Zweite Ebene</a:t>
            </a:r>
          </a:p>
          <a:p>
            <a:pPr lvl="2"/>
            <a:r>
              <a:rPr lang="en-US" altLang="de-DE"/>
              <a:t>Dritte Ebene</a:t>
            </a:r>
          </a:p>
        </p:txBody>
      </p:sp>
      <p:sp>
        <p:nvSpPr>
          <p:cNvPr id="2052" name="Rectangle 4">
            <a:extLst>
              <a:ext uri="{FF2B5EF4-FFF2-40B4-BE49-F238E27FC236}">
                <a16:creationId xmlns:a16="http://schemas.microsoft.com/office/drawing/2014/main" id="{50B0E583-A8DB-447A-9163-0DC76D43FD48}"/>
              </a:ext>
            </a:extLst>
          </p:cNvPr>
          <p:cNvSpPr>
            <a:spLocks noChangeArrowheads="1"/>
          </p:cNvSpPr>
          <p:nvPr/>
        </p:nvSpPr>
        <p:spPr bwMode="auto">
          <a:xfrm>
            <a:off x="1588" y="9937750"/>
            <a:ext cx="7081837"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783" tIns="46562" rIns="94783" bIns="46562">
            <a:spAutoFit/>
          </a:bodyPr>
          <a:lstStyle>
            <a:lvl1pPr algn="l" defTabSz="958850" eaLnBrk="0" hangingPunct="0">
              <a:defRPr sz="2400">
                <a:solidFill>
                  <a:schemeClr val="tx1"/>
                </a:solidFill>
                <a:latin typeface="Arial" panose="020B0604020202020204" pitchFamily="34" charset="0"/>
              </a:defRPr>
            </a:lvl1pPr>
            <a:lvl2pPr marL="479425" algn="l" defTabSz="958850" eaLnBrk="0" hangingPunct="0">
              <a:defRPr sz="2400">
                <a:solidFill>
                  <a:schemeClr val="tx1"/>
                </a:solidFill>
                <a:latin typeface="Arial" panose="020B0604020202020204" pitchFamily="34" charset="0"/>
              </a:defRPr>
            </a:lvl2pPr>
            <a:lvl3pPr marL="958850" algn="l" defTabSz="958850" eaLnBrk="0" hangingPunct="0">
              <a:defRPr sz="2400">
                <a:solidFill>
                  <a:schemeClr val="tx1"/>
                </a:solidFill>
                <a:latin typeface="Arial" panose="020B0604020202020204" pitchFamily="34" charset="0"/>
              </a:defRPr>
            </a:lvl3pPr>
            <a:lvl4pPr marL="1438275" algn="l" defTabSz="958850" eaLnBrk="0" hangingPunct="0">
              <a:defRPr sz="2400">
                <a:solidFill>
                  <a:schemeClr val="tx1"/>
                </a:solidFill>
                <a:latin typeface="Arial" panose="020B0604020202020204" pitchFamily="34" charset="0"/>
              </a:defRPr>
            </a:lvl4pPr>
            <a:lvl5pPr marL="1911350" algn="l" defTabSz="958850" eaLnBrk="0" hangingPunct="0">
              <a:defRPr sz="2400">
                <a:solidFill>
                  <a:schemeClr val="tx1"/>
                </a:solidFill>
                <a:latin typeface="Arial" panose="020B0604020202020204" pitchFamily="34" charset="0"/>
              </a:defRPr>
            </a:lvl5pPr>
            <a:lvl6pPr marL="2368550" defTabSz="958850" eaLnBrk="0" fontAlgn="base" hangingPunct="0">
              <a:spcBef>
                <a:spcPct val="0"/>
              </a:spcBef>
              <a:spcAft>
                <a:spcPct val="0"/>
              </a:spcAft>
              <a:defRPr sz="2400">
                <a:solidFill>
                  <a:schemeClr val="tx1"/>
                </a:solidFill>
                <a:latin typeface="Arial" panose="020B0604020202020204" pitchFamily="34" charset="0"/>
              </a:defRPr>
            </a:lvl6pPr>
            <a:lvl7pPr marL="2825750" defTabSz="958850" eaLnBrk="0" fontAlgn="base" hangingPunct="0">
              <a:spcBef>
                <a:spcPct val="0"/>
              </a:spcBef>
              <a:spcAft>
                <a:spcPct val="0"/>
              </a:spcAft>
              <a:defRPr sz="2400">
                <a:solidFill>
                  <a:schemeClr val="tx1"/>
                </a:solidFill>
                <a:latin typeface="Arial" panose="020B0604020202020204" pitchFamily="34" charset="0"/>
              </a:defRPr>
            </a:lvl7pPr>
            <a:lvl8pPr marL="3282950" defTabSz="958850" eaLnBrk="0" fontAlgn="base" hangingPunct="0">
              <a:spcBef>
                <a:spcPct val="0"/>
              </a:spcBef>
              <a:spcAft>
                <a:spcPct val="0"/>
              </a:spcAft>
              <a:defRPr sz="2400">
                <a:solidFill>
                  <a:schemeClr val="tx1"/>
                </a:solidFill>
                <a:latin typeface="Arial" panose="020B0604020202020204" pitchFamily="34" charset="0"/>
              </a:defRPr>
            </a:lvl8pPr>
            <a:lvl9pPr marL="3740150" defTabSz="95885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de-DE" sz="1100" b="0"/>
              <a:t> </a:t>
            </a:r>
            <a:fld id="{891A97C1-EFF1-4703-8F5F-43A8CB5867D4}" type="slidenum">
              <a:rPr lang="en-US" altLang="de-DE" sz="1100" b="0"/>
              <a:pPr algn="ctr"/>
              <a:t>‹Nr.›</a:t>
            </a:fld>
            <a:endParaRPr lang="en-US" altLang="de-DE" sz="1100"/>
          </a:p>
        </p:txBody>
      </p:sp>
    </p:spTree>
  </p:cSld>
  <p:clrMap bg1="lt1" tx1="dk1" bg2="lt2" tx2="dk2" accent1="accent1" accent2="accent2" accent3="accent3" accent4="accent4" accent5="accent5" accent6="accent6" hlink="hlink" folHlink="folHlink"/>
  <p:notesStyle>
    <a:lvl1pPr marL="171450" indent="-171450" algn="l" rtl="0" eaLnBrk="0" fontAlgn="base" hangingPunct="0">
      <a:spcBef>
        <a:spcPct val="0"/>
      </a:spcBef>
      <a:spcAft>
        <a:spcPct val="50000"/>
      </a:spcAft>
      <a:buSzPct val="100000"/>
      <a:buFont typeface="Wingdings" panose="05000000000000000000" pitchFamily="2" charset="2"/>
      <a:buChar char="l"/>
      <a:defRPr sz="1200" kern="1200">
        <a:solidFill>
          <a:schemeClr val="tx1"/>
        </a:solidFill>
        <a:latin typeface="Arial" panose="020B0604020202020204" pitchFamily="34" charset="0"/>
        <a:ea typeface="+mn-ea"/>
        <a:cs typeface="+mn-cs"/>
      </a:defRPr>
    </a:lvl1pPr>
    <a:lvl2pPr marL="400050" indent="-114300" algn="l" rtl="0" eaLnBrk="0" fontAlgn="base" hangingPunct="0">
      <a:spcBef>
        <a:spcPct val="0"/>
      </a:spcBef>
      <a:spcAft>
        <a:spcPct val="50000"/>
      </a:spcAft>
      <a:buSzPct val="100000"/>
      <a:buFont typeface="Wingdings" panose="05000000000000000000" pitchFamily="2" charset="2"/>
      <a:buChar char=""/>
      <a:defRPr sz="1000" kern="1200">
        <a:solidFill>
          <a:schemeClr val="tx1"/>
        </a:solidFill>
        <a:latin typeface="Arial" panose="020B0604020202020204" pitchFamily="34" charset="0"/>
        <a:ea typeface="+mn-ea"/>
        <a:cs typeface="+mn-cs"/>
      </a:defRPr>
    </a:lvl2pPr>
    <a:lvl3pPr marL="628650" indent="-114300" algn="l" rtl="0" eaLnBrk="0" fontAlgn="base" hangingPunct="0">
      <a:spcBef>
        <a:spcPct val="0"/>
      </a:spcBef>
      <a:spcAft>
        <a:spcPct val="50000"/>
      </a:spcAft>
      <a:buSzPct val="100000"/>
      <a:buChar char="•"/>
      <a:defRPr sz="8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buSzPct val="100000"/>
      <a:buChar char="•"/>
      <a:defRPr sz="1400" kern="1200">
        <a:solidFill>
          <a:schemeClr val="tx1"/>
        </a:solidFill>
        <a:latin typeface="Arial" panose="020B0604020202020204" pitchFamily="34" charset="0"/>
        <a:ea typeface="+mn-ea"/>
        <a:cs typeface="+mn-cs"/>
      </a:defRPr>
    </a:lvl4pPr>
    <a:lvl5pPr marL="1825625" algn="l" rtl="0" eaLnBrk="0" fontAlgn="base" hangingPunct="0">
      <a:spcBef>
        <a:spcPct val="30000"/>
      </a:spcBef>
      <a:spcAft>
        <a:spcPct val="0"/>
      </a:spcAft>
      <a:buSzPct val="100000"/>
      <a:buChar char="•"/>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Rectangle 3074">
            <a:extLst>
              <a:ext uri="{FF2B5EF4-FFF2-40B4-BE49-F238E27FC236}">
                <a16:creationId xmlns:a16="http://schemas.microsoft.com/office/drawing/2014/main" id="{BE1FE3D9-746F-4095-BE86-735514B674B3}"/>
              </a:ext>
            </a:extLst>
          </p:cNvPr>
          <p:cNvSpPr>
            <a:spLocks noChangeArrowheads="1" noTextEdit="1"/>
          </p:cNvSpPr>
          <p:nvPr>
            <p:ph type="sldImg"/>
          </p:nvPr>
        </p:nvSpPr>
        <p:spPr>
          <a:xfrm>
            <a:off x="307975" y="341313"/>
            <a:ext cx="6480175" cy="4860925"/>
          </a:xfrm>
          <a:ln/>
        </p:spPr>
      </p:sp>
      <p:sp>
        <p:nvSpPr>
          <p:cNvPr id="1371139" name="Rectangle 3075">
            <a:extLst>
              <a:ext uri="{FF2B5EF4-FFF2-40B4-BE49-F238E27FC236}">
                <a16:creationId xmlns:a16="http://schemas.microsoft.com/office/drawing/2014/main" id="{01B8106B-166B-4A15-91DB-EA1FAE1C797F}"/>
              </a:ext>
            </a:extLst>
          </p:cNvPr>
          <p:cNvSpPr>
            <a:spLocks noGrp="1" noChangeArrowheads="1"/>
          </p:cNvSpPr>
          <p:nvPr>
            <p:ph type="body" idx="1"/>
          </p:nvPr>
        </p:nvSpPr>
        <p:spPr>
          <a:xfrm>
            <a:off x="552450" y="5543550"/>
            <a:ext cx="5916613" cy="4068763"/>
          </a:xfrm>
        </p:spPr>
        <p:txBody>
          <a:bodyPr/>
          <a:lstStyle/>
          <a:p>
            <a:endParaRPr lang="en-GB"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22" name="Rectangle 2">
            <a:extLst>
              <a:ext uri="{FF2B5EF4-FFF2-40B4-BE49-F238E27FC236}">
                <a16:creationId xmlns:a16="http://schemas.microsoft.com/office/drawing/2014/main" id="{BE441A12-324B-42FA-A505-83E044C01947}"/>
              </a:ext>
            </a:extLst>
          </p:cNvPr>
          <p:cNvSpPr>
            <a:spLocks noChangeArrowheads="1" noTextEdit="1"/>
          </p:cNvSpPr>
          <p:nvPr>
            <p:ph type="sldImg"/>
          </p:nvPr>
        </p:nvSpPr>
        <p:spPr>
          <a:ln/>
        </p:spPr>
      </p:sp>
      <p:sp>
        <p:nvSpPr>
          <p:cNvPr id="2027523" name="Rectangle 3">
            <a:extLst>
              <a:ext uri="{FF2B5EF4-FFF2-40B4-BE49-F238E27FC236}">
                <a16:creationId xmlns:a16="http://schemas.microsoft.com/office/drawing/2014/main" id="{65A78F62-E716-4336-8F2F-9410ED68366B}"/>
              </a:ext>
            </a:extLst>
          </p:cNvPr>
          <p:cNvSpPr>
            <a:spLocks noGrp="1" noChangeArrowheads="1"/>
          </p:cNvSpPr>
          <p:nvPr>
            <p:ph type="body" idx="1"/>
          </p:nvPr>
        </p:nvSpPr>
        <p:spPr/>
        <p:txBody>
          <a:bodyPr/>
          <a:lstStyle/>
          <a:p>
            <a:endParaRPr lang="en-GB"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930" name="Rectangle 2">
            <a:extLst>
              <a:ext uri="{FF2B5EF4-FFF2-40B4-BE49-F238E27FC236}">
                <a16:creationId xmlns:a16="http://schemas.microsoft.com/office/drawing/2014/main" id="{EB1B5AAA-D4B8-429B-9F89-AD10089C7490}"/>
              </a:ext>
            </a:extLst>
          </p:cNvPr>
          <p:cNvSpPr>
            <a:spLocks noChangeArrowheads="1" noTextEdit="1"/>
          </p:cNvSpPr>
          <p:nvPr>
            <p:ph type="sldImg"/>
          </p:nvPr>
        </p:nvSpPr>
        <p:spPr>
          <a:ln/>
        </p:spPr>
      </p:sp>
      <p:sp>
        <p:nvSpPr>
          <p:cNvPr id="2044931" name="Rectangle 3">
            <a:extLst>
              <a:ext uri="{FF2B5EF4-FFF2-40B4-BE49-F238E27FC236}">
                <a16:creationId xmlns:a16="http://schemas.microsoft.com/office/drawing/2014/main" id="{4B7BA376-23F1-466C-8616-586008629243}"/>
              </a:ext>
            </a:extLst>
          </p:cNvPr>
          <p:cNvSpPr>
            <a:spLocks noGrp="1" noChangeArrowheads="1"/>
          </p:cNvSpPr>
          <p:nvPr>
            <p:ph type="body" idx="1"/>
          </p:nvPr>
        </p:nvSpPr>
        <p:spPr/>
        <p:txBody>
          <a:bodyPr/>
          <a:lstStyle/>
          <a:p>
            <a:endParaRPr lang="en-GB"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146" name="Rectangle 2">
            <a:extLst>
              <a:ext uri="{FF2B5EF4-FFF2-40B4-BE49-F238E27FC236}">
                <a16:creationId xmlns:a16="http://schemas.microsoft.com/office/drawing/2014/main" id="{ED72E062-FF78-4CD4-834D-E17F9F3F5634}"/>
              </a:ext>
            </a:extLst>
          </p:cNvPr>
          <p:cNvSpPr>
            <a:spLocks noChangeArrowheads="1" noTextEdit="1"/>
          </p:cNvSpPr>
          <p:nvPr>
            <p:ph type="sldImg"/>
          </p:nvPr>
        </p:nvSpPr>
        <p:spPr>
          <a:xfrm>
            <a:off x="390525" y="315913"/>
            <a:ext cx="6310313" cy="4732337"/>
          </a:xfrm>
          <a:ln/>
        </p:spPr>
      </p:sp>
      <p:sp>
        <p:nvSpPr>
          <p:cNvPr id="2054147" name="Rectangle 3">
            <a:extLst>
              <a:ext uri="{FF2B5EF4-FFF2-40B4-BE49-F238E27FC236}">
                <a16:creationId xmlns:a16="http://schemas.microsoft.com/office/drawing/2014/main" id="{D90B2ED3-BECC-4DCD-99EA-3C21AE2F374C}"/>
              </a:ext>
            </a:extLst>
          </p:cNvPr>
          <p:cNvSpPr>
            <a:spLocks noGrp="1" noChangeArrowheads="1"/>
          </p:cNvSpPr>
          <p:nvPr>
            <p:ph type="body" idx="1"/>
          </p:nvPr>
        </p:nvSpPr>
        <p:spPr>
          <a:xfrm>
            <a:off x="438150" y="5407025"/>
            <a:ext cx="6196013" cy="3768725"/>
          </a:xfrm>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146" name="Rectangle 2">
            <a:extLst>
              <a:ext uri="{FF2B5EF4-FFF2-40B4-BE49-F238E27FC236}">
                <a16:creationId xmlns:a16="http://schemas.microsoft.com/office/drawing/2014/main" id="{ED72E062-FF78-4CD4-834D-E17F9F3F5634}"/>
              </a:ext>
            </a:extLst>
          </p:cNvPr>
          <p:cNvSpPr>
            <a:spLocks noChangeArrowheads="1" noTextEdit="1"/>
          </p:cNvSpPr>
          <p:nvPr>
            <p:ph type="sldImg"/>
          </p:nvPr>
        </p:nvSpPr>
        <p:spPr>
          <a:xfrm>
            <a:off x="390525" y="315913"/>
            <a:ext cx="6310313" cy="4732337"/>
          </a:xfrm>
          <a:ln/>
        </p:spPr>
      </p:sp>
      <p:sp>
        <p:nvSpPr>
          <p:cNvPr id="2054147" name="Rectangle 3">
            <a:extLst>
              <a:ext uri="{FF2B5EF4-FFF2-40B4-BE49-F238E27FC236}">
                <a16:creationId xmlns:a16="http://schemas.microsoft.com/office/drawing/2014/main" id="{D90B2ED3-BECC-4DCD-99EA-3C21AE2F374C}"/>
              </a:ext>
            </a:extLst>
          </p:cNvPr>
          <p:cNvSpPr>
            <a:spLocks noGrp="1" noChangeArrowheads="1"/>
          </p:cNvSpPr>
          <p:nvPr>
            <p:ph type="body" idx="1"/>
          </p:nvPr>
        </p:nvSpPr>
        <p:spPr>
          <a:xfrm>
            <a:off x="438150" y="5407025"/>
            <a:ext cx="6196013" cy="3768725"/>
          </a:xfrm>
        </p:spPr>
        <p:txBody>
          <a:bodyPr/>
          <a:lstStyle/>
          <a:p>
            <a:endParaRPr lang="de-DE" altLang="de-DE"/>
          </a:p>
        </p:txBody>
      </p:sp>
    </p:spTree>
    <p:extLst>
      <p:ext uri="{BB962C8B-B14F-4D97-AF65-F5344CB8AC3E}">
        <p14:creationId xmlns:p14="http://schemas.microsoft.com/office/powerpoint/2010/main" val="187290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010" name="Rectangle 2">
            <a:extLst>
              <a:ext uri="{FF2B5EF4-FFF2-40B4-BE49-F238E27FC236}">
                <a16:creationId xmlns:a16="http://schemas.microsoft.com/office/drawing/2014/main" id="{F3A921DF-E6B1-4EAC-BAB5-6C287CA7925C}"/>
              </a:ext>
            </a:extLst>
          </p:cNvPr>
          <p:cNvSpPr>
            <a:spLocks noChangeArrowheads="1" noTextEdit="1"/>
          </p:cNvSpPr>
          <p:nvPr>
            <p:ph type="sldImg"/>
          </p:nvPr>
        </p:nvSpPr>
        <p:spPr>
          <a:xfrm>
            <a:off x="392113" y="315913"/>
            <a:ext cx="6310312" cy="4732337"/>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186" name="Rectangle 2">
            <a:extLst>
              <a:ext uri="{FF2B5EF4-FFF2-40B4-BE49-F238E27FC236}">
                <a16:creationId xmlns:a16="http://schemas.microsoft.com/office/drawing/2014/main" id="{AB390E37-F0D1-4043-B77C-170C45E4157E}"/>
              </a:ext>
            </a:extLst>
          </p:cNvPr>
          <p:cNvSpPr>
            <a:spLocks noChangeArrowheads="1" noTextEdit="1"/>
          </p:cNvSpPr>
          <p:nvPr>
            <p:ph type="sldImg"/>
          </p:nvPr>
        </p:nvSpPr>
        <p:spPr>
          <a:xfrm>
            <a:off x="392113" y="315913"/>
            <a:ext cx="6310312" cy="4732337"/>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a:extLst>
              <a:ext uri="{FF2B5EF4-FFF2-40B4-BE49-F238E27FC236}">
                <a16:creationId xmlns:a16="http://schemas.microsoft.com/office/drawing/2014/main" id="{4221789E-0E41-47F7-B920-E9F0E01566B2}"/>
              </a:ext>
            </a:extLst>
          </p:cNvPr>
          <p:cNvSpPr>
            <a:spLocks noChangeArrowheads="1" noTextEdit="1"/>
          </p:cNvSpPr>
          <p:nvPr>
            <p:ph type="sldImg"/>
          </p:nvPr>
        </p:nvSpPr>
        <p:spPr>
          <a:ln/>
        </p:spPr>
      </p:sp>
      <p:sp>
        <p:nvSpPr>
          <p:cNvPr id="2007043" name="Rectangle 3">
            <a:extLst>
              <a:ext uri="{FF2B5EF4-FFF2-40B4-BE49-F238E27FC236}">
                <a16:creationId xmlns:a16="http://schemas.microsoft.com/office/drawing/2014/main" id="{014375A4-BB96-4D6B-8809-AD2E6C72A9A8}"/>
              </a:ext>
            </a:extLst>
          </p:cNvPr>
          <p:cNvSpPr>
            <a:spLocks noGrp="1" noChangeArrowheads="1"/>
          </p:cNvSpPr>
          <p:nvPr>
            <p:ph type="body" idx="1"/>
          </p:nvPr>
        </p:nvSpPr>
        <p:spPr/>
        <p:txBody>
          <a:bodyPr/>
          <a:lstStyle/>
          <a:p>
            <a:endParaRPr lang="en-GB"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6" name="Rectangle 2">
            <a:extLst>
              <a:ext uri="{FF2B5EF4-FFF2-40B4-BE49-F238E27FC236}">
                <a16:creationId xmlns:a16="http://schemas.microsoft.com/office/drawing/2014/main" id="{80E3884C-D0FA-43D3-8BDA-F0C0F11900A0}"/>
              </a:ext>
            </a:extLst>
          </p:cNvPr>
          <p:cNvSpPr>
            <a:spLocks noChangeArrowheads="1" noTextEdit="1"/>
          </p:cNvSpPr>
          <p:nvPr>
            <p:ph type="sldImg"/>
          </p:nvPr>
        </p:nvSpPr>
        <p:spPr>
          <a:ln/>
        </p:spPr>
      </p:sp>
      <p:sp>
        <p:nvSpPr>
          <p:cNvPr id="2008067" name="Rectangle 3">
            <a:extLst>
              <a:ext uri="{FF2B5EF4-FFF2-40B4-BE49-F238E27FC236}">
                <a16:creationId xmlns:a16="http://schemas.microsoft.com/office/drawing/2014/main" id="{92BB5D8E-A6A8-40F7-ACD1-EFAA80E07817}"/>
              </a:ext>
            </a:extLst>
          </p:cNvPr>
          <p:cNvSpPr>
            <a:spLocks noGrp="1" noChangeArrowheads="1"/>
          </p:cNvSpPr>
          <p:nvPr>
            <p:ph type="body" idx="1"/>
          </p:nvPr>
        </p:nvSpPr>
        <p:spPr/>
        <p:txBody>
          <a:bodyPr/>
          <a:lstStyle/>
          <a:p>
            <a:endParaRPr lang="en-GB"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2946" name="Rectangle 2">
            <a:extLst>
              <a:ext uri="{FF2B5EF4-FFF2-40B4-BE49-F238E27FC236}">
                <a16:creationId xmlns:a16="http://schemas.microsoft.com/office/drawing/2014/main" id="{B1194BC5-0F0F-46B8-B88D-16ABF0AE81A4}"/>
              </a:ext>
            </a:extLst>
          </p:cNvPr>
          <p:cNvSpPr>
            <a:spLocks noChangeArrowheads="1" noTextEdit="1"/>
          </p:cNvSpPr>
          <p:nvPr>
            <p:ph type="sldImg"/>
          </p:nvPr>
        </p:nvSpPr>
        <p:spPr>
          <a:xfrm>
            <a:off x="1041400" y="788988"/>
            <a:ext cx="5059363" cy="3794125"/>
          </a:xfrm>
          <a:ln/>
        </p:spPr>
      </p:sp>
      <p:sp>
        <p:nvSpPr>
          <p:cNvPr id="2002947" name="Rectangle 3">
            <a:extLst>
              <a:ext uri="{FF2B5EF4-FFF2-40B4-BE49-F238E27FC236}">
                <a16:creationId xmlns:a16="http://schemas.microsoft.com/office/drawing/2014/main" id="{6BABD11C-7D8E-4EE5-8A65-F4F74F8294BC}"/>
              </a:ext>
            </a:extLst>
          </p:cNvPr>
          <p:cNvSpPr>
            <a:spLocks noGrp="1" noChangeArrowheads="1"/>
          </p:cNvSpPr>
          <p:nvPr>
            <p:ph type="body" idx="1"/>
          </p:nvPr>
        </p:nvSpPr>
        <p:spPr>
          <a:xfrm>
            <a:off x="963613" y="4899025"/>
            <a:ext cx="5210175" cy="4584700"/>
          </a:xfrm>
        </p:spPr>
        <p:txBody>
          <a:bodyPr/>
          <a:lstStyle/>
          <a:p>
            <a:pPr>
              <a:spcAft>
                <a:spcPct val="0"/>
              </a:spcAft>
            </a:pPr>
            <a:r>
              <a:rPr lang="en-US" altLang="de-DE" sz="1100">
                <a:cs typeface="Times New Roman" panose="02020603050405020304" pitchFamily="18" charset="0"/>
              </a:rPr>
              <a:t>Efficient production drives productivity gains in the industrial economy</a:t>
            </a:r>
          </a:p>
          <a:p>
            <a:pPr lvl="1">
              <a:spcAft>
                <a:spcPct val="0"/>
              </a:spcAft>
            </a:pPr>
            <a:r>
              <a:rPr lang="en-US" altLang="de-DE" sz="1100">
                <a:cs typeface="Times New Roman" panose="02020603050405020304" pitchFamily="18" charset="0"/>
              </a:rPr>
              <a:t>Balance sheet is tailored to industrial economy:  PPE (plant property and equipment) uses the abundance of energy to transform raw material into sellable products</a:t>
            </a:r>
          </a:p>
          <a:p>
            <a:pPr lvl="1">
              <a:spcAft>
                <a:spcPct val="0"/>
              </a:spcAft>
            </a:pPr>
            <a:r>
              <a:rPr lang="en-US" altLang="de-DE" sz="1100">
                <a:cs typeface="Times New Roman" panose="02020603050405020304" pitchFamily="18" charset="0"/>
              </a:rPr>
              <a:t>Output is limited by physical capital (to use abundance of energy) </a:t>
            </a:r>
            <a:endParaRPr lang="de-DE" altLang="de-DE" sz="1100">
              <a:cs typeface="Times New Roman" panose="02020603050405020304" pitchFamily="18" charset="0"/>
            </a:endParaRPr>
          </a:p>
          <a:p>
            <a:pPr>
              <a:spcAft>
                <a:spcPct val="0"/>
              </a:spcAft>
            </a:pPr>
            <a:endParaRPr lang="en-US" altLang="de-DE" sz="1100"/>
          </a:p>
          <a:p>
            <a:pPr>
              <a:spcAft>
                <a:spcPct val="0"/>
              </a:spcAft>
            </a:pPr>
            <a:r>
              <a:rPr lang="en-US" altLang="de-DE" sz="1100">
                <a:cs typeface="Times New Roman" panose="02020603050405020304" pitchFamily="18" charset="0"/>
              </a:rPr>
              <a:t>Intelligent business decisions are drivers of the information centric economy</a:t>
            </a:r>
          </a:p>
          <a:p>
            <a:pPr lvl="1">
              <a:spcAft>
                <a:spcPct val="0"/>
              </a:spcAft>
            </a:pPr>
            <a:r>
              <a:rPr lang="en-US" altLang="de-DE" sz="1100">
                <a:cs typeface="Times New Roman" panose="02020603050405020304" pitchFamily="18" charset="0"/>
              </a:rPr>
              <a:t>Today, effectiveness is limited by human capital shortage to transform abundance of information into insights and competitive advantage (information processing tools and solutions alleviate the shortage)</a:t>
            </a:r>
          </a:p>
          <a:p>
            <a:pPr lvl="1">
              <a:spcAft>
                <a:spcPct val="0"/>
              </a:spcAft>
            </a:pPr>
            <a:r>
              <a:rPr lang="en-US" altLang="de-DE" sz="1100">
                <a:cs typeface="Times New Roman" panose="02020603050405020304" pitchFamily="18" charset="0"/>
              </a:rPr>
              <a:t>Balance reflects does not reflect information assets but there are real</a:t>
            </a:r>
            <a:endParaRPr lang="de-DE" altLang="de-DE" sz="1100">
              <a:cs typeface="Times New Roman" panose="02020603050405020304" pitchFamily="18" charset="0"/>
            </a:endParaRPr>
          </a:p>
          <a:p>
            <a:pPr>
              <a:spcAft>
                <a:spcPct val="0"/>
              </a:spcAft>
            </a:pPr>
            <a:endParaRPr lang="en-US" altLang="de-DE" sz="1100"/>
          </a:p>
          <a:p>
            <a:pPr>
              <a:spcAft>
                <a:spcPct val="0"/>
              </a:spcAft>
            </a:pPr>
            <a:r>
              <a:rPr lang="en-US" altLang="de-DE" sz="1100"/>
              <a:t>Examples (Information Assets):</a:t>
            </a:r>
          </a:p>
          <a:p>
            <a:pPr lvl="1">
              <a:spcAft>
                <a:spcPct val="0"/>
              </a:spcAft>
            </a:pPr>
            <a:r>
              <a:rPr lang="en-US" altLang="de-DE" sz="1100"/>
              <a:t>Coca Cola</a:t>
            </a:r>
          </a:p>
          <a:p>
            <a:pPr lvl="1">
              <a:spcAft>
                <a:spcPct val="0"/>
              </a:spcAft>
            </a:pPr>
            <a:r>
              <a:rPr lang="en-US" altLang="de-DE" sz="1100"/>
              <a:t>Statefarm Insurance, Pratt &amp; Whitney</a:t>
            </a:r>
          </a:p>
          <a:p>
            <a:pPr lvl="1">
              <a:spcAft>
                <a:spcPct val="0"/>
              </a:spcAft>
            </a:pPr>
            <a:r>
              <a:rPr lang="en-US" altLang="de-DE" sz="1100"/>
              <a:t>Southwest Airlines</a:t>
            </a:r>
          </a:p>
          <a:p>
            <a:pPr lvl="1">
              <a:spcAft>
                <a:spcPct val="0"/>
              </a:spcAft>
            </a:pPr>
            <a:r>
              <a:rPr lang="en-US" altLang="de-DE" sz="1100"/>
              <a:t>Dell Computer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6018" name="Rectangle 2">
            <a:extLst>
              <a:ext uri="{FF2B5EF4-FFF2-40B4-BE49-F238E27FC236}">
                <a16:creationId xmlns:a16="http://schemas.microsoft.com/office/drawing/2014/main" id="{F7554CAA-D1F7-4359-AAAF-9D70D9680AEE}"/>
              </a:ext>
            </a:extLst>
          </p:cNvPr>
          <p:cNvSpPr>
            <a:spLocks noChangeArrowheads="1" noTextEdit="1"/>
          </p:cNvSpPr>
          <p:nvPr>
            <p:ph type="sldImg"/>
          </p:nvPr>
        </p:nvSpPr>
        <p:spPr>
          <a:xfrm>
            <a:off x="390525" y="315913"/>
            <a:ext cx="6310313" cy="4732337"/>
          </a:xfrm>
          <a:ln/>
        </p:spPr>
      </p:sp>
      <p:sp>
        <p:nvSpPr>
          <p:cNvPr id="2006019" name="Rectangle 3">
            <a:extLst>
              <a:ext uri="{FF2B5EF4-FFF2-40B4-BE49-F238E27FC236}">
                <a16:creationId xmlns:a16="http://schemas.microsoft.com/office/drawing/2014/main" id="{53B73E21-D797-4C8A-B06F-62ACD8BF284F}"/>
              </a:ext>
            </a:extLst>
          </p:cNvPr>
          <p:cNvSpPr>
            <a:spLocks noGrp="1" noChangeArrowheads="1"/>
          </p:cNvSpPr>
          <p:nvPr>
            <p:ph type="body" idx="1"/>
          </p:nvPr>
        </p:nvSpPr>
        <p:spPr/>
        <p:txBody>
          <a:bodyPr/>
          <a:lstStyle/>
          <a:p>
            <a:endParaRPr lang="en-GB"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9090" name="Rectangle 2">
            <a:extLst>
              <a:ext uri="{FF2B5EF4-FFF2-40B4-BE49-F238E27FC236}">
                <a16:creationId xmlns:a16="http://schemas.microsoft.com/office/drawing/2014/main" id="{201CFD7C-55A2-4FB1-AB25-A030A7AA6409}"/>
              </a:ext>
            </a:extLst>
          </p:cNvPr>
          <p:cNvSpPr>
            <a:spLocks noChangeArrowheads="1" noTextEdit="1"/>
          </p:cNvSpPr>
          <p:nvPr>
            <p:ph type="sldImg"/>
          </p:nvPr>
        </p:nvSpPr>
        <p:spPr>
          <a:ln/>
        </p:spPr>
      </p:sp>
      <p:sp>
        <p:nvSpPr>
          <p:cNvPr id="2009091" name="Rectangle 3">
            <a:extLst>
              <a:ext uri="{FF2B5EF4-FFF2-40B4-BE49-F238E27FC236}">
                <a16:creationId xmlns:a16="http://schemas.microsoft.com/office/drawing/2014/main" id="{B6D46FEC-E864-4F30-A2B2-2002ABB8B752}"/>
              </a:ext>
            </a:extLst>
          </p:cNvPr>
          <p:cNvSpPr>
            <a:spLocks noGrp="1" noChangeArrowheads="1"/>
          </p:cNvSpPr>
          <p:nvPr>
            <p:ph type="body" idx="1"/>
          </p:nvPr>
        </p:nvSpPr>
        <p:spPr/>
        <p:txBody>
          <a:bodyPr/>
          <a:lstStyle/>
          <a:p>
            <a:endParaRPr lang="en-GB"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a:extLst>
              <a:ext uri="{FF2B5EF4-FFF2-40B4-BE49-F238E27FC236}">
                <a16:creationId xmlns:a16="http://schemas.microsoft.com/office/drawing/2014/main" id="{D10809CB-C6EE-48CE-96E8-A3096B30583E}"/>
              </a:ext>
            </a:extLst>
          </p:cNvPr>
          <p:cNvSpPr>
            <a:spLocks noChangeArrowheads="1" noTextEdit="1"/>
          </p:cNvSpPr>
          <p:nvPr>
            <p:ph type="sldImg"/>
          </p:nvPr>
        </p:nvSpPr>
        <p:spPr>
          <a:ln/>
        </p:spPr>
      </p:sp>
      <p:sp>
        <p:nvSpPr>
          <p:cNvPr id="2022403" name="Rectangle 3">
            <a:extLst>
              <a:ext uri="{FF2B5EF4-FFF2-40B4-BE49-F238E27FC236}">
                <a16:creationId xmlns:a16="http://schemas.microsoft.com/office/drawing/2014/main" id="{E66C2B5E-F43D-48BF-BC89-4A5973B669FC}"/>
              </a:ext>
            </a:extLst>
          </p:cNvPr>
          <p:cNvSpPr>
            <a:spLocks noGrp="1" noChangeArrowheads="1"/>
          </p:cNvSpPr>
          <p:nvPr>
            <p:ph type="body" idx="1"/>
          </p:nvPr>
        </p:nvSpPr>
        <p:spPr/>
        <p:txBody>
          <a:bodyPr/>
          <a:lstStyle/>
          <a:p>
            <a:endParaRPr lang="en-GB" alt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75175" name="Picture 7">
            <a:extLst>
              <a:ext uri="{FF2B5EF4-FFF2-40B4-BE49-F238E27FC236}">
                <a16:creationId xmlns:a16="http://schemas.microsoft.com/office/drawing/2014/main" id="{F6416F69-E866-475A-B9C6-85312A0AA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75176" name="Rectangle 8">
            <a:extLst>
              <a:ext uri="{FF2B5EF4-FFF2-40B4-BE49-F238E27FC236}">
                <a16:creationId xmlns:a16="http://schemas.microsoft.com/office/drawing/2014/main" id="{B7C69EE6-3E25-420C-B887-E6A802E8169A}"/>
              </a:ext>
            </a:extLst>
          </p:cNvPr>
          <p:cNvSpPr>
            <a:spLocks noGrp="1" noChangeArrowheads="1"/>
          </p:cNvSpPr>
          <p:nvPr>
            <p:ph type="ctrTitle" sz="quarter"/>
          </p:nvPr>
        </p:nvSpPr>
        <p:spPr>
          <a:xfrm>
            <a:off x="2820988" y="1000125"/>
            <a:ext cx="5983287" cy="18684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tIns="45720" rIns="91440" bIns="45720" anchor="t"/>
          <a:lstStyle>
            <a:lvl1pPr marL="0" algn="ctr">
              <a:defRPr sz="5000">
                <a:solidFill>
                  <a:schemeClr val="bg1"/>
                </a:solidFill>
              </a:defRPr>
            </a:lvl1pPr>
          </a:lstStyle>
          <a:p>
            <a:pPr lvl="0"/>
            <a:r>
              <a:rPr lang="en-US" altLang="de-DE" noProof="0"/>
              <a:t>Title</a:t>
            </a:r>
          </a:p>
        </p:txBody>
      </p:sp>
      <p:sp>
        <p:nvSpPr>
          <p:cNvPr id="775177" name="Rectangle 9">
            <a:extLst>
              <a:ext uri="{FF2B5EF4-FFF2-40B4-BE49-F238E27FC236}">
                <a16:creationId xmlns:a16="http://schemas.microsoft.com/office/drawing/2014/main" id="{5115BF32-6C3D-4A31-9101-70C6A3AC8A76}"/>
              </a:ext>
            </a:extLst>
          </p:cNvPr>
          <p:cNvSpPr>
            <a:spLocks noGrp="1" noChangeArrowheads="1"/>
          </p:cNvSpPr>
          <p:nvPr>
            <p:ph type="subTitle" sz="quarter" idx="1"/>
          </p:nvPr>
        </p:nvSpPr>
        <p:spPr>
          <a:xfrm>
            <a:off x="2820988" y="3411538"/>
            <a:ext cx="5983287" cy="14208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tIns="180000" rIns="91440" bIns="45720"/>
          <a:lstStyle>
            <a:lvl1pPr marL="0" indent="0" algn="ctr">
              <a:buFont typeface="Wingdings" panose="05000000000000000000" pitchFamily="2" charset="2"/>
              <a:buNone/>
              <a:defRPr sz="2800">
                <a:solidFill>
                  <a:schemeClr val="bg1"/>
                </a:solidFill>
              </a:defRPr>
            </a:lvl1pPr>
          </a:lstStyle>
          <a:p>
            <a:pPr lvl="0"/>
            <a:r>
              <a:rPr lang="en-US" altLang="de-DE" noProof="0"/>
              <a:t>Name</a:t>
            </a:r>
          </a:p>
        </p:txBody>
      </p:sp>
      <p:pic>
        <p:nvPicPr>
          <p:cNvPr id="775178" name="Picture 10">
            <a:extLst>
              <a:ext uri="{FF2B5EF4-FFF2-40B4-BE49-F238E27FC236}">
                <a16:creationId xmlns:a16="http://schemas.microsoft.com/office/drawing/2014/main" id="{F7B9AD1F-9163-4B67-A28F-511795738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410325"/>
            <a:ext cx="1042988" cy="341313"/>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8252D-BEA6-4B0D-98C4-F34A125C02DC}"/>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436573AF-D3CB-401A-A5F3-855A2F02DC5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046487834"/>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45D8853-7B08-4B83-A8F0-ACCFAF5B15BA}"/>
              </a:ext>
            </a:extLst>
          </p:cNvPr>
          <p:cNvSpPr>
            <a:spLocks noGrp="1"/>
          </p:cNvSpPr>
          <p:nvPr>
            <p:ph type="title" orient="vert"/>
          </p:nvPr>
        </p:nvSpPr>
        <p:spPr>
          <a:xfrm>
            <a:off x="6775450" y="114300"/>
            <a:ext cx="2055813" cy="6005513"/>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ED0D9598-9936-46C9-9950-E85E30E63F79}"/>
              </a:ext>
            </a:extLst>
          </p:cNvPr>
          <p:cNvSpPr>
            <a:spLocks noGrp="1"/>
          </p:cNvSpPr>
          <p:nvPr>
            <p:ph type="body" orient="vert" idx="1"/>
          </p:nvPr>
        </p:nvSpPr>
        <p:spPr>
          <a:xfrm>
            <a:off x="603250" y="114300"/>
            <a:ext cx="6019800" cy="600551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51196510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BF4F7-40C7-4ACB-BDC7-71BC1FB131F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ED199EFA-B778-458E-9AA5-2DA35B5EBC0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945869459"/>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FFD9A-FDD0-41D1-AE9D-0DD3D01BFE75}"/>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223204D6-7DC9-46A3-9C24-B27805BFD66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346970713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D630D-5B5E-427D-A773-78744A24BDC1}"/>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DEE6CA0E-4888-42E3-A238-94CE973E6543}"/>
              </a:ext>
            </a:extLst>
          </p:cNvPr>
          <p:cNvSpPr>
            <a:spLocks noGrp="1"/>
          </p:cNvSpPr>
          <p:nvPr>
            <p:ph sz="half" idx="1"/>
          </p:nvPr>
        </p:nvSpPr>
        <p:spPr>
          <a:xfrm>
            <a:off x="603250" y="914400"/>
            <a:ext cx="4037013" cy="52054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F7CA7E40-D8F5-4DCD-A805-D96CD73C7C92}"/>
              </a:ext>
            </a:extLst>
          </p:cNvPr>
          <p:cNvSpPr>
            <a:spLocks noGrp="1"/>
          </p:cNvSpPr>
          <p:nvPr>
            <p:ph sz="half" idx="2"/>
          </p:nvPr>
        </p:nvSpPr>
        <p:spPr>
          <a:xfrm>
            <a:off x="4792663" y="914400"/>
            <a:ext cx="4037012" cy="52054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73969176"/>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E4237-327F-47F7-B066-C63B6709D181}"/>
              </a:ext>
            </a:extLst>
          </p:cNvPr>
          <p:cNvSpPr>
            <a:spLocks noGrp="1"/>
          </p:cNvSpPr>
          <p:nvPr>
            <p:ph type="title"/>
          </p:nvPr>
        </p:nvSpPr>
        <p:spPr>
          <a:xfrm>
            <a:off x="630238" y="365125"/>
            <a:ext cx="78867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2F24DB8C-F0D9-4E6C-B231-663DC3215B2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2A2B009-2455-4F46-8133-78DFFBBC6716}"/>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B08B3C97-79C8-4636-A855-4113D32744F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B89EE7F-813D-4159-87D6-4221B15F1FAA}"/>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883513350"/>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AB3AE-5E8D-42B0-800B-F260395A4CCF}"/>
              </a:ext>
            </a:extLst>
          </p:cNvPr>
          <p:cNvSpPr>
            <a:spLocks noGrp="1"/>
          </p:cNvSpPr>
          <p:nvPr>
            <p:ph type="title"/>
          </p:nvPr>
        </p:nvSpPr>
        <p:spPr/>
        <p:txBody>
          <a:bodyPr/>
          <a:lstStyle/>
          <a:p>
            <a:r>
              <a:rPr lang="de-DE"/>
              <a:t>Mastertitelformat bearbeiten</a:t>
            </a:r>
            <a:endParaRPr lang="de-CH"/>
          </a:p>
        </p:txBody>
      </p:sp>
    </p:spTree>
    <p:extLst>
      <p:ext uri="{BB962C8B-B14F-4D97-AF65-F5344CB8AC3E}">
        <p14:creationId xmlns:p14="http://schemas.microsoft.com/office/powerpoint/2010/main" val="407960399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894025"/>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011C56-C637-40DA-82BB-3CFB68EA5A0F}"/>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75EF3826-BDE0-4DF3-8C0D-87B2B7CC028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B5F27564-A414-44E1-B3E7-B9F8F0AF36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734473396"/>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02651-B992-448A-A8E4-148378252AF7}"/>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D3D569C4-C53C-4C2F-8CA6-FADC6A67F94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350F0E9C-0D46-41A4-8A8F-DCECC64E98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987375904"/>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pic>
        <p:nvPicPr>
          <p:cNvPr id="774146" name="Picture 2">
            <a:extLst>
              <a:ext uri="{FF2B5EF4-FFF2-40B4-BE49-F238E27FC236}">
                <a16:creationId xmlns:a16="http://schemas.microsoft.com/office/drawing/2014/main" id="{138D7C8C-4BF8-4708-8C3F-D21E9377AB5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774147" name="Rectangle 3">
            <a:extLst>
              <a:ext uri="{FF2B5EF4-FFF2-40B4-BE49-F238E27FC236}">
                <a16:creationId xmlns:a16="http://schemas.microsoft.com/office/drawing/2014/main" id="{248C5CC2-EE23-460F-A4AC-0C96C0191A85}"/>
              </a:ext>
            </a:extLst>
          </p:cNvPr>
          <p:cNvSpPr>
            <a:spLocks noGrp="1" noChangeArrowheads="1"/>
          </p:cNvSpPr>
          <p:nvPr>
            <p:ph type="title"/>
          </p:nvPr>
        </p:nvSpPr>
        <p:spPr bwMode="gray">
          <a:xfrm>
            <a:off x="603250" y="114300"/>
            <a:ext cx="82280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de-DE"/>
              <a:t>Headline (Arial Black 22pt.)</a:t>
            </a:r>
          </a:p>
        </p:txBody>
      </p:sp>
      <p:sp>
        <p:nvSpPr>
          <p:cNvPr id="774148" name="Rectangle 4">
            <a:extLst>
              <a:ext uri="{FF2B5EF4-FFF2-40B4-BE49-F238E27FC236}">
                <a16:creationId xmlns:a16="http://schemas.microsoft.com/office/drawing/2014/main" id="{C18969F1-1EC2-4A05-92C0-378FD9A12E53}"/>
              </a:ext>
            </a:extLst>
          </p:cNvPr>
          <p:cNvSpPr>
            <a:spLocks noGrp="1" noChangeArrowheads="1"/>
          </p:cNvSpPr>
          <p:nvPr>
            <p:ph type="body" idx="1"/>
          </p:nvPr>
        </p:nvSpPr>
        <p:spPr bwMode="gray">
          <a:xfrm>
            <a:off x="603250" y="914400"/>
            <a:ext cx="8226425" cy="52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de-DE"/>
              <a:t>Text (Arial 20)</a:t>
            </a:r>
          </a:p>
          <a:p>
            <a:pPr lvl="1"/>
            <a:r>
              <a:rPr lang="en-US" altLang="de-DE"/>
              <a:t>2nd level text (Arial 18)</a:t>
            </a:r>
          </a:p>
          <a:p>
            <a:pPr lvl="2"/>
            <a:r>
              <a:rPr lang="en-US" altLang="de-DE"/>
              <a:t>3rd level text (Arial 16)</a:t>
            </a:r>
          </a:p>
          <a:p>
            <a:pPr lvl="3"/>
            <a:r>
              <a:rPr lang="en-US" altLang="de-DE"/>
              <a:t>4th level text (Arial 14)</a:t>
            </a:r>
          </a:p>
        </p:txBody>
      </p:sp>
      <p:sp>
        <p:nvSpPr>
          <p:cNvPr id="774151" name="Rectangle 7">
            <a:extLst>
              <a:ext uri="{FF2B5EF4-FFF2-40B4-BE49-F238E27FC236}">
                <a16:creationId xmlns:a16="http://schemas.microsoft.com/office/drawing/2014/main" id="{44497120-42FE-4ED7-8C50-DFD2FD5813F4}"/>
              </a:ext>
            </a:extLst>
          </p:cNvPr>
          <p:cNvSpPr>
            <a:spLocks noChangeArrowheads="1"/>
          </p:cNvSpPr>
          <p:nvPr/>
        </p:nvSpPr>
        <p:spPr bwMode="auto">
          <a:xfrm>
            <a:off x="1403350" y="6594475"/>
            <a:ext cx="3960813"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146050" indent="-146050" algn="l" defTabSz="762000" eaLnBrk="0" hangingPunct="0">
              <a:defRPr sz="2400">
                <a:solidFill>
                  <a:schemeClr val="tx1"/>
                </a:solidFill>
                <a:latin typeface="Arial" panose="020B0604020202020204" pitchFamily="34" charset="0"/>
              </a:defRPr>
            </a:lvl1pPr>
            <a:lvl2pPr marL="571500" algn="l" defTabSz="762000" eaLnBrk="0" hangingPunct="0">
              <a:defRPr sz="2400">
                <a:solidFill>
                  <a:schemeClr val="tx1"/>
                </a:solidFill>
                <a:latin typeface="Arial" panose="020B0604020202020204" pitchFamily="34" charset="0"/>
              </a:defRPr>
            </a:lvl2pPr>
            <a:lvl3pPr marL="1143000" algn="l" defTabSz="762000" eaLnBrk="0" hangingPunct="0">
              <a:defRPr sz="2400">
                <a:solidFill>
                  <a:schemeClr val="tx1"/>
                </a:solidFill>
                <a:latin typeface="Arial" panose="020B0604020202020204" pitchFamily="34" charset="0"/>
              </a:defRPr>
            </a:lvl3pPr>
            <a:lvl4pPr marL="1714500" algn="l" defTabSz="762000" eaLnBrk="0" hangingPunct="0">
              <a:defRPr sz="2400">
                <a:solidFill>
                  <a:schemeClr val="tx1"/>
                </a:solidFill>
                <a:latin typeface="Arial" panose="020B0604020202020204" pitchFamily="34" charset="0"/>
              </a:defRPr>
            </a:lvl4pPr>
            <a:lvl5pPr marL="2286000" algn="l" defTabSz="762000" eaLnBrk="0" hangingPunct="0">
              <a:defRPr sz="2400">
                <a:solidFill>
                  <a:schemeClr val="tx1"/>
                </a:solidFill>
                <a:latin typeface="Arial" panose="020B0604020202020204" pitchFamily="34" charset="0"/>
              </a:defRPr>
            </a:lvl5pPr>
            <a:lvl6pPr marL="2743200" defTabSz="762000" eaLnBrk="0" fontAlgn="base" hangingPunct="0">
              <a:spcBef>
                <a:spcPct val="0"/>
              </a:spcBef>
              <a:spcAft>
                <a:spcPct val="0"/>
              </a:spcAft>
              <a:defRPr sz="2400">
                <a:solidFill>
                  <a:schemeClr val="tx1"/>
                </a:solidFill>
                <a:latin typeface="Arial" panose="020B0604020202020204" pitchFamily="34" charset="0"/>
              </a:defRPr>
            </a:lvl6pPr>
            <a:lvl7pPr marL="3200400" defTabSz="762000" eaLnBrk="0" fontAlgn="base" hangingPunct="0">
              <a:spcBef>
                <a:spcPct val="0"/>
              </a:spcBef>
              <a:spcAft>
                <a:spcPct val="0"/>
              </a:spcAft>
              <a:defRPr sz="2400">
                <a:solidFill>
                  <a:schemeClr val="tx1"/>
                </a:solidFill>
                <a:latin typeface="Arial" panose="020B0604020202020204" pitchFamily="34" charset="0"/>
              </a:defRPr>
            </a:lvl7pPr>
            <a:lvl8pPr marL="3657600" defTabSz="762000" eaLnBrk="0" fontAlgn="base" hangingPunct="0">
              <a:spcBef>
                <a:spcPct val="0"/>
              </a:spcBef>
              <a:spcAft>
                <a:spcPct val="0"/>
              </a:spcAft>
              <a:defRPr sz="2400">
                <a:solidFill>
                  <a:schemeClr val="tx1"/>
                </a:solidFill>
                <a:latin typeface="Arial" panose="020B0604020202020204" pitchFamily="34" charset="0"/>
              </a:defRPr>
            </a:lvl8pPr>
            <a:lvl9pPr marL="4114800"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90000"/>
              </a:lnSpc>
              <a:buSzPct val="120000"/>
              <a:buFont typeface="Symbol" panose="05050102010706020507" pitchFamily="18" charset="2"/>
              <a:buChar char="ã"/>
            </a:pPr>
            <a:r>
              <a:rPr lang="de-DE" altLang="de-DE" sz="800" b="0"/>
              <a:t>Jürgen H. Daum / Peter Bretscher 2004,</a:t>
            </a:r>
            <a:br>
              <a:rPr lang="de-DE" altLang="de-DE" sz="800" b="0"/>
            </a:br>
            <a:r>
              <a:rPr lang="de-DE" altLang="de-DE" sz="800" b="0"/>
              <a:t>Presentation at the PMA Conference 2004, 29</a:t>
            </a:r>
            <a:r>
              <a:rPr lang="de-DE" altLang="de-DE" sz="800" b="0" baseline="30000"/>
              <a:t>th</a:t>
            </a:r>
            <a:r>
              <a:rPr lang="de-DE" altLang="de-DE" sz="800" b="0"/>
              <a:t> July 2004, Edinburgh   - Slide </a:t>
            </a:r>
            <a:fld id="{44400C09-77FE-4890-9955-B744D19780A6}" type="slidenum">
              <a:rPr lang="de-DE" altLang="de-DE" sz="800" b="0"/>
              <a:pPr algn="ctr">
                <a:lnSpc>
                  <a:spcPct val="90000"/>
                </a:lnSpc>
                <a:buSzPct val="120000"/>
                <a:buFont typeface="Symbol" panose="05050102010706020507" pitchFamily="18" charset="2"/>
                <a:buChar char="ã"/>
              </a:pPr>
              <a:t>‹Nr.›</a:t>
            </a:fld>
            <a:endParaRPr lang="de-DE" altLang="de-DE" sz="800" b="0"/>
          </a:p>
        </p:txBody>
      </p:sp>
      <p:pic>
        <p:nvPicPr>
          <p:cNvPr id="774152" name="Picture 8">
            <a:extLst>
              <a:ext uri="{FF2B5EF4-FFF2-40B4-BE49-F238E27FC236}">
                <a16:creationId xmlns:a16="http://schemas.microsoft.com/office/drawing/2014/main" id="{2562FF9B-4D89-475C-AAF2-33F48F836A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900" y="6410325"/>
            <a:ext cx="1042988" cy="341313"/>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zoom/>
  </p:transition>
  <p:txStyles>
    <p:titleStyle>
      <a:lvl1pPr marL="171450" algn="l" rtl="0" fontAlgn="base">
        <a:lnSpc>
          <a:spcPct val="90000"/>
        </a:lnSpc>
        <a:spcBef>
          <a:spcPct val="0"/>
        </a:spcBef>
        <a:spcAft>
          <a:spcPct val="0"/>
        </a:spcAft>
        <a:defRPr sz="2200" kern="1200">
          <a:solidFill>
            <a:srgbClr val="333333"/>
          </a:solidFill>
          <a:latin typeface="+mj-lt"/>
          <a:ea typeface="+mj-ea"/>
          <a:cs typeface="+mj-cs"/>
        </a:defRPr>
      </a:lvl1pPr>
      <a:lvl2pPr marL="171450" algn="l" rtl="0" fontAlgn="base">
        <a:lnSpc>
          <a:spcPct val="90000"/>
        </a:lnSpc>
        <a:spcBef>
          <a:spcPct val="0"/>
        </a:spcBef>
        <a:spcAft>
          <a:spcPct val="0"/>
        </a:spcAft>
        <a:defRPr sz="2200">
          <a:solidFill>
            <a:srgbClr val="333333"/>
          </a:solidFill>
          <a:latin typeface="Arial Black" panose="020B0A04020102020204" pitchFamily="34" charset="0"/>
        </a:defRPr>
      </a:lvl2pPr>
      <a:lvl3pPr marL="171450" algn="l" rtl="0" fontAlgn="base">
        <a:lnSpc>
          <a:spcPct val="90000"/>
        </a:lnSpc>
        <a:spcBef>
          <a:spcPct val="0"/>
        </a:spcBef>
        <a:spcAft>
          <a:spcPct val="0"/>
        </a:spcAft>
        <a:defRPr sz="2200">
          <a:solidFill>
            <a:srgbClr val="333333"/>
          </a:solidFill>
          <a:latin typeface="Arial Black" panose="020B0A04020102020204" pitchFamily="34" charset="0"/>
        </a:defRPr>
      </a:lvl3pPr>
      <a:lvl4pPr marL="171450" algn="l" rtl="0" fontAlgn="base">
        <a:lnSpc>
          <a:spcPct val="90000"/>
        </a:lnSpc>
        <a:spcBef>
          <a:spcPct val="0"/>
        </a:spcBef>
        <a:spcAft>
          <a:spcPct val="0"/>
        </a:spcAft>
        <a:defRPr sz="2200">
          <a:solidFill>
            <a:srgbClr val="333333"/>
          </a:solidFill>
          <a:latin typeface="Arial Black" panose="020B0A04020102020204" pitchFamily="34" charset="0"/>
        </a:defRPr>
      </a:lvl4pPr>
      <a:lvl5pPr marL="171450" algn="l" rtl="0" fontAlgn="base">
        <a:lnSpc>
          <a:spcPct val="90000"/>
        </a:lnSpc>
        <a:spcBef>
          <a:spcPct val="0"/>
        </a:spcBef>
        <a:spcAft>
          <a:spcPct val="0"/>
        </a:spcAft>
        <a:defRPr sz="2200">
          <a:solidFill>
            <a:srgbClr val="333333"/>
          </a:solidFill>
          <a:latin typeface="Arial Black" panose="020B0A04020102020204" pitchFamily="34" charset="0"/>
        </a:defRPr>
      </a:lvl5pPr>
      <a:lvl6pPr marL="628650" algn="l" rtl="0" fontAlgn="base">
        <a:lnSpc>
          <a:spcPct val="90000"/>
        </a:lnSpc>
        <a:spcBef>
          <a:spcPct val="0"/>
        </a:spcBef>
        <a:spcAft>
          <a:spcPct val="0"/>
        </a:spcAft>
        <a:defRPr sz="2200">
          <a:solidFill>
            <a:srgbClr val="333333"/>
          </a:solidFill>
          <a:latin typeface="Arial Black" panose="020B0A04020102020204" pitchFamily="34" charset="0"/>
        </a:defRPr>
      </a:lvl6pPr>
      <a:lvl7pPr marL="1085850" algn="l" rtl="0" fontAlgn="base">
        <a:lnSpc>
          <a:spcPct val="90000"/>
        </a:lnSpc>
        <a:spcBef>
          <a:spcPct val="0"/>
        </a:spcBef>
        <a:spcAft>
          <a:spcPct val="0"/>
        </a:spcAft>
        <a:defRPr sz="2200">
          <a:solidFill>
            <a:srgbClr val="333333"/>
          </a:solidFill>
          <a:latin typeface="Arial Black" panose="020B0A04020102020204" pitchFamily="34" charset="0"/>
        </a:defRPr>
      </a:lvl7pPr>
      <a:lvl8pPr marL="1543050" algn="l" rtl="0" fontAlgn="base">
        <a:lnSpc>
          <a:spcPct val="90000"/>
        </a:lnSpc>
        <a:spcBef>
          <a:spcPct val="0"/>
        </a:spcBef>
        <a:spcAft>
          <a:spcPct val="0"/>
        </a:spcAft>
        <a:defRPr sz="2200">
          <a:solidFill>
            <a:srgbClr val="333333"/>
          </a:solidFill>
          <a:latin typeface="Arial Black" panose="020B0A04020102020204" pitchFamily="34" charset="0"/>
        </a:defRPr>
      </a:lvl8pPr>
      <a:lvl9pPr marL="2000250" algn="l" rtl="0" fontAlgn="base">
        <a:lnSpc>
          <a:spcPct val="90000"/>
        </a:lnSpc>
        <a:spcBef>
          <a:spcPct val="0"/>
        </a:spcBef>
        <a:spcAft>
          <a:spcPct val="0"/>
        </a:spcAft>
        <a:defRPr sz="2200">
          <a:solidFill>
            <a:srgbClr val="333333"/>
          </a:solidFill>
          <a:latin typeface="Arial Black" panose="020B0A04020102020204" pitchFamily="34" charset="0"/>
        </a:defRPr>
      </a:lvl9pPr>
    </p:titleStyle>
    <p:bodyStyle>
      <a:lvl1pPr marL="171450" indent="-57150" algn="l" rtl="0" fontAlgn="base">
        <a:spcBef>
          <a:spcPct val="75000"/>
        </a:spcBef>
        <a:spcAft>
          <a:spcPct val="0"/>
        </a:spcAft>
        <a:buClr>
          <a:schemeClr val="bg1"/>
        </a:buClr>
        <a:buSzPct val="25000"/>
        <a:buFont typeface="Wingdings" panose="05000000000000000000" pitchFamily="2" charset="2"/>
        <a:buChar char=" "/>
        <a:defRPr sz="2000" b="1" kern="1200">
          <a:solidFill>
            <a:srgbClr val="333333"/>
          </a:solidFill>
          <a:latin typeface="+mn-lt"/>
          <a:ea typeface="+mn-ea"/>
          <a:cs typeface="+mn-cs"/>
        </a:defRPr>
      </a:lvl1pPr>
      <a:lvl2pPr marL="671513" indent="-290513" algn="l" rtl="0" fontAlgn="base">
        <a:spcBef>
          <a:spcPct val="20000"/>
        </a:spcBef>
        <a:spcAft>
          <a:spcPct val="5000"/>
        </a:spcAft>
        <a:buClr>
          <a:srgbClr val="333333"/>
        </a:buClr>
        <a:buFont typeface="Wingdings" panose="05000000000000000000" pitchFamily="2" charset="2"/>
        <a:buChar char="n"/>
        <a:defRPr b="1" kern="1200">
          <a:solidFill>
            <a:srgbClr val="333333"/>
          </a:solidFill>
          <a:latin typeface="+mn-lt"/>
          <a:ea typeface="+mn-ea"/>
          <a:cs typeface="+mn-cs"/>
        </a:defRPr>
      </a:lvl2pPr>
      <a:lvl3pPr marL="1052513" indent="-190500" algn="l" rtl="0" fontAlgn="base">
        <a:spcBef>
          <a:spcPct val="20000"/>
        </a:spcBef>
        <a:spcAft>
          <a:spcPct val="5000"/>
        </a:spcAft>
        <a:buClr>
          <a:srgbClr val="333333"/>
        </a:buClr>
        <a:buSzPct val="75000"/>
        <a:buFont typeface="Wingdings" panose="05000000000000000000" pitchFamily="2" charset="2"/>
        <a:buChar char="u"/>
        <a:defRPr sz="1600" b="1" kern="1200">
          <a:solidFill>
            <a:srgbClr val="333333"/>
          </a:solidFill>
          <a:latin typeface="+mn-lt"/>
          <a:ea typeface="+mn-ea"/>
          <a:cs typeface="+mn-cs"/>
        </a:defRPr>
      </a:lvl3pPr>
      <a:lvl4pPr marL="1433513" indent="-190500" algn="l" rtl="0" fontAlgn="base">
        <a:spcBef>
          <a:spcPct val="20000"/>
        </a:spcBef>
        <a:spcAft>
          <a:spcPct val="5000"/>
        </a:spcAft>
        <a:buClr>
          <a:srgbClr val="333333"/>
        </a:buClr>
        <a:buSzPct val="85000"/>
        <a:buFont typeface="Wingdings" panose="05000000000000000000" pitchFamily="2" charset="2"/>
        <a:buChar char="l"/>
        <a:defRPr sz="1400" b="1" kern="1200">
          <a:solidFill>
            <a:srgbClr val="333333"/>
          </a:solidFill>
          <a:latin typeface="+mn-lt"/>
          <a:ea typeface="+mn-ea"/>
          <a:cs typeface="+mn-cs"/>
        </a:defRPr>
      </a:lvl4pPr>
      <a:lvl5pPr marL="2057400" indent="-228600" algn="l" rtl="0" fontAlgn="base">
        <a:spcBef>
          <a:spcPct val="20000"/>
        </a:spcBef>
        <a:spcAft>
          <a:spcPct val="5000"/>
        </a:spcAft>
        <a:buClr>
          <a:srgbClr val="333333"/>
        </a:buClr>
        <a:buSzPct val="85000"/>
        <a:buFont typeface="Wingdings" panose="05000000000000000000" pitchFamily="2" charset="2"/>
        <a:buChar char="l"/>
        <a:defRPr sz="1400" b="1"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hyperlink" Target="http://www.juergendaum.com/" TargetMode="External"/><Relationship Id="rId4" Type="http://schemas.openxmlformats.org/officeDocument/2006/relationships/hyperlink" Target="mailto:juergen.daum@sap.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insede.org/" TargetMode="External"/><Relationship Id="rId5" Type="http://schemas.openxmlformats.org/officeDocument/2006/relationships/hyperlink" Target="https://bengin.net/bes/" TargetMode="External"/><Relationship Id="rId4" Type="http://schemas.openxmlformats.org/officeDocument/2006/relationships/hyperlink" Target="mailto:peter.bretscher@bengin.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juergendaum.com/" TargetMode="External"/><Relationship Id="rId2" Type="http://schemas.openxmlformats.org/officeDocument/2006/relationships/hyperlink" Target="mailto:juergen.daum@sap.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juergendaum.com/mybook.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hyperlink" Target="https://bengin.net/permalink/werkstueck_und_werkzeug_d.pdf" TargetMode="External"/><Relationship Id="rId3" Type="http://schemas.openxmlformats.org/officeDocument/2006/relationships/hyperlink" Target="https://bengin.net/bes/" TargetMode="External"/><Relationship Id="rId7" Type="http://schemas.openxmlformats.org/officeDocument/2006/relationships/hyperlink" Target="http://project-nemo.org/" TargetMode="External"/><Relationship Id="rId12"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hyperlink" Target="https://insede.org/" TargetMode="External"/><Relationship Id="rId15" Type="http://schemas.openxmlformats.org/officeDocument/2006/relationships/image" Target="../media/image32.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hyperlink" Target="http://bengin.net/permalink/werkstueck_und_werkzeug_d.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6.xml"/><Relationship Id="rId5" Type="http://schemas.openxmlformats.org/officeDocument/2006/relationships/tags" Target="../tags/tag7.xml"/><Relationship Id="rId10"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a:extLst>
              <a:ext uri="{FF2B5EF4-FFF2-40B4-BE49-F238E27FC236}">
                <a16:creationId xmlns:a16="http://schemas.microsoft.com/office/drawing/2014/main" id="{D50F6116-37D8-4003-84BD-B939A52C0416}"/>
              </a:ext>
            </a:extLst>
          </p:cNvPr>
          <p:cNvSpPr>
            <a:spLocks noChangeArrowheads="1"/>
          </p:cNvSpPr>
          <p:nvPr/>
        </p:nvSpPr>
        <p:spPr bwMode="auto">
          <a:xfrm>
            <a:off x="4205288" y="3209925"/>
            <a:ext cx="9144000" cy="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pic>
        <p:nvPicPr>
          <p:cNvPr id="1370115" name="Picture 3">
            <a:extLst>
              <a:ext uri="{FF2B5EF4-FFF2-40B4-BE49-F238E27FC236}">
                <a16:creationId xmlns:a16="http://schemas.microsoft.com/office/drawing/2014/main" id="{C1C002CB-F055-4C90-BF2C-0D73824E7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8" t="12828" r="2531" b="22899"/>
          <a:stretch>
            <a:fillRect/>
          </a:stretch>
        </p:blipFill>
        <p:spPr bwMode="auto">
          <a:xfrm>
            <a:off x="2809875" y="0"/>
            <a:ext cx="6334125" cy="3148013"/>
          </a:xfrm>
          <a:prstGeom prst="rect">
            <a:avLst/>
          </a:prstGeom>
          <a:noFill/>
          <a:extLst>
            <a:ext uri="{909E8E84-426E-40DD-AFC4-6F175D3DCCD1}">
              <a14:hiddenFill xmlns:a14="http://schemas.microsoft.com/office/drawing/2010/main">
                <a:solidFill>
                  <a:srgbClr val="FFFFFF"/>
                </a:solidFill>
              </a14:hiddenFill>
            </a:ext>
          </a:extLst>
        </p:spPr>
      </p:pic>
      <p:sp>
        <p:nvSpPr>
          <p:cNvPr id="1370117" name="Rectangle 5">
            <a:extLst>
              <a:ext uri="{FF2B5EF4-FFF2-40B4-BE49-F238E27FC236}">
                <a16:creationId xmlns:a16="http://schemas.microsoft.com/office/drawing/2014/main" id="{75EEE5FD-52D8-48FA-B7D6-E14A851DB229}"/>
              </a:ext>
            </a:extLst>
          </p:cNvPr>
          <p:cNvSpPr>
            <a:spLocks noGrp="1" noChangeArrowheads="1"/>
          </p:cNvSpPr>
          <p:nvPr>
            <p:ph type="ctrTitle"/>
          </p:nvPr>
        </p:nvSpPr>
        <p:spPr>
          <a:xfrm>
            <a:off x="-107950" y="3289300"/>
            <a:ext cx="9144000" cy="1868488"/>
          </a:xfrm>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de-DE" altLang="de-DE" sz="2400">
                <a:solidFill>
                  <a:schemeClr val="tx1"/>
                </a:solidFill>
              </a:rPr>
              <a:t>Measuring Performance in A Knowledge Economy:</a:t>
            </a:r>
            <a:br>
              <a:rPr lang="de-DE" altLang="de-DE" sz="2400">
                <a:solidFill>
                  <a:schemeClr val="tx1"/>
                </a:solidFill>
              </a:rPr>
            </a:br>
            <a:r>
              <a:rPr lang="de-DE" altLang="de-DE" sz="2400">
                <a:solidFill>
                  <a:schemeClr val="tx1"/>
                </a:solidFill>
              </a:rPr>
              <a:t>Linking Subjective and Objective Measurement </a:t>
            </a:r>
            <a:br>
              <a:rPr lang="de-DE" altLang="de-DE" sz="2400">
                <a:solidFill>
                  <a:schemeClr val="tx1"/>
                </a:solidFill>
              </a:rPr>
            </a:br>
            <a:r>
              <a:rPr lang="de-DE" altLang="de-DE" sz="2400">
                <a:solidFill>
                  <a:schemeClr val="tx1"/>
                </a:solidFill>
              </a:rPr>
              <a:t>into a Vector-Based Approach </a:t>
            </a:r>
            <a:br>
              <a:rPr lang="de-DE" altLang="de-DE" sz="2400">
                <a:solidFill>
                  <a:schemeClr val="tx1"/>
                </a:solidFill>
              </a:rPr>
            </a:br>
            <a:r>
              <a:rPr lang="de-DE" altLang="de-DE" sz="2400">
                <a:solidFill>
                  <a:schemeClr val="tx1"/>
                </a:solidFill>
              </a:rPr>
              <a:t>for Performance Measurement</a:t>
            </a:r>
            <a:endParaRPr lang="en-US" altLang="de-DE" sz="2400">
              <a:solidFill>
                <a:schemeClr val="tx1"/>
              </a:solidFill>
            </a:endParaRPr>
          </a:p>
        </p:txBody>
      </p:sp>
      <p:sp>
        <p:nvSpPr>
          <p:cNvPr id="1370119" name="Text Box 7">
            <a:extLst>
              <a:ext uri="{FF2B5EF4-FFF2-40B4-BE49-F238E27FC236}">
                <a16:creationId xmlns:a16="http://schemas.microsoft.com/office/drawing/2014/main" id="{15E61471-D7F5-41A1-8900-E025553DE21E}"/>
              </a:ext>
            </a:extLst>
          </p:cNvPr>
          <p:cNvSpPr txBox="1">
            <a:spLocks noChangeArrowheads="1"/>
          </p:cNvSpPr>
          <p:nvPr/>
        </p:nvSpPr>
        <p:spPr bwMode="auto">
          <a:xfrm>
            <a:off x="539750" y="6021388"/>
            <a:ext cx="8135938"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75000"/>
              </a:spcBef>
              <a:buClr>
                <a:schemeClr val="bg1"/>
              </a:buClr>
              <a:buSzPct val="25000"/>
              <a:buFont typeface="Wingdings" panose="05000000000000000000" pitchFamily="2" charset="2"/>
              <a:buNone/>
            </a:pPr>
            <a:r>
              <a:rPr lang="en-US" altLang="de-DE" sz="800">
                <a:solidFill>
                  <a:schemeClr val="accent2"/>
                </a:solidFill>
              </a:rPr>
              <a:t>Presentation prepared for the PMA Conference 2004 (“The 4th International Conference on Theory and Practice in Performance Measurement and Management”) , 28-30 July 2004  in Edinburgh, UK</a:t>
            </a:r>
            <a:endParaRPr lang="de-DE" altLang="de-DE" sz="800">
              <a:solidFill>
                <a:schemeClr val="accent2"/>
              </a:solidFill>
            </a:endParaRPr>
          </a:p>
        </p:txBody>
      </p:sp>
      <p:sp>
        <p:nvSpPr>
          <p:cNvPr id="1370122" name="Rectangle 10">
            <a:extLst>
              <a:ext uri="{FF2B5EF4-FFF2-40B4-BE49-F238E27FC236}">
                <a16:creationId xmlns:a16="http://schemas.microsoft.com/office/drawing/2014/main" id="{312428C9-0D93-4CE1-8528-D5E969DE216B}"/>
              </a:ext>
            </a:extLst>
          </p:cNvPr>
          <p:cNvSpPr>
            <a:spLocks noGrp="1" noChangeArrowheads="1"/>
          </p:cNvSpPr>
          <p:nvPr>
            <p:ph type="subTitle" idx="1"/>
          </p:nvPr>
        </p:nvSpPr>
        <p:spPr>
          <a:xfrm>
            <a:off x="-179388" y="4954588"/>
            <a:ext cx="9144001" cy="850900"/>
          </a:xfrm>
          <a:noFill/>
          <a:ln/>
        </p:spPr>
        <p:txBody>
          <a:bodyPr/>
          <a:lstStyle/>
          <a:p>
            <a:pPr>
              <a:lnSpc>
                <a:spcPct val="80000"/>
              </a:lnSpc>
            </a:pPr>
            <a:r>
              <a:rPr lang="en-US" altLang="de-DE" sz="2000">
                <a:solidFill>
                  <a:schemeClr val="accent2"/>
                </a:solidFill>
              </a:rPr>
              <a:t>Juergen H. Daum,</a:t>
            </a:r>
            <a:r>
              <a:rPr lang="en-US" altLang="de-DE" sz="1800">
                <a:solidFill>
                  <a:schemeClr val="accent2"/>
                </a:solidFill>
              </a:rPr>
              <a:t> </a:t>
            </a:r>
            <a:r>
              <a:rPr lang="en-US" altLang="de-DE" sz="1400">
                <a:solidFill>
                  <a:schemeClr val="accent2"/>
                </a:solidFill>
              </a:rPr>
              <a:t>Chief Solution Architect, SAP AG, Walldorf, Germany</a:t>
            </a:r>
            <a:br>
              <a:rPr lang="en-US" altLang="de-DE" sz="1400">
                <a:solidFill>
                  <a:schemeClr val="accent2"/>
                </a:solidFill>
              </a:rPr>
            </a:br>
            <a:br>
              <a:rPr lang="en-US" altLang="de-DE" sz="1400">
                <a:solidFill>
                  <a:schemeClr val="accent2"/>
                </a:solidFill>
              </a:rPr>
            </a:br>
            <a:r>
              <a:rPr lang="en-US" altLang="de-DE" sz="2000">
                <a:solidFill>
                  <a:schemeClr val="accent2"/>
                </a:solidFill>
              </a:rPr>
              <a:t>Peter Bretscher,</a:t>
            </a:r>
            <a:r>
              <a:rPr lang="en-US" altLang="de-DE" sz="1400">
                <a:solidFill>
                  <a:schemeClr val="accent2"/>
                </a:solidFill>
              </a:rPr>
              <a:t>  </a:t>
            </a:r>
            <a:r>
              <a:rPr lang="de-DE" altLang="de-DE" sz="1400">
                <a:solidFill>
                  <a:schemeClr val="accent2"/>
                </a:solidFill>
              </a:rPr>
              <a:t>Ing. Büro für Wirtschaftsentwicklung, Eggersriet, Switzerland</a:t>
            </a:r>
            <a:r>
              <a:rPr lang="en-US" altLang="de-DE" sz="1400">
                <a:solidFill>
                  <a:schemeClr val="accent2"/>
                </a:solidFill>
              </a:rPr>
              <a:t> </a:t>
            </a:r>
            <a:br>
              <a:rPr lang="en-US" altLang="de-DE" sz="1400">
                <a:solidFill>
                  <a:schemeClr val="accent2"/>
                </a:solidFill>
              </a:rPr>
            </a:br>
            <a:endParaRPr lang="en-US" altLang="de-DE" sz="1400">
              <a:solidFill>
                <a:schemeClr val="accent2"/>
              </a:solidFill>
            </a:endParaRPr>
          </a:p>
        </p:txBody>
      </p:sp>
      <p:pic>
        <p:nvPicPr>
          <p:cNvPr id="1370123" name="Picture 11">
            <a:extLst>
              <a:ext uri="{FF2B5EF4-FFF2-40B4-BE49-F238E27FC236}">
                <a16:creationId xmlns:a16="http://schemas.microsoft.com/office/drawing/2014/main" id="{4ADA282B-EFEC-4654-9CA6-E98DA84CE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6410325"/>
            <a:ext cx="1042988" cy="341313"/>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1138" name="Rectangle 2">
            <a:extLst>
              <a:ext uri="{FF2B5EF4-FFF2-40B4-BE49-F238E27FC236}">
                <a16:creationId xmlns:a16="http://schemas.microsoft.com/office/drawing/2014/main" id="{3F18ED53-AA97-424B-853E-FC4B1F25684A}"/>
              </a:ext>
            </a:extLst>
          </p:cNvPr>
          <p:cNvSpPr>
            <a:spLocks noGrp="1" noChangeArrowheads="1"/>
          </p:cNvSpPr>
          <p:nvPr>
            <p:ph type="title"/>
          </p:nvPr>
        </p:nvSpPr>
        <p:spPr/>
        <p:txBody>
          <a:bodyPr/>
          <a:lstStyle/>
          <a:p>
            <a:r>
              <a:rPr lang="en-GB" altLang="de-DE"/>
              <a:t>We are using subjective “measurement” all the time</a:t>
            </a:r>
          </a:p>
        </p:txBody>
      </p:sp>
      <p:sp>
        <p:nvSpPr>
          <p:cNvPr id="2011162" name="Text Box 26">
            <a:extLst>
              <a:ext uri="{FF2B5EF4-FFF2-40B4-BE49-F238E27FC236}">
                <a16:creationId xmlns:a16="http://schemas.microsoft.com/office/drawing/2014/main" id="{EAA7593F-4748-407C-8041-42ED79660752}"/>
              </a:ext>
            </a:extLst>
          </p:cNvPr>
          <p:cNvSpPr txBox="1">
            <a:spLocks noChangeArrowheads="1"/>
          </p:cNvSpPr>
          <p:nvPr/>
        </p:nvSpPr>
        <p:spPr bwMode="auto">
          <a:xfrm>
            <a:off x="971550" y="749300"/>
            <a:ext cx="7345363" cy="7937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2800">
                <a:solidFill>
                  <a:schemeClr val="hlink"/>
                </a:solidFill>
              </a:rPr>
              <a:t>Example 1: Temperature</a:t>
            </a:r>
            <a:br>
              <a:rPr lang="en-GB" altLang="de-DE" sz="2800">
                <a:solidFill>
                  <a:schemeClr val="hlink"/>
                </a:solidFill>
              </a:rPr>
            </a:br>
            <a:r>
              <a:rPr lang="en-GB" altLang="de-DE" sz="1800">
                <a:solidFill>
                  <a:schemeClr val="hlink"/>
                </a:solidFill>
              </a:rPr>
              <a:t>(ask Alfredo and Lars what they regard as “normal” temperature) </a:t>
            </a:r>
          </a:p>
        </p:txBody>
      </p:sp>
      <p:sp>
        <p:nvSpPr>
          <p:cNvPr id="2011161" name="Rectangle 25">
            <a:extLst>
              <a:ext uri="{FF2B5EF4-FFF2-40B4-BE49-F238E27FC236}">
                <a16:creationId xmlns:a16="http://schemas.microsoft.com/office/drawing/2014/main" id="{2C9752CE-BDE5-4165-9148-83315993703C}"/>
              </a:ext>
            </a:extLst>
          </p:cNvPr>
          <p:cNvSpPr>
            <a:spLocks noChangeArrowheads="1"/>
          </p:cNvSpPr>
          <p:nvPr/>
        </p:nvSpPr>
        <p:spPr bwMode="auto">
          <a:xfrm>
            <a:off x="1697038" y="1700213"/>
            <a:ext cx="5611812" cy="4648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1173" name="Oval 37">
            <a:extLst>
              <a:ext uri="{FF2B5EF4-FFF2-40B4-BE49-F238E27FC236}">
                <a16:creationId xmlns:a16="http://schemas.microsoft.com/office/drawing/2014/main" id="{D409F46E-45FA-4448-96D3-3EBD5254025E}"/>
              </a:ext>
            </a:extLst>
          </p:cNvPr>
          <p:cNvSpPr>
            <a:spLocks noChangeArrowheads="1"/>
          </p:cNvSpPr>
          <p:nvPr/>
        </p:nvSpPr>
        <p:spPr bwMode="auto">
          <a:xfrm>
            <a:off x="4249738" y="5711825"/>
            <a:ext cx="344487" cy="304800"/>
          </a:xfrm>
          <a:prstGeom prst="ellipse">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1174" name="Oval 38">
            <a:extLst>
              <a:ext uri="{FF2B5EF4-FFF2-40B4-BE49-F238E27FC236}">
                <a16:creationId xmlns:a16="http://schemas.microsoft.com/office/drawing/2014/main" id="{27AB690C-42CF-4960-B7AA-4A431E8723E5}"/>
              </a:ext>
            </a:extLst>
          </p:cNvPr>
          <p:cNvSpPr>
            <a:spLocks noChangeArrowheads="1"/>
          </p:cNvSpPr>
          <p:nvPr/>
        </p:nvSpPr>
        <p:spPr bwMode="auto">
          <a:xfrm>
            <a:off x="5205413" y="5711825"/>
            <a:ext cx="344487" cy="304800"/>
          </a:xfrm>
          <a:prstGeom prst="ellipse">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1175" name="Oval 39">
            <a:extLst>
              <a:ext uri="{FF2B5EF4-FFF2-40B4-BE49-F238E27FC236}">
                <a16:creationId xmlns:a16="http://schemas.microsoft.com/office/drawing/2014/main" id="{75BCF84B-E552-42EA-880F-759140297CE3}"/>
              </a:ext>
            </a:extLst>
          </p:cNvPr>
          <p:cNvSpPr>
            <a:spLocks noChangeArrowheads="1"/>
          </p:cNvSpPr>
          <p:nvPr/>
        </p:nvSpPr>
        <p:spPr bwMode="auto">
          <a:xfrm>
            <a:off x="6219825" y="5711825"/>
            <a:ext cx="344488" cy="304800"/>
          </a:xfrm>
          <a:prstGeom prst="ellipse">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1172" name="Oval 36">
            <a:extLst>
              <a:ext uri="{FF2B5EF4-FFF2-40B4-BE49-F238E27FC236}">
                <a16:creationId xmlns:a16="http://schemas.microsoft.com/office/drawing/2014/main" id="{867D1208-18D2-4212-BA5B-C2434A54DFED}"/>
              </a:ext>
            </a:extLst>
          </p:cNvPr>
          <p:cNvSpPr>
            <a:spLocks noChangeArrowheads="1"/>
          </p:cNvSpPr>
          <p:nvPr/>
        </p:nvSpPr>
        <p:spPr bwMode="auto">
          <a:xfrm>
            <a:off x="3279775" y="5711825"/>
            <a:ext cx="344488" cy="304800"/>
          </a:xfrm>
          <a:prstGeom prst="ellipse">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1140" name="Line 4">
            <a:extLst>
              <a:ext uri="{FF2B5EF4-FFF2-40B4-BE49-F238E27FC236}">
                <a16:creationId xmlns:a16="http://schemas.microsoft.com/office/drawing/2014/main" id="{09545E6C-02DC-4CCE-BB7C-AE25D84BD80F}"/>
              </a:ext>
            </a:extLst>
          </p:cNvPr>
          <p:cNvSpPr>
            <a:spLocks noChangeShapeType="1"/>
          </p:cNvSpPr>
          <p:nvPr/>
        </p:nvSpPr>
        <p:spPr bwMode="auto">
          <a:xfrm>
            <a:off x="2798763" y="5516563"/>
            <a:ext cx="43640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41" name="Line 5">
            <a:extLst>
              <a:ext uri="{FF2B5EF4-FFF2-40B4-BE49-F238E27FC236}">
                <a16:creationId xmlns:a16="http://schemas.microsoft.com/office/drawing/2014/main" id="{370A7392-EE01-405B-A99E-1831268CE439}"/>
              </a:ext>
            </a:extLst>
          </p:cNvPr>
          <p:cNvSpPr>
            <a:spLocks noChangeShapeType="1"/>
          </p:cNvSpPr>
          <p:nvPr/>
        </p:nvSpPr>
        <p:spPr bwMode="auto">
          <a:xfrm>
            <a:off x="3448050" y="5516563"/>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42" name="Line 6">
            <a:extLst>
              <a:ext uri="{FF2B5EF4-FFF2-40B4-BE49-F238E27FC236}">
                <a16:creationId xmlns:a16="http://schemas.microsoft.com/office/drawing/2014/main" id="{04A3430C-93CA-4A32-AAD5-8327F4D96E25}"/>
              </a:ext>
            </a:extLst>
          </p:cNvPr>
          <p:cNvSpPr>
            <a:spLocks noChangeShapeType="1"/>
          </p:cNvSpPr>
          <p:nvPr/>
        </p:nvSpPr>
        <p:spPr bwMode="auto">
          <a:xfrm>
            <a:off x="3930650" y="5516563"/>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43" name="Line 7">
            <a:extLst>
              <a:ext uri="{FF2B5EF4-FFF2-40B4-BE49-F238E27FC236}">
                <a16:creationId xmlns:a16="http://schemas.microsoft.com/office/drawing/2014/main" id="{DDF12CEB-5A9A-424A-AF17-3E252962F49F}"/>
              </a:ext>
            </a:extLst>
          </p:cNvPr>
          <p:cNvSpPr>
            <a:spLocks noChangeShapeType="1"/>
          </p:cNvSpPr>
          <p:nvPr/>
        </p:nvSpPr>
        <p:spPr bwMode="auto">
          <a:xfrm>
            <a:off x="4413250" y="5500688"/>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44" name="Line 8">
            <a:extLst>
              <a:ext uri="{FF2B5EF4-FFF2-40B4-BE49-F238E27FC236}">
                <a16:creationId xmlns:a16="http://schemas.microsoft.com/office/drawing/2014/main" id="{DB483B68-06EB-49FC-A6C8-F7EC5749A708}"/>
              </a:ext>
            </a:extLst>
          </p:cNvPr>
          <p:cNvSpPr>
            <a:spLocks noChangeShapeType="1"/>
          </p:cNvSpPr>
          <p:nvPr/>
        </p:nvSpPr>
        <p:spPr bwMode="auto">
          <a:xfrm>
            <a:off x="4895850" y="5500688"/>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45" name="Line 9">
            <a:extLst>
              <a:ext uri="{FF2B5EF4-FFF2-40B4-BE49-F238E27FC236}">
                <a16:creationId xmlns:a16="http://schemas.microsoft.com/office/drawing/2014/main" id="{CD8B05BB-A103-4638-A581-94CA99BD6428}"/>
              </a:ext>
            </a:extLst>
          </p:cNvPr>
          <p:cNvSpPr>
            <a:spLocks noChangeShapeType="1"/>
          </p:cNvSpPr>
          <p:nvPr/>
        </p:nvSpPr>
        <p:spPr bwMode="auto">
          <a:xfrm>
            <a:off x="5378450" y="5500688"/>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46" name="Line 10">
            <a:extLst>
              <a:ext uri="{FF2B5EF4-FFF2-40B4-BE49-F238E27FC236}">
                <a16:creationId xmlns:a16="http://schemas.microsoft.com/office/drawing/2014/main" id="{F0EDA95B-E20E-469E-AF96-E1712010689E}"/>
              </a:ext>
            </a:extLst>
          </p:cNvPr>
          <p:cNvSpPr>
            <a:spLocks noChangeShapeType="1"/>
          </p:cNvSpPr>
          <p:nvPr/>
        </p:nvSpPr>
        <p:spPr bwMode="auto">
          <a:xfrm>
            <a:off x="5861050" y="5500688"/>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47" name="Line 11">
            <a:extLst>
              <a:ext uri="{FF2B5EF4-FFF2-40B4-BE49-F238E27FC236}">
                <a16:creationId xmlns:a16="http://schemas.microsoft.com/office/drawing/2014/main" id="{CF78BC6D-8217-4EF1-AED8-D22EF4F04DBC}"/>
              </a:ext>
            </a:extLst>
          </p:cNvPr>
          <p:cNvSpPr>
            <a:spLocks noChangeShapeType="1"/>
          </p:cNvSpPr>
          <p:nvPr/>
        </p:nvSpPr>
        <p:spPr bwMode="auto">
          <a:xfrm>
            <a:off x="6343650" y="5500688"/>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48" name="Line 12">
            <a:extLst>
              <a:ext uri="{FF2B5EF4-FFF2-40B4-BE49-F238E27FC236}">
                <a16:creationId xmlns:a16="http://schemas.microsoft.com/office/drawing/2014/main" id="{64C9F3F7-7C0D-48B3-A7B7-7D78CB535525}"/>
              </a:ext>
            </a:extLst>
          </p:cNvPr>
          <p:cNvSpPr>
            <a:spLocks noChangeShapeType="1"/>
          </p:cNvSpPr>
          <p:nvPr/>
        </p:nvSpPr>
        <p:spPr bwMode="auto">
          <a:xfrm>
            <a:off x="6823075" y="5500688"/>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50" name="Line 14">
            <a:extLst>
              <a:ext uri="{FF2B5EF4-FFF2-40B4-BE49-F238E27FC236}">
                <a16:creationId xmlns:a16="http://schemas.microsoft.com/office/drawing/2014/main" id="{21CB3369-1C6E-41E0-ACDC-0ACF67084741}"/>
              </a:ext>
            </a:extLst>
          </p:cNvPr>
          <p:cNvSpPr>
            <a:spLocks noChangeShapeType="1"/>
          </p:cNvSpPr>
          <p:nvPr/>
        </p:nvSpPr>
        <p:spPr bwMode="auto">
          <a:xfrm rot="-5400000">
            <a:off x="896144" y="4101307"/>
            <a:ext cx="40401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51" name="Line 15">
            <a:extLst>
              <a:ext uri="{FF2B5EF4-FFF2-40B4-BE49-F238E27FC236}">
                <a16:creationId xmlns:a16="http://schemas.microsoft.com/office/drawing/2014/main" id="{54B8E9C5-915E-43C7-8603-AEE4F80C9321}"/>
              </a:ext>
            </a:extLst>
          </p:cNvPr>
          <p:cNvSpPr>
            <a:spLocks noChangeShapeType="1"/>
          </p:cNvSpPr>
          <p:nvPr/>
        </p:nvSpPr>
        <p:spPr bwMode="auto">
          <a:xfrm rot="-5400000">
            <a:off x="2963863" y="4965700"/>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52" name="Line 16">
            <a:extLst>
              <a:ext uri="{FF2B5EF4-FFF2-40B4-BE49-F238E27FC236}">
                <a16:creationId xmlns:a16="http://schemas.microsoft.com/office/drawing/2014/main" id="{6E9219D5-BB8C-4B4B-B708-487921CBBE2F}"/>
              </a:ext>
            </a:extLst>
          </p:cNvPr>
          <p:cNvSpPr>
            <a:spLocks noChangeShapeType="1"/>
          </p:cNvSpPr>
          <p:nvPr/>
        </p:nvSpPr>
        <p:spPr bwMode="auto">
          <a:xfrm rot="-5400000">
            <a:off x="2963863" y="49609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53" name="Line 17">
            <a:extLst>
              <a:ext uri="{FF2B5EF4-FFF2-40B4-BE49-F238E27FC236}">
                <a16:creationId xmlns:a16="http://schemas.microsoft.com/office/drawing/2014/main" id="{12331C84-98FF-4E60-AD09-9AD80BDF7C5B}"/>
              </a:ext>
            </a:extLst>
          </p:cNvPr>
          <p:cNvSpPr>
            <a:spLocks noChangeShapeType="1"/>
          </p:cNvSpPr>
          <p:nvPr/>
        </p:nvSpPr>
        <p:spPr bwMode="auto">
          <a:xfrm rot="-5400000">
            <a:off x="2963863" y="4524375"/>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54" name="Line 18">
            <a:extLst>
              <a:ext uri="{FF2B5EF4-FFF2-40B4-BE49-F238E27FC236}">
                <a16:creationId xmlns:a16="http://schemas.microsoft.com/office/drawing/2014/main" id="{ADDBE649-3A31-4D00-8798-7510272F97B2}"/>
              </a:ext>
            </a:extLst>
          </p:cNvPr>
          <p:cNvSpPr>
            <a:spLocks noChangeShapeType="1"/>
          </p:cNvSpPr>
          <p:nvPr/>
        </p:nvSpPr>
        <p:spPr bwMode="auto">
          <a:xfrm rot="-5400000">
            <a:off x="2963863" y="4087813"/>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55" name="Line 19">
            <a:extLst>
              <a:ext uri="{FF2B5EF4-FFF2-40B4-BE49-F238E27FC236}">
                <a16:creationId xmlns:a16="http://schemas.microsoft.com/office/drawing/2014/main" id="{299E977D-92ED-4843-AE40-14F0AD2DAC97}"/>
              </a:ext>
            </a:extLst>
          </p:cNvPr>
          <p:cNvSpPr>
            <a:spLocks noChangeShapeType="1"/>
          </p:cNvSpPr>
          <p:nvPr/>
        </p:nvSpPr>
        <p:spPr bwMode="auto">
          <a:xfrm rot="-5400000">
            <a:off x="2963863" y="3651250"/>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56" name="Line 20">
            <a:extLst>
              <a:ext uri="{FF2B5EF4-FFF2-40B4-BE49-F238E27FC236}">
                <a16:creationId xmlns:a16="http://schemas.microsoft.com/office/drawing/2014/main" id="{EDCC3D2B-70F0-469E-BE97-A2E5BE335CEA}"/>
              </a:ext>
            </a:extLst>
          </p:cNvPr>
          <p:cNvSpPr>
            <a:spLocks noChangeShapeType="1"/>
          </p:cNvSpPr>
          <p:nvPr/>
        </p:nvSpPr>
        <p:spPr bwMode="auto">
          <a:xfrm rot="-5400000">
            <a:off x="2963863" y="321468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57" name="Line 21">
            <a:extLst>
              <a:ext uri="{FF2B5EF4-FFF2-40B4-BE49-F238E27FC236}">
                <a16:creationId xmlns:a16="http://schemas.microsoft.com/office/drawing/2014/main" id="{0889068F-C085-4845-AEFD-B095A973EC70}"/>
              </a:ext>
            </a:extLst>
          </p:cNvPr>
          <p:cNvSpPr>
            <a:spLocks noChangeShapeType="1"/>
          </p:cNvSpPr>
          <p:nvPr/>
        </p:nvSpPr>
        <p:spPr bwMode="auto">
          <a:xfrm rot="-5400000">
            <a:off x="2963863" y="2774950"/>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58" name="Line 22">
            <a:extLst>
              <a:ext uri="{FF2B5EF4-FFF2-40B4-BE49-F238E27FC236}">
                <a16:creationId xmlns:a16="http://schemas.microsoft.com/office/drawing/2014/main" id="{78035B37-3BAE-4FAA-AE3B-C0EAEA0B0FFA}"/>
              </a:ext>
            </a:extLst>
          </p:cNvPr>
          <p:cNvSpPr>
            <a:spLocks noChangeShapeType="1"/>
          </p:cNvSpPr>
          <p:nvPr/>
        </p:nvSpPr>
        <p:spPr bwMode="auto">
          <a:xfrm rot="-5400000">
            <a:off x="2963863" y="2341563"/>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1163" name="Text Box 27">
            <a:extLst>
              <a:ext uri="{FF2B5EF4-FFF2-40B4-BE49-F238E27FC236}">
                <a16:creationId xmlns:a16="http://schemas.microsoft.com/office/drawing/2014/main" id="{4A24EA83-3A03-4708-B502-DDC5D54E8482}"/>
              </a:ext>
            </a:extLst>
          </p:cNvPr>
          <p:cNvSpPr txBox="1">
            <a:spLocks noChangeArrowheads="1"/>
          </p:cNvSpPr>
          <p:nvPr/>
        </p:nvSpPr>
        <p:spPr bwMode="auto">
          <a:xfrm>
            <a:off x="3203575" y="5716588"/>
            <a:ext cx="639763"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400"/>
              <a:t>-20°</a:t>
            </a:r>
          </a:p>
        </p:txBody>
      </p:sp>
      <p:sp>
        <p:nvSpPr>
          <p:cNvPr id="2011164" name="Text Box 28">
            <a:extLst>
              <a:ext uri="{FF2B5EF4-FFF2-40B4-BE49-F238E27FC236}">
                <a16:creationId xmlns:a16="http://schemas.microsoft.com/office/drawing/2014/main" id="{2A5944D8-0C97-47F4-B696-865B2F5F92BA}"/>
              </a:ext>
            </a:extLst>
          </p:cNvPr>
          <p:cNvSpPr txBox="1">
            <a:spLocks noChangeArrowheads="1"/>
          </p:cNvSpPr>
          <p:nvPr/>
        </p:nvSpPr>
        <p:spPr bwMode="auto">
          <a:xfrm>
            <a:off x="4219575" y="5711825"/>
            <a:ext cx="639763"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400"/>
              <a:t> 0°</a:t>
            </a:r>
          </a:p>
        </p:txBody>
      </p:sp>
      <p:sp>
        <p:nvSpPr>
          <p:cNvPr id="2011165" name="Text Box 29">
            <a:extLst>
              <a:ext uri="{FF2B5EF4-FFF2-40B4-BE49-F238E27FC236}">
                <a16:creationId xmlns:a16="http://schemas.microsoft.com/office/drawing/2014/main" id="{7FC33341-AA21-4AA4-9041-DC9425E5F676}"/>
              </a:ext>
            </a:extLst>
          </p:cNvPr>
          <p:cNvSpPr txBox="1">
            <a:spLocks noChangeArrowheads="1"/>
          </p:cNvSpPr>
          <p:nvPr/>
        </p:nvSpPr>
        <p:spPr bwMode="auto">
          <a:xfrm>
            <a:off x="5157788" y="5711825"/>
            <a:ext cx="638175"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400"/>
              <a:t>20°</a:t>
            </a:r>
          </a:p>
        </p:txBody>
      </p:sp>
      <p:sp>
        <p:nvSpPr>
          <p:cNvPr id="2011166" name="Text Box 30">
            <a:extLst>
              <a:ext uri="{FF2B5EF4-FFF2-40B4-BE49-F238E27FC236}">
                <a16:creationId xmlns:a16="http://schemas.microsoft.com/office/drawing/2014/main" id="{C0A2E554-53C4-4210-8C32-39AEFF70DD18}"/>
              </a:ext>
            </a:extLst>
          </p:cNvPr>
          <p:cNvSpPr txBox="1">
            <a:spLocks noChangeArrowheads="1"/>
          </p:cNvSpPr>
          <p:nvPr/>
        </p:nvSpPr>
        <p:spPr bwMode="auto">
          <a:xfrm>
            <a:off x="6156325" y="5711825"/>
            <a:ext cx="639763"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400"/>
              <a:t>40°</a:t>
            </a:r>
          </a:p>
        </p:txBody>
      </p:sp>
      <p:sp>
        <p:nvSpPr>
          <p:cNvPr id="2011167" name="Text Box 31">
            <a:extLst>
              <a:ext uri="{FF2B5EF4-FFF2-40B4-BE49-F238E27FC236}">
                <a16:creationId xmlns:a16="http://schemas.microsoft.com/office/drawing/2014/main" id="{ABE6BA1E-2E65-4E5F-BDEE-BC92AB6A9B0C}"/>
              </a:ext>
            </a:extLst>
          </p:cNvPr>
          <p:cNvSpPr txBox="1">
            <a:spLocks noChangeArrowheads="1"/>
          </p:cNvSpPr>
          <p:nvPr/>
        </p:nvSpPr>
        <p:spPr bwMode="auto">
          <a:xfrm>
            <a:off x="4594225" y="6043613"/>
            <a:ext cx="2714625"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de-DE" sz="1400"/>
              <a:t>“objective temperature”</a:t>
            </a:r>
          </a:p>
        </p:txBody>
      </p:sp>
      <p:sp>
        <p:nvSpPr>
          <p:cNvPr id="2011168" name="Text Box 32">
            <a:extLst>
              <a:ext uri="{FF2B5EF4-FFF2-40B4-BE49-F238E27FC236}">
                <a16:creationId xmlns:a16="http://schemas.microsoft.com/office/drawing/2014/main" id="{50603080-3717-4923-B110-F9B30DCF329C}"/>
              </a:ext>
            </a:extLst>
          </p:cNvPr>
          <p:cNvSpPr txBox="1">
            <a:spLocks noChangeArrowheads="1"/>
          </p:cNvSpPr>
          <p:nvPr/>
        </p:nvSpPr>
        <p:spPr bwMode="auto">
          <a:xfrm>
            <a:off x="1258888" y="1700213"/>
            <a:ext cx="1657350" cy="9429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de-DE" sz="1400"/>
              <a:t>“subjective</a:t>
            </a:r>
            <a:br>
              <a:rPr lang="en-GB" altLang="de-DE" sz="1400"/>
            </a:br>
            <a:r>
              <a:rPr lang="en-GB" altLang="de-DE" sz="1400"/>
              <a:t> temperature impression/</a:t>
            </a:r>
            <a:br>
              <a:rPr lang="en-GB" altLang="de-DE" sz="1400"/>
            </a:br>
            <a:r>
              <a:rPr lang="en-GB" altLang="de-DE" sz="1400"/>
              <a:t>rating”</a:t>
            </a:r>
          </a:p>
        </p:txBody>
      </p:sp>
      <p:sp>
        <p:nvSpPr>
          <p:cNvPr id="2011170" name="Text Box 34">
            <a:extLst>
              <a:ext uri="{FF2B5EF4-FFF2-40B4-BE49-F238E27FC236}">
                <a16:creationId xmlns:a16="http://schemas.microsoft.com/office/drawing/2014/main" id="{7B60519D-8651-4CAB-B3B5-60418ABFCBD8}"/>
              </a:ext>
            </a:extLst>
          </p:cNvPr>
          <p:cNvSpPr txBox="1">
            <a:spLocks noChangeArrowheads="1"/>
          </p:cNvSpPr>
          <p:nvPr/>
        </p:nvSpPr>
        <p:spPr bwMode="auto">
          <a:xfrm>
            <a:off x="2051050" y="5013325"/>
            <a:ext cx="747713" cy="317500"/>
          </a:xfrm>
          <a:prstGeom prst="rect">
            <a:avLst/>
          </a:prstGeom>
          <a:solidFill>
            <a:srgbClr val="0000FF"/>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de-DE" sz="1400">
                <a:solidFill>
                  <a:schemeClr val="bg1"/>
                </a:solidFill>
              </a:rPr>
              <a:t>“cold”</a:t>
            </a:r>
          </a:p>
        </p:txBody>
      </p:sp>
      <p:sp>
        <p:nvSpPr>
          <p:cNvPr id="2011171" name="Text Box 35">
            <a:extLst>
              <a:ext uri="{FF2B5EF4-FFF2-40B4-BE49-F238E27FC236}">
                <a16:creationId xmlns:a16="http://schemas.microsoft.com/office/drawing/2014/main" id="{40B62CD1-7219-4096-AA9B-FA0B25F5D62A}"/>
              </a:ext>
            </a:extLst>
          </p:cNvPr>
          <p:cNvSpPr txBox="1">
            <a:spLocks noChangeArrowheads="1"/>
          </p:cNvSpPr>
          <p:nvPr/>
        </p:nvSpPr>
        <p:spPr bwMode="auto">
          <a:xfrm>
            <a:off x="2051050" y="2822575"/>
            <a:ext cx="747713" cy="317500"/>
          </a:xfrm>
          <a:prstGeom prst="rect">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de-DE" sz="1400">
                <a:solidFill>
                  <a:schemeClr val="bg1"/>
                </a:solidFill>
              </a:rPr>
              <a:t>“hot”</a:t>
            </a:r>
          </a:p>
        </p:txBody>
      </p:sp>
      <p:sp>
        <p:nvSpPr>
          <p:cNvPr id="2011176" name="Text Box 40">
            <a:extLst>
              <a:ext uri="{FF2B5EF4-FFF2-40B4-BE49-F238E27FC236}">
                <a16:creationId xmlns:a16="http://schemas.microsoft.com/office/drawing/2014/main" id="{509F1D34-58BB-438C-805B-46EB00716F07}"/>
              </a:ext>
            </a:extLst>
          </p:cNvPr>
          <p:cNvSpPr txBox="1">
            <a:spLocks noChangeArrowheads="1"/>
          </p:cNvSpPr>
          <p:nvPr/>
        </p:nvSpPr>
        <p:spPr bwMode="auto">
          <a:xfrm>
            <a:off x="1957388" y="3860800"/>
            <a:ext cx="1101725"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400"/>
              <a:t>“normal”</a:t>
            </a:r>
          </a:p>
        </p:txBody>
      </p:sp>
      <p:grpSp>
        <p:nvGrpSpPr>
          <p:cNvPr id="2011215" name="Group 79">
            <a:extLst>
              <a:ext uri="{FF2B5EF4-FFF2-40B4-BE49-F238E27FC236}">
                <a16:creationId xmlns:a16="http://schemas.microsoft.com/office/drawing/2014/main" id="{6A18E25E-47EA-428E-9169-1E506FB69C9B}"/>
              </a:ext>
            </a:extLst>
          </p:cNvPr>
          <p:cNvGrpSpPr>
            <a:grpSpLocks/>
          </p:cNvGrpSpPr>
          <p:nvPr/>
        </p:nvGrpSpPr>
        <p:grpSpPr bwMode="auto">
          <a:xfrm>
            <a:off x="7599363" y="4591050"/>
            <a:ext cx="1725612" cy="1646238"/>
            <a:chOff x="4787" y="2756"/>
            <a:chExt cx="1087" cy="1037"/>
          </a:xfrm>
        </p:grpSpPr>
        <p:sp>
          <p:nvSpPr>
            <p:cNvPr id="2011206" name="Text Box 70">
              <a:extLst>
                <a:ext uri="{FF2B5EF4-FFF2-40B4-BE49-F238E27FC236}">
                  <a16:creationId xmlns:a16="http://schemas.microsoft.com/office/drawing/2014/main" id="{ED60935E-7AF9-4636-991F-0B71B08C2A3E}"/>
                </a:ext>
              </a:extLst>
            </p:cNvPr>
            <p:cNvSpPr txBox="1">
              <a:spLocks noChangeArrowheads="1"/>
            </p:cNvSpPr>
            <p:nvPr/>
          </p:nvSpPr>
          <p:spPr bwMode="auto">
            <a:xfrm>
              <a:off x="4787" y="3469"/>
              <a:ext cx="792" cy="26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000"/>
                <a:t>“normal”</a:t>
              </a:r>
              <a:br>
                <a:rPr lang="en-GB" altLang="de-DE" sz="1000"/>
              </a:br>
              <a:r>
                <a:rPr lang="en-GB" altLang="de-DE" sz="1000"/>
                <a:t> temperature</a:t>
              </a:r>
              <a:r>
                <a:rPr lang="en-GB" altLang="de-DE" sz="1200"/>
                <a:t> </a:t>
              </a:r>
            </a:p>
          </p:txBody>
        </p:sp>
        <p:grpSp>
          <p:nvGrpSpPr>
            <p:cNvPr id="2011214" name="Group 78">
              <a:extLst>
                <a:ext uri="{FF2B5EF4-FFF2-40B4-BE49-F238E27FC236}">
                  <a16:creationId xmlns:a16="http://schemas.microsoft.com/office/drawing/2014/main" id="{3649A13C-A1A5-4039-82A0-7F4790E8CDAE}"/>
                </a:ext>
              </a:extLst>
            </p:cNvPr>
            <p:cNvGrpSpPr>
              <a:grpSpLocks/>
            </p:cNvGrpSpPr>
            <p:nvPr/>
          </p:nvGrpSpPr>
          <p:grpSpPr bwMode="auto">
            <a:xfrm>
              <a:off x="4885" y="2756"/>
              <a:ext cx="989" cy="1037"/>
              <a:chOff x="4885" y="2756"/>
              <a:chExt cx="989" cy="1037"/>
            </a:xfrm>
          </p:grpSpPr>
          <p:sp>
            <p:nvSpPr>
              <p:cNvPr id="2011205" name="Rectangle 69">
                <a:extLst>
                  <a:ext uri="{FF2B5EF4-FFF2-40B4-BE49-F238E27FC236}">
                    <a16:creationId xmlns:a16="http://schemas.microsoft.com/office/drawing/2014/main" id="{9521E9EC-4DA0-4189-85A3-02EB70A1770E}"/>
                  </a:ext>
                </a:extLst>
              </p:cNvPr>
              <p:cNvSpPr>
                <a:spLocks noChangeArrowheads="1"/>
              </p:cNvSpPr>
              <p:nvPr/>
            </p:nvSpPr>
            <p:spPr bwMode="auto">
              <a:xfrm>
                <a:off x="4885" y="3457"/>
                <a:ext cx="604" cy="336"/>
              </a:xfrm>
              <a:prstGeom prst="rect">
                <a:avLst/>
              </a:prstGeom>
              <a:gradFill rotWithShape="1">
                <a:gsLst>
                  <a:gs pos="0">
                    <a:schemeClr val="bg1">
                      <a:alpha val="23000"/>
                    </a:schemeClr>
                  </a:gs>
                  <a:gs pos="100000">
                    <a:schemeClr val="bg1">
                      <a:gamma/>
                      <a:shade val="46275"/>
                      <a:invGamma/>
                      <a:alpha val="21001"/>
                    </a:schemeClr>
                  </a:gs>
                </a:gsLst>
                <a:lin ang="5400000" scaled="1"/>
              </a:gradFill>
              <a:ln w="28575" algn="ctr">
                <a:solidFill>
                  <a:schemeClr val="accent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1207" name="Oval 71">
                <a:extLst>
                  <a:ext uri="{FF2B5EF4-FFF2-40B4-BE49-F238E27FC236}">
                    <a16:creationId xmlns:a16="http://schemas.microsoft.com/office/drawing/2014/main" id="{F00831CC-6B13-4A11-A628-A634E3F9AB61}"/>
                  </a:ext>
                </a:extLst>
              </p:cNvPr>
              <p:cNvSpPr>
                <a:spLocks noChangeArrowheads="1"/>
              </p:cNvSpPr>
              <p:nvPr/>
            </p:nvSpPr>
            <p:spPr bwMode="auto">
              <a:xfrm>
                <a:off x="4885" y="2847"/>
                <a:ext cx="93" cy="77"/>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1208" name="Oval 72">
                <a:extLst>
                  <a:ext uri="{FF2B5EF4-FFF2-40B4-BE49-F238E27FC236}">
                    <a16:creationId xmlns:a16="http://schemas.microsoft.com/office/drawing/2014/main" id="{D374D880-3722-4EB1-9CA6-219552FBFB1B}"/>
                  </a:ext>
                </a:extLst>
              </p:cNvPr>
              <p:cNvSpPr>
                <a:spLocks noChangeArrowheads="1"/>
              </p:cNvSpPr>
              <p:nvPr/>
            </p:nvSpPr>
            <p:spPr bwMode="auto">
              <a:xfrm>
                <a:off x="4897" y="3196"/>
                <a:ext cx="93" cy="77"/>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1209" name="Text Box 73">
                <a:extLst>
                  <a:ext uri="{FF2B5EF4-FFF2-40B4-BE49-F238E27FC236}">
                    <a16:creationId xmlns:a16="http://schemas.microsoft.com/office/drawing/2014/main" id="{103BD11F-F4CF-4FAB-B157-46A098CDA5EE}"/>
                  </a:ext>
                </a:extLst>
              </p:cNvPr>
              <p:cNvSpPr txBox="1">
                <a:spLocks noChangeArrowheads="1"/>
              </p:cNvSpPr>
              <p:nvPr/>
            </p:nvSpPr>
            <p:spPr bwMode="auto">
              <a:xfrm>
                <a:off x="4990" y="2756"/>
                <a:ext cx="884" cy="2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000"/>
                  <a:t>subjective </a:t>
                </a:r>
                <a:br>
                  <a:rPr lang="en-GB" altLang="de-DE" sz="1000"/>
                </a:br>
                <a:r>
                  <a:rPr lang="en-GB" altLang="de-DE" sz="1000"/>
                  <a:t>rating of “hot”</a:t>
                </a:r>
              </a:p>
            </p:txBody>
          </p:sp>
          <p:sp>
            <p:nvSpPr>
              <p:cNvPr id="2011210" name="Text Box 74">
                <a:extLst>
                  <a:ext uri="{FF2B5EF4-FFF2-40B4-BE49-F238E27FC236}">
                    <a16:creationId xmlns:a16="http://schemas.microsoft.com/office/drawing/2014/main" id="{A90043A8-6951-4281-9730-AA3B120A9433}"/>
                  </a:ext>
                </a:extLst>
              </p:cNvPr>
              <p:cNvSpPr txBox="1">
                <a:spLocks noChangeArrowheads="1"/>
              </p:cNvSpPr>
              <p:nvPr/>
            </p:nvSpPr>
            <p:spPr bwMode="auto">
              <a:xfrm>
                <a:off x="4990" y="3088"/>
                <a:ext cx="884" cy="2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000"/>
                  <a:t>subjective </a:t>
                </a:r>
                <a:br>
                  <a:rPr lang="en-GB" altLang="de-DE" sz="1000"/>
                </a:br>
                <a:r>
                  <a:rPr lang="en-GB" altLang="de-DE" sz="1000"/>
                  <a:t>rating of “cold”</a:t>
                </a:r>
              </a:p>
            </p:txBody>
          </p:sp>
        </p:grpSp>
      </p:grpSp>
      <p:pic>
        <p:nvPicPr>
          <p:cNvPr id="2011211" name="Picture 75">
            <a:extLst>
              <a:ext uri="{FF2B5EF4-FFF2-40B4-BE49-F238E27FC236}">
                <a16:creationId xmlns:a16="http://schemas.microsoft.com/office/drawing/2014/main" id="{C7CDC5ED-B51A-473F-A4B5-032ACE580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39900"/>
            <a:ext cx="819150" cy="1800225"/>
          </a:xfrm>
          <a:prstGeom prst="rect">
            <a:avLst/>
          </a:prstGeom>
          <a:noFill/>
          <a:extLst>
            <a:ext uri="{909E8E84-426E-40DD-AFC4-6F175D3DCCD1}">
              <a14:hiddenFill xmlns:a14="http://schemas.microsoft.com/office/drawing/2010/main">
                <a:solidFill>
                  <a:srgbClr val="FFFFFF"/>
                </a:solidFill>
              </a14:hiddenFill>
            </a:ext>
          </a:extLst>
        </p:spPr>
      </p:pic>
      <p:grpSp>
        <p:nvGrpSpPr>
          <p:cNvPr id="2011216" name="Group 80">
            <a:extLst>
              <a:ext uri="{FF2B5EF4-FFF2-40B4-BE49-F238E27FC236}">
                <a16:creationId xmlns:a16="http://schemas.microsoft.com/office/drawing/2014/main" id="{EDCF361B-F8D1-4EC3-8625-7EC2C10E6795}"/>
              </a:ext>
            </a:extLst>
          </p:cNvPr>
          <p:cNvGrpSpPr>
            <a:grpSpLocks/>
          </p:cNvGrpSpPr>
          <p:nvPr/>
        </p:nvGrpSpPr>
        <p:grpSpPr bwMode="auto">
          <a:xfrm>
            <a:off x="5072063" y="3235325"/>
            <a:ext cx="1731962" cy="1778000"/>
            <a:chOff x="3195" y="2038"/>
            <a:chExt cx="1091" cy="1120"/>
          </a:xfrm>
        </p:grpSpPr>
        <p:sp>
          <p:nvSpPr>
            <p:cNvPr id="2011179" name="Rectangle 43">
              <a:extLst>
                <a:ext uri="{FF2B5EF4-FFF2-40B4-BE49-F238E27FC236}">
                  <a16:creationId xmlns:a16="http://schemas.microsoft.com/office/drawing/2014/main" id="{BA8E5DC8-043D-483E-9F3F-0A9BE80A6E2B}"/>
                </a:ext>
              </a:extLst>
            </p:cNvPr>
            <p:cNvSpPr>
              <a:spLocks noChangeArrowheads="1"/>
            </p:cNvSpPr>
            <p:nvPr/>
          </p:nvSpPr>
          <p:spPr bwMode="auto">
            <a:xfrm>
              <a:off x="3234" y="2066"/>
              <a:ext cx="885" cy="1060"/>
            </a:xfrm>
            <a:prstGeom prst="rect">
              <a:avLst/>
            </a:prstGeom>
            <a:gradFill rotWithShape="1">
              <a:gsLst>
                <a:gs pos="0">
                  <a:schemeClr val="bg1">
                    <a:alpha val="23000"/>
                  </a:schemeClr>
                </a:gs>
                <a:gs pos="100000">
                  <a:schemeClr val="bg1">
                    <a:gamma/>
                    <a:shade val="46275"/>
                    <a:invGamma/>
                    <a:alpha val="21001"/>
                  </a:schemeClr>
                </a:gs>
              </a:gsLst>
              <a:lin ang="5400000" scaled="1"/>
            </a:gradFill>
            <a:ln w="28575" algn="ctr">
              <a:solidFill>
                <a:schemeClr val="accent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1177" name="Oval 41">
              <a:extLst>
                <a:ext uri="{FF2B5EF4-FFF2-40B4-BE49-F238E27FC236}">
                  <a16:creationId xmlns:a16="http://schemas.microsoft.com/office/drawing/2014/main" id="{E293523B-7463-451A-9129-F7036CA7394F}"/>
                </a:ext>
              </a:extLst>
            </p:cNvPr>
            <p:cNvSpPr>
              <a:spLocks noChangeArrowheads="1"/>
            </p:cNvSpPr>
            <p:nvPr/>
          </p:nvSpPr>
          <p:spPr bwMode="auto">
            <a:xfrm>
              <a:off x="3195" y="3081"/>
              <a:ext cx="93" cy="77"/>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1178" name="Oval 42">
              <a:extLst>
                <a:ext uri="{FF2B5EF4-FFF2-40B4-BE49-F238E27FC236}">
                  <a16:creationId xmlns:a16="http://schemas.microsoft.com/office/drawing/2014/main" id="{2D7B01D6-2B4D-492B-A133-D0FD20221F0B}"/>
                </a:ext>
              </a:extLst>
            </p:cNvPr>
            <p:cNvSpPr>
              <a:spLocks noChangeArrowheads="1"/>
            </p:cNvSpPr>
            <p:nvPr/>
          </p:nvSpPr>
          <p:spPr bwMode="auto">
            <a:xfrm>
              <a:off x="4056" y="2038"/>
              <a:ext cx="93" cy="77"/>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1180" name="Text Box 44">
              <a:extLst>
                <a:ext uri="{FF2B5EF4-FFF2-40B4-BE49-F238E27FC236}">
                  <a16:creationId xmlns:a16="http://schemas.microsoft.com/office/drawing/2014/main" id="{18D82BC0-5EE7-4FAD-839F-487C7074A7A8}"/>
                </a:ext>
              </a:extLst>
            </p:cNvPr>
            <p:cNvSpPr txBox="1">
              <a:spLocks noChangeArrowheads="1"/>
            </p:cNvSpPr>
            <p:nvPr/>
          </p:nvSpPr>
          <p:spPr bwMode="auto">
            <a:xfrm>
              <a:off x="3267" y="2688"/>
              <a:ext cx="1019" cy="40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200"/>
                <a:t>Alfredo </a:t>
              </a:r>
              <a:br>
                <a:rPr lang="en-GB" altLang="de-DE" sz="1200"/>
              </a:br>
              <a:r>
                <a:rPr lang="en-GB" altLang="de-DE" sz="1200"/>
                <a:t>(South </a:t>
              </a:r>
              <a:br>
                <a:rPr lang="en-GB" altLang="de-DE" sz="1200"/>
              </a:br>
              <a:r>
                <a:rPr lang="en-GB" altLang="de-DE" sz="1200"/>
                <a:t>Italian)</a:t>
              </a:r>
            </a:p>
          </p:txBody>
        </p:sp>
        <p:pic>
          <p:nvPicPr>
            <p:cNvPr id="2011181" name="Picture 45">
              <a:extLst>
                <a:ext uri="{FF2B5EF4-FFF2-40B4-BE49-F238E27FC236}">
                  <a16:creationId xmlns:a16="http://schemas.microsoft.com/office/drawing/2014/main" id="{19E04C2D-38B9-4AB3-8E71-E079275C9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 y="2134"/>
              <a:ext cx="338" cy="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2011217" name="Group 81">
            <a:extLst>
              <a:ext uri="{FF2B5EF4-FFF2-40B4-BE49-F238E27FC236}">
                <a16:creationId xmlns:a16="http://schemas.microsoft.com/office/drawing/2014/main" id="{C34CB492-1DF8-4DBA-85A4-11C281CD326C}"/>
              </a:ext>
            </a:extLst>
          </p:cNvPr>
          <p:cNvGrpSpPr>
            <a:grpSpLocks/>
          </p:cNvGrpSpPr>
          <p:nvPr/>
        </p:nvGrpSpPr>
        <p:grpSpPr bwMode="auto">
          <a:xfrm>
            <a:off x="3635375" y="3522663"/>
            <a:ext cx="1987550" cy="1778000"/>
            <a:chOff x="2290" y="2219"/>
            <a:chExt cx="1252" cy="1120"/>
          </a:xfrm>
        </p:grpSpPr>
        <p:grpSp>
          <p:nvGrpSpPr>
            <p:cNvPr id="2011197" name="Group 61">
              <a:extLst>
                <a:ext uri="{FF2B5EF4-FFF2-40B4-BE49-F238E27FC236}">
                  <a16:creationId xmlns:a16="http://schemas.microsoft.com/office/drawing/2014/main" id="{0CB757BC-F421-49DD-AC71-76863A3112CF}"/>
                </a:ext>
              </a:extLst>
            </p:cNvPr>
            <p:cNvGrpSpPr>
              <a:grpSpLocks/>
            </p:cNvGrpSpPr>
            <p:nvPr/>
          </p:nvGrpSpPr>
          <p:grpSpPr bwMode="auto">
            <a:xfrm>
              <a:off x="2290" y="2247"/>
              <a:ext cx="1206" cy="1092"/>
              <a:chOff x="2290" y="2086"/>
              <a:chExt cx="1206" cy="1092"/>
            </a:xfrm>
          </p:grpSpPr>
          <p:sp>
            <p:nvSpPr>
              <p:cNvPr id="2011186" name="Rectangle 50">
                <a:extLst>
                  <a:ext uri="{FF2B5EF4-FFF2-40B4-BE49-F238E27FC236}">
                    <a16:creationId xmlns:a16="http://schemas.microsoft.com/office/drawing/2014/main" id="{1B40AE2E-CDA0-4A37-92B9-FCAE7B2A03FA}"/>
                  </a:ext>
                </a:extLst>
              </p:cNvPr>
              <p:cNvSpPr>
                <a:spLocks noChangeArrowheads="1"/>
              </p:cNvSpPr>
              <p:nvPr/>
            </p:nvSpPr>
            <p:spPr bwMode="auto">
              <a:xfrm>
                <a:off x="2467" y="2086"/>
                <a:ext cx="1029" cy="1060"/>
              </a:xfrm>
              <a:prstGeom prst="rect">
                <a:avLst/>
              </a:prstGeom>
              <a:gradFill rotWithShape="1">
                <a:gsLst>
                  <a:gs pos="0">
                    <a:schemeClr val="bg1">
                      <a:alpha val="23000"/>
                    </a:schemeClr>
                  </a:gs>
                  <a:gs pos="100000">
                    <a:schemeClr val="bg1">
                      <a:gamma/>
                      <a:shade val="46275"/>
                      <a:invGamma/>
                      <a:alpha val="21001"/>
                    </a:schemeClr>
                  </a:gs>
                </a:gsLst>
                <a:lin ang="5400000" scaled="1"/>
              </a:gradFill>
              <a:ln w="28575">
                <a:solidFill>
                  <a:schemeClr val="accent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1189" name="Text Box 53">
                <a:extLst>
                  <a:ext uri="{FF2B5EF4-FFF2-40B4-BE49-F238E27FC236}">
                    <a16:creationId xmlns:a16="http://schemas.microsoft.com/office/drawing/2014/main" id="{DC23EFAE-9260-4E5B-BD7F-E8ED61210A91}"/>
                  </a:ext>
                </a:extLst>
              </p:cNvPr>
              <p:cNvSpPr txBox="1">
                <a:spLocks noChangeArrowheads="1"/>
              </p:cNvSpPr>
              <p:nvPr/>
            </p:nvSpPr>
            <p:spPr bwMode="auto">
              <a:xfrm>
                <a:off x="2290" y="2725"/>
                <a:ext cx="1089" cy="2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200"/>
                  <a:t>Lars</a:t>
                </a:r>
                <a:br>
                  <a:rPr lang="en-GB" altLang="de-DE" sz="1200"/>
                </a:br>
                <a:r>
                  <a:rPr lang="en-GB" altLang="de-DE" sz="1200"/>
                  <a:t>(Nordic)</a:t>
                </a:r>
              </a:p>
            </p:txBody>
          </p:sp>
          <p:pic>
            <p:nvPicPr>
              <p:cNvPr id="2011192" name="Picture 56">
                <a:extLst>
                  <a:ext uri="{FF2B5EF4-FFF2-40B4-BE49-F238E27FC236}">
                    <a16:creationId xmlns:a16="http://schemas.microsoft.com/office/drawing/2014/main" id="{51277558-42A9-476D-972F-1C67193DF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 y="2135"/>
                <a:ext cx="404" cy="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11194" name="Oval 58">
                <a:extLst>
                  <a:ext uri="{FF2B5EF4-FFF2-40B4-BE49-F238E27FC236}">
                    <a16:creationId xmlns:a16="http://schemas.microsoft.com/office/drawing/2014/main" id="{F293B9D0-2899-4703-B508-EF70D03B2B20}"/>
                  </a:ext>
                </a:extLst>
              </p:cNvPr>
              <p:cNvSpPr>
                <a:spLocks noChangeArrowheads="1"/>
              </p:cNvSpPr>
              <p:nvPr/>
            </p:nvSpPr>
            <p:spPr bwMode="auto">
              <a:xfrm>
                <a:off x="2424" y="3101"/>
                <a:ext cx="93" cy="77"/>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11193" name="Oval 57">
              <a:extLst>
                <a:ext uri="{FF2B5EF4-FFF2-40B4-BE49-F238E27FC236}">
                  <a16:creationId xmlns:a16="http://schemas.microsoft.com/office/drawing/2014/main" id="{A52FDEA0-9F68-4834-9131-E734E501C637}"/>
                </a:ext>
              </a:extLst>
            </p:cNvPr>
            <p:cNvSpPr>
              <a:spLocks noChangeArrowheads="1"/>
            </p:cNvSpPr>
            <p:nvPr/>
          </p:nvSpPr>
          <p:spPr bwMode="auto">
            <a:xfrm>
              <a:off x="3449" y="2219"/>
              <a:ext cx="93" cy="77"/>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11217"/>
                                        </p:tgtEl>
                                        <p:attrNameLst>
                                          <p:attrName>style.visibility</p:attrName>
                                        </p:attrNameLst>
                                      </p:cBhvr>
                                      <p:to>
                                        <p:strVal val="visible"/>
                                      </p:to>
                                    </p:set>
                                    <p:anim calcmode="lin" valueType="num">
                                      <p:cBhvr>
                                        <p:cTn id="7" dur="500" fill="hold"/>
                                        <p:tgtEl>
                                          <p:spTgt spid="2011217"/>
                                        </p:tgtEl>
                                        <p:attrNameLst>
                                          <p:attrName>ppt_w</p:attrName>
                                        </p:attrNameLst>
                                      </p:cBhvr>
                                      <p:tavLst>
                                        <p:tav tm="0">
                                          <p:val>
                                            <p:fltVal val="0"/>
                                          </p:val>
                                        </p:tav>
                                        <p:tav tm="100000">
                                          <p:val>
                                            <p:strVal val="#ppt_w"/>
                                          </p:val>
                                        </p:tav>
                                      </p:tavLst>
                                    </p:anim>
                                    <p:anim calcmode="lin" valueType="num">
                                      <p:cBhvr>
                                        <p:cTn id="8" dur="500" fill="hold"/>
                                        <p:tgtEl>
                                          <p:spTgt spid="201121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2011215"/>
                                        </p:tgtEl>
                                        <p:attrNameLst>
                                          <p:attrName>style.visibility</p:attrName>
                                        </p:attrNameLst>
                                      </p:cBhvr>
                                      <p:to>
                                        <p:strVal val="visible"/>
                                      </p:to>
                                    </p:set>
                                    <p:animEffect transition="in" filter="wipe(up)">
                                      <p:cBhvr>
                                        <p:cTn id="12" dur="500"/>
                                        <p:tgtEl>
                                          <p:spTgt spid="20112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011216"/>
                                        </p:tgtEl>
                                        <p:attrNameLst>
                                          <p:attrName>style.visibility</p:attrName>
                                        </p:attrNameLst>
                                      </p:cBhvr>
                                      <p:to>
                                        <p:strVal val="visible"/>
                                      </p:to>
                                    </p:set>
                                    <p:anim calcmode="lin" valueType="num">
                                      <p:cBhvr>
                                        <p:cTn id="17" dur="500" fill="hold"/>
                                        <p:tgtEl>
                                          <p:spTgt spid="2011216"/>
                                        </p:tgtEl>
                                        <p:attrNameLst>
                                          <p:attrName>ppt_w</p:attrName>
                                        </p:attrNameLst>
                                      </p:cBhvr>
                                      <p:tavLst>
                                        <p:tav tm="0">
                                          <p:val>
                                            <p:fltVal val="0"/>
                                          </p:val>
                                        </p:tav>
                                        <p:tav tm="100000">
                                          <p:val>
                                            <p:strVal val="#ppt_w"/>
                                          </p:val>
                                        </p:tav>
                                      </p:tavLst>
                                    </p:anim>
                                    <p:anim calcmode="lin" valueType="num">
                                      <p:cBhvr>
                                        <p:cTn id="18" dur="500" fill="hold"/>
                                        <p:tgtEl>
                                          <p:spTgt spid="20112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258" name="Rectangle 2">
            <a:extLst>
              <a:ext uri="{FF2B5EF4-FFF2-40B4-BE49-F238E27FC236}">
                <a16:creationId xmlns:a16="http://schemas.microsoft.com/office/drawing/2014/main" id="{9A512143-CA71-4087-8048-C6E2DF739297}"/>
              </a:ext>
            </a:extLst>
          </p:cNvPr>
          <p:cNvSpPr>
            <a:spLocks noGrp="1" noChangeArrowheads="1"/>
          </p:cNvSpPr>
          <p:nvPr>
            <p:ph type="title"/>
          </p:nvPr>
        </p:nvSpPr>
        <p:spPr/>
        <p:txBody>
          <a:bodyPr/>
          <a:lstStyle/>
          <a:p>
            <a:r>
              <a:rPr lang="en-GB" altLang="de-DE"/>
              <a:t>We are using subjective “measurement” all the time</a:t>
            </a:r>
          </a:p>
        </p:txBody>
      </p:sp>
      <p:sp>
        <p:nvSpPr>
          <p:cNvPr id="2016260" name="Rectangle 4">
            <a:extLst>
              <a:ext uri="{FF2B5EF4-FFF2-40B4-BE49-F238E27FC236}">
                <a16:creationId xmlns:a16="http://schemas.microsoft.com/office/drawing/2014/main" id="{4E0044B6-54A9-4A97-9691-022CB6B88633}"/>
              </a:ext>
            </a:extLst>
          </p:cNvPr>
          <p:cNvSpPr>
            <a:spLocks noChangeArrowheads="1"/>
          </p:cNvSpPr>
          <p:nvPr/>
        </p:nvSpPr>
        <p:spPr bwMode="auto">
          <a:xfrm>
            <a:off x="1697038" y="1700213"/>
            <a:ext cx="5611812" cy="4648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6261" name="Oval 5">
            <a:extLst>
              <a:ext uri="{FF2B5EF4-FFF2-40B4-BE49-F238E27FC236}">
                <a16:creationId xmlns:a16="http://schemas.microsoft.com/office/drawing/2014/main" id="{29607AEF-D82B-4E14-924F-4F99D91AA835}"/>
              </a:ext>
            </a:extLst>
          </p:cNvPr>
          <p:cNvSpPr>
            <a:spLocks noChangeArrowheads="1"/>
          </p:cNvSpPr>
          <p:nvPr/>
        </p:nvSpPr>
        <p:spPr bwMode="auto">
          <a:xfrm>
            <a:off x="4249738" y="5711825"/>
            <a:ext cx="344487" cy="304800"/>
          </a:xfrm>
          <a:prstGeom prst="ellipse">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6262" name="Oval 6">
            <a:extLst>
              <a:ext uri="{FF2B5EF4-FFF2-40B4-BE49-F238E27FC236}">
                <a16:creationId xmlns:a16="http://schemas.microsoft.com/office/drawing/2014/main" id="{946B771F-715D-4C01-9D68-10CA6684AC9F}"/>
              </a:ext>
            </a:extLst>
          </p:cNvPr>
          <p:cNvSpPr>
            <a:spLocks noChangeArrowheads="1"/>
          </p:cNvSpPr>
          <p:nvPr/>
        </p:nvSpPr>
        <p:spPr bwMode="auto">
          <a:xfrm>
            <a:off x="5205413" y="5711825"/>
            <a:ext cx="344487" cy="304800"/>
          </a:xfrm>
          <a:prstGeom prst="ellipse">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6263" name="Oval 7">
            <a:extLst>
              <a:ext uri="{FF2B5EF4-FFF2-40B4-BE49-F238E27FC236}">
                <a16:creationId xmlns:a16="http://schemas.microsoft.com/office/drawing/2014/main" id="{FB60280A-3115-4063-8B6E-2CEDA34807BF}"/>
              </a:ext>
            </a:extLst>
          </p:cNvPr>
          <p:cNvSpPr>
            <a:spLocks noChangeArrowheads="1"/>
          </p:cNvSpPr>
          <p:nvPr/>
        </p:nvSpPr>
        <p:spPr bwMode="auto">
          <a:xfrm>
            <a:off x="6219825" y="5711825"/>
            <a:ext cx="344488" cy="304800"/>
          </a:xfrm>
          <a:prstGeom prst="ellipse">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6264" name="Oval 8">
            <a:extLst>
              <a:ext uri="{FF2B5EF4-FFF2-40B4-BE49-F238E27FC236}">
                <a16:creationId xmlns:a16="http://schemas.microsoft.com/office/drawing/2014/main" id="{4467D767-4769-4709-BDC6-E00D93E4B69D}"/>
              </a:ext>
            </a:extLst>
          </p:cNvPr>
          <p:cNvSpPr>
            <a:spLocks noChangeArrowheads="1"/>
          </p:cNvSpPr>
          <p:nvPr/>
        </p:nvSpPr>
        <p:spPr bwMode="auto">
          <a:xfrm>
            <a:off x="3279775" y="5711825"/>
            <a:ext cx="344488" cy="304800"/>
          </a:xfrm>
          <a:prstGeom prst="ellipse">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6265" name="Line 9">
            <a:extLst>
              <a:ext uri="{FF2B5EF4-FFF2-40B4-BE49-F238E27FC236}">
                <a16:creationId xmlns:a16="http://schemas.microsoft.com/office/drawing/2014/main" id="{36E133B8-F155-46A0-A07C-E6FE7D3DD503}"/>
              </a:ext>
            </a:extLst>
          </p:cNvPr>
          <p:cNvSpPr>
            <a:spLocks noChangeShapeType="1"/>
          </p:cNvSpPr>
          <p:nvPr/>
        </p:nvSpPr>
        <p:spPr bwMode="auto">
          <a:xfrm>
            <a:off x="2798763" y="5516563"/>
            <a:ext cx="43640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66" name="Line 10">
            <a:extLst>
              <a:ext uri="{FF2B5EF4-FFF2-40B4-BE49-F238E27FC236}">
                <a16:creationId xmlns:a16="http://schemas.microsoft.com/office/drawing/2014/main" id="{03D60C8F-1EBB-4DDD-93C0-BFB7B620C48F}"/>
              </a:ext>
            </a:extLst>
          </p:cNvPr>
          <p:cNvSpPr>
            <a:spLocks noChangeShapeType="1"/>
          </p:cNvSpPr>
          <p:nvPr/>
        </p:nvSpPr>
        <p:spPr bwMode="auto">
          <a:xfrm>
            <a:off x="3448050" y="5516563"/>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67" name="Line 11">
            <a:extLst>
              <a:ext uri="{FF2B5EF4-FFF2-40B4-BE49-F238E27FC236}">
                <a16:creationId xmlns:a16="http://schemas.microsoft.com/office/drawing/2014/main" id="{3CDD08B8-4DFA-4B7F-83D9-3C0C18CAFCB2}"/>
              </a:ext>
            </a:extLst>
          </p:cNvPr>
          <p:cNvSpPr>
            <a:spLocks noChangeShapeType="1"/>
          </p:cNvSpPr>
          <p:nvPr/>
        </p:nvSpPr>
        <p:spPr bwMode="auto">
          <a:xfrm>
            <a:off x="3930650" y="5516563"/>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68" name="Line 12">
            <a:extLst>
              <a:ext uri="{FF2B5EF4-FFF2-40B4-BE49-F238E27FC236}">
                <a16:creationId xmlns:a16="http://schemas.microsoft.com/office/drawing/2014/main" id="{BDC5004B-9087-4124-A1DA-003E14C75062}"/>
              </a:ext>
            </a:extLst>
          </p:cNvPr>
          <p:cNvSpPr>
            <a:spLocks noChangeShapeType="1"/>
          </p:cNvSpPr>
          <p:nvPr/>
        </p:nvSpPr>
        <p:spPr bwMode="auto">
          <a:xfrm>
            <a:off x="4413250" y="5500688"/>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69" name="Line 13">
            <a:extLst>
              <a:ext uri="{FF2B5EF4-FFF2-40B4-BE49-F238E27FC236}">
                <a16:creationId xmlns:a16="http://schemas.microsoft.com/office/drawing/2014/main" id="{EEEA972C-E79E-4CA8-8CD6-FF3390D8F44B}"/>
              </a:ext>
            </a:extLst>
          </p:cNvPr>
          <p:cNvSpPr>
            <a:spLocks noChangeShapeType="1"/>
          </p:cNvSpPr>
          <p:nvPr/>
        </p:nvSpPr>
        <p:spPr bwMode="auto">
          <a:xfrm>
            <a:off x="4895850" y="5500688"/>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70" name="Line 14">
            <a:extLst>
              <a:ext uri="{FF2B5EF4-FFF2-40B4-BE49-F238E27FC236}">
                <a16:creationId xmlns:a16="http://schemas.microsoft.com/office/drawing/2014/main" id="{5960AE98-96D6-4FF2-951F-1B7DC89342E6}"/>
              </a:ext>
            </a:extLst>
          </p:cNvPr>
          <p:cNvSpPr>
            <a:spLocks noChangeShapeType="1"/>
          </p:cNvSpPr>
          <p:nvPr/>
        </p:nvSpPr>
        <p:spPr bwMode="auto">
          <a:xfrm>
            <a:off x="5378450" y="5500688"/>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71" name="Line 15">
            <a:extLst>
              <a:ext uri="{FF2B5EF4-FFF2-40B4-BE49-F238E27FC236}">
                <a16:creationId xmlns:a16="http://schemas.microsoft.com/office/drawing/2014/main" id="{C9451727-8D1E-4BFB-A302-D4700E9502B7}"/>
              </a:ext>
            </a:extLst>
          </p:cNvPr>
          <p:cNvSpPr>
            <a:spLocks noChangeShapeType="1"/>
          </p:cNvSpPr>
          <p:nvPr/>
        </p:nvSpPr>
        <p:spPr bwMode="auto">
          <a:xfrm>
            <a:off x="5861050" y="5500688"/>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72" name="Line 16">
            <a:extLst>
              <a:ext uri="{FF2B5EF4-FFF2-40B4-BE49-F238E27FC236}">
                <a16:creationId xmlns:a16="http://schemas.microsoft.com/office/drawing/2014/main" id="{65708DC7-FCF2-4803-A297-0F4D54B08E3E}"/>
              </a:ext>
            </a:extLst>
          </p:cNvPr>
          <p:cNvSpPr>
            <a:spLocks noChangeShapeType="1"/>
          </p:cNvSpPr>
          <p:nvPr/>
        </p:nvSpPr>
        <p:spPr bwMode="auto">
          <a:xfrm>
            <a:off x="6343650" y="5500688"/>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73" name="Line 17">
            <a:extLst>
              <a:ext uri="{FF2B5EF4-FFF2-40B4-BE49-F238E27FC236}">
                <a16:creationId xmlns:a16="http://schemas.microsoft.com/office/drawing/2014/main" id="{B94EE6D7-F7CA-4D4F-9872-1417F2ED44C7}"/>
              </a:ext>
            </a:extLst>
          </p:cNvPr>
          <p:cNvSpPr>
            <a:spLocks noChangeShapeType="1"/>
          </p:cNvSpPr>
          <p:nvPr/>
        </p:nvSpPr>
        <p:spPr bwMode="auto">
          <a:xfrm>
            <a:off x="6823075" y="5500688"/>
            <a:ext cx="0" cy="8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74" name="Line 18">
            <a:extLst>
              <a:ext uri="{FF2B5EF4-FFF2-40B4-BE49-F238E27FC236}">
                <a16:creationId xmlns:a16="http://schemas.microsoft.com/office/drawing/2014/main" id="{AE73742A-DB1D-4A30-9F93-F8083AACC7C7}"/>
              </a:ext>
            </a:extLst>
          </p:cNvPr>
          <p:cNvSpPr>
            <a:spLocks noChangeShapeType="1"/>
          </p:cNvSpPr>
          <p:nvPr/>
        </p:nvSpPr>
        <p:spPr bwMode="auto">
          <a:xfrm rot="-5400000">
            <a:off x="896144" y="4101307"/>
            <a:ext cx="40401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75" name="Line 19">
            <a:extLst>
              <a:ext uri="{FF2B5EF4-FFF2-40B4-BE49-F238E27FC236}">
                <a16:creationId xmlns:a16="http://schemas.microsoft.com/office/drawing/2014/main" id="{FD26B4CA-F768-48A1-B54C-D54BBACF43FD}"/>
              </a:ext>
            </a:extLst>
          </p:cNvPr>
          <p:cNvSpPr>
            <a:spLocks noChangeShapeType="1"/>
          </p:cNvSpPr>
          <p:nvPr/>
        </p:nvSpPr>
        <p:spPr bwMode="auto">
          <a:xfrm rot="-5400000">
            <a:off x="2963863" y="4965700"/>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76" name="Line 20">
            <a:extLst>
              <a:ext uri="{FF2B5EF4-FFF2-40B4-BE49-F238E27FC236}">
                <a16:creationId xmlns:a16="http://schemas.microsoft.com/office/drawing/2014/main" id="{33637D29-A5DE-432F-B57A-DE45AFB40728}"/>
              </a:ext>
            </a:extLst>
          </p:cNvPr>
          <p:cNvSpPr>
            <a:spLocks noChangeShapeType="1"/>
          </p:cNvSpPr>
          <p:nvPr/>
        </p:nvSpPr>
        <p:spPr bwMode="auto">
          <a:xfrm rot="-5400000">
            <a:off x="2963863" y="49609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77" name="Line 21">
            <a:extLst>
              <a:ext uri="{FF2B5EF4-FFF2-40B4-BE49-F238E27FC236}">
                <a16:creationId xmlns:a16="http://schemas.microsoft.com/office/drawing/2014/main" id="{4053D3D1-D569-49AE-99A5-80C7AAC9110B}"/>
              </a:ext>
            </a:extLst>
          </p:cNvPr>
          <p:cNvSpPr>
            <a:spLocks noChangeShapeType="1"/>
          </p:cNvSpPr>
          <p:nvPr/>
        </p:nvSpPr>
        <p:spPr bwMode="auto">
          <a:xfrm rot="-5400000">
            <a:off x="2963863" y="4524375"/>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78" name="Line 22">
            <a:extLst>
              <a:ext uri="{FF2B5EF4-FFF2-40B4-BE49-F238E27FC236}">
                <a16:creationId xmlns:a16="http://schemas.microsoft.com/office/drawing/2014/main" id="{7CB47F06-2F7E-4FC6-B0F2-6F870919EF1B}"/>
              </a:ext>
            </a:extLst>
          </p:cNvPr>
          <p:cNvSpPr>
            <a:spLocks noChangeShapeType="1"/>
          </p:cNvSpPr>
          <p:nvPr/>
        </p:nvSpPr>
        <p:spPr bwMode="auto">
          <a:xfrm rot="-5400000">
            <a:off x="2963863" y="4087813"/>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79" name="Line 23">
            <a:extLst>
              <a:ext uri="{FF2B5EF4-FFF2-40B4-BE49-F238E27FC236}">
                <a16:creationId xmlns:a16="http://schemas.microsoft.com/office/drawing/2014/main" id="{BDDAC24D-E693-45EE-AFCA-64BCE5F479AF}"/>
              </a:ext>
            </a:extLst>
          </p:cNvPr>
          <p:cNvSpPr>
            <a:spLocks noChangeShapeType="1"/>
          </p:cNvSpPr>
          <p:nvPr/>
        </p:nvSpPr>
        <p:spPr bwMode="auto">
          <a:xfrm rot="-5400000">
            <a:off x="2963863" y="3651250"/>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80" name="Line 24">
            <a:extLst>
              <a:ext uri="{FF2B5EF4-FFF2-40B4-BE49-F238E27FC236}">
                <a16:creationId xmlns:a16="http://schemas.microsoft.com/office/drawing/2014/main" id="{BFF3CEF3-26F1-4F4B-B08A-579404AB85E7}"/>
              </a:ext>
            </a:extLst>
          </p:cNvPr>
          <p:cNvSpPr>
            <a:spLocks noChangeShapeType="1"/>
          </p:cNvSpPr>
          <p:nvPr/>
        </p:nvSpPr>
        <p:spPr bwMode="auto">
          <a:xfrm rot="-5400000">
            <a:off x="2963863" y="321468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81" name="Line 25">
            <a:extLst>
              <a:ext uri="{FF2B5EF4-FFF2-40B4-BE49-F238E27FC236}">
                <a16:creationId xmlns:a16="http://schemas.microsoft.com/office/drawing/2014/main" id="{C5E34FC2-1001-44B2-842A-D25002EFA89B}"/>
              </a:ext>
            </a:extLst>
          </p:cNvPr>
          <p:cNvSpPr>
            <a:spLocks noChangeShapeType="1"/>
          </p:cNvSpPr>
          <p:nvPr/>
        </p:nvSpPr>
        <p:spPr bwMode="auto">
          <a:xfrm rot="-5400000">
            <a:off x="2963863" y="2774950"/>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82" name="Line 26">
            <a:extLst>
              <a:ext uri="{FF2B5EF4-FFF2-40B4-BE49-F238E27FC236}">
                <a16:creationId xmlns:a16="http://schemas.microsoft.com/office/drawing/2014/main" id="{306312E8-79C5-4837-B744-9AF61C548BFB}"/>
              </a:ext>
            </a:extLst>
          </p:cNvPr>
          <p:cNvSpPr>
            <a:spLocks noChangeShapeType="1"/>
          </p:cNvSpPr>
          <p:nvPr/>
        </p:nvSpPr>
        <p:spPr bwMode="auto">
          <a:xfrm rot="-5400000">
            <a:off x="2963863" y="2341563"/>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16283" name="Text Box 27">
            <a:extLst>
              <a:ext uri="{FF2B5EF4-FFF2-40B4-BE49-F238E27FC236}">
                <a16:creationId xmlns:a16="http://schemas.microsoft.com/office/drawing/2014/main" id="{BB51230D-B383-4B6E-865C-7C49FCFCBE73}"/>
              </a:ext>
            </a:extLst>
          </p:cNvPr>
          <p:cNvSpPr txBox="1">
            <a:spLocks noChangeArrowheads="1"/>
          </p:cNvSpPr>
          <p:nvPr/>
        </p:nvSpPr>
        <p:spPr bwMode="auto">
          <a:xfrm>
            <a:off x="3203575" y="5716588"/>
            <a:ext cx="639763"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400"/>
              <a:t>100</a:t>
            </a:r>
          </a:p>
        </p:txBody>
      </p:sp>
      <p:sp>
        <p:nvSpPr>
          <p:cNvPr id="2016284" name="Text Box 28">
            <a:extLst>
              <a:ext uri="{FF2B5EF4-FFF2-40B4-BE49-F238E27FC236}">
                <a16:creationId xmlns:a16="http://schemas.microsoft.com/office/drawing/2014/main" id="{8A804748-CFFB-44D9-9383-3B5AE43B395E}"/>
              </a:ext>
            </a:extLst>
          </p:cNvPr>
          <p:cNvSpPr txBox="1">
            <a:spLocks noChangeArrowheads="1"/>
          </p:cNvSpPr>
          <p:nvPr/>
        </p:nvSpPr>
        <p:spPr bwMode="auto">
          <a:xfrm>
            <a:off x="4191000" y="5726113"/>
            <a:ext cx="639763"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400"/>
              <a:t>350</a:t>
            </a:r>
          </a:p>
        </p:txBody>
      </p:sp>
      <p:sp>
        <p:nvSpPr>
          <p:cNvPr id="2016285" name="Text Box 29">
            <a:extLst>
              <a:ext uri="{FF2B5EF4-FFF2-40B4-BE49-F238E27FC236}">
                <a16:creationId xmlns:a16="http://schemas.microsoft.com/office/drawing/2014/main" id="{BDAB3B2D-CB5E-4996-83CD-8A90F8044799}"/>
              </a:ext>
            </a:extLst>
          </p:cNvPr>
          <p:cNvSpPr txBox="1">
            <a:spLocks noChangeArrowheads="1"/>
          </p:cNvSpPr>
          <p:nvPr/>
        </p:nvSpPr>
        <p:spPr bwMode="auto">
          <a:xfrm>
            <a:off x="5157788" y="5711825"/>
            <a:ext cx="638175"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400"/>
              <a:t>700</a:t>
            </a:r>
          </a:p>
        </p:txBody>
      </p:sp>
      <p:sp>
        <p:nvSpPr>
          <p:cNvPr id="2016286" name="Text Box 30">
            <a:extLst>
              <a:ext uri="{FF2B5EF4-FFF2-40B4-BE49-F238E27FC236}">
                <a16:creationId xmlns:a16="http://schemas.microsoft.com/office/drawing/2014/main" id="{3638BCF1-0E6C-44D6-9DCE-21E4DC849978}"/>
              </a:ext>
            </a:extLst>
          </p:cNvPr>
          <p:cNvSpPr txBox="1">
            <a:spLocks noChangeArrowheads="1"/>
          </p:cNvSpPr>
          <p:nvPr/>
        </p:nvSpPr>
        <p:spPr bwMode="auto">
          <a:xfrm>
            <a:off x="6156325" y="5711825"/>
            <a:ext cx="639763"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400"/>
              <a:t>900</a:t>
            </a:r>
          </a:p>
        </p:txBody>
      </p:sp>
      <p:sp>
        <p:nvSpPr>
          <p:cNvPr id="2016287" name="Text Box 31">
            <a:extLst>
              <a:ext uri="{FF2B5EF4-FFF2-40B4-BE49-F238E27FC236}">
                <a16:creationId xmlns:a16="http://schemas.microsoft.com/office/drawing/2014/main" id="{319EE291-8D16-4BD7-B565-86A8F68A435F}"/>
              </a:ext>
            </a:extLst>
          </p:cNvPr>
          <p:cNvSpPr txBox="1">
            <a:spLocks noChangeArrowheads="1"/>
          </p:cNvSpPr>
          <p:nvPr/>
        </p:nvSpPr>
        <p:spPr bwMode="auto">
          <a:xfrm>
            <a:off x="4594225" y="6043613"/>
            <a:ext cx="2714625"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de-DE" sz="1400"/>
              <a:t>price</a:t>
            </a:r>
          </a:p>
        </p:txBody>
      </p:sp>
      <p:sp>
        <p:nvSpPr>
          <p:cNvPr id="2016288" name="Text Box 32">
            <a:extLst>
              <a:ext uri="{FF2B5EF4-FFF2-40B4-BE49-F238E27FC236}">
                <a16:creationId xmlns:a16="http://schemas.microsoft.com/office/drawing/2014/main" id="{71EA4EC8-FDE2-4128-887E-CCEC227931D1}"/>
              </a:ext>
            </a:extLst>
          </p:cNvPr>
          <p:cNvSpPr txBox="1">
            <a:spLocks noChangeArrowheads="1"/>
          </p:cNvSpPr>
          <p:nvPr/>
        </p:nvSpPr>
        <p:spPr bwMode="auto">
          <a:xfrm>
            <a:off x="1258888" y="1700213"/>
            <a:ext cx="1657350" cy="7302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de-DE" sz="1400"/>
              <a:t>“subjective”</a:t>
            </a:r>
            <a:br>
              <a:rPr lang="en-GB" altLang="de-DE" sz="1400"/>
            </a:br>
            <a:r>
              <a:rPr lang="en-GB" altLang="de-DE" sz="1400"/>
              <a:t> customer</a:t>
            </a:r>
            <a:br>
              <a:rPr lang="en-GB" altLang="de-DE" sz="1400"/>
            </a:br>
            <a:r>
              <a:rPr lang="en-GB" altLang="de-DE" sz="1400"/>
              <a:t>value</a:t>
            </a:r>
          </a:p>
        </p:txBody>
      </p:sp>
      <p:sp>
        <p:nvSpPr>
          <p:cNvPr id="2016290" name="Text Box 34">
            <a:extLst>
              <a:ext uri="{FF2B5EF4-FFF2-40B4-BE49-F238E27FC236}">
                <a16:creationId xmlns:a16="http://schemas.microsoft.com/office/drawing/2014/main" id="{4A2C86E2-7DB2-401A-9AF6-4BD8AF300D56}"/>
              </a:ext>
            </a:extLst>
          </p:cNvPr>
          <p:cNvSpPr txBox="1">
            <a:spLocks noChangeArrowheads="1"/>
          </p:cNvSpPr>
          <p:nvPr/>
        </p:nvSpPr>
        <p:spPr bwMode="auto">
          <a:xfrm>
            <a:off x="1739900" y="2822575"/>
            <a:ext cx="1119188" cy="274638"/>
          </a:xfrm>
          <a:prstGeom prst="rect">
            <a:avLst/>
          </a:prstGeom>
          <a:solidFill>
            <a:schemeClr val="accent1"/>
          </a:soli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de-DE" sz="1200">
                <a:solidFill>
                  <a:schemeClr val="bg1"/>
                </a:solidFill>
              </a:rPr>
              <a:t>“expensive”</a:t>
            </a:r>
          </a:p>
        </p:txBody>
      </p:sp>
      <p:sp>
        <p:nvSpPr>
          <p:cNvPr id="2016291" name="Text Box 35">
            <a:extLst>
              <a:ext uri="{FF2B5EF4-FFF2-40B4-BE49-F238E27FC236}">
                <a16:creationId xmlns:a16="http://schemas.microsoft.com/office/drawing/2014/main" id="{3F3A7CBB-7671-434B-A297-82CE7F6932BF}"/>
              </a:ext>
            </a:extLst>
          </p:cNvPr>
          <p:cNvSpPr txBox="1">
            <a:spLocks noChangeArrowheads="1"/>
          </p:cNvSpPr>
          <p:nvPr/>
        </p:nvSpPr>
        <p:spPr bwMode="auto">
          <a:xfrm>
            <a:off x="1957388" y="3860800"/>
            <a:ext cx="1101725"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400"/>
              <a:t>“normal”</a:t>
            </a:r>
          </a:p>
        </p:txBody>
      </p:sp>
      <p:grpSp>
        <p:nvGrpSpPr>
          <p:cNvPr id="2016314" name="Group 58">
            <a:extLst>
              <a:ext uri="{FF2B5EF4-FFF2-40B4-BE49-F238E27FC236}">
                <a16:creationId xmlns:a16="http://schemas.microsoft.com/office/drawing/2014/main" id="{91709E9A-3F0A-4E7C-9832-F7CFE0F597A1}"/>
              </a:ext>
            </a:extLst>
          </p:cNvPr>
          <p:cNvGrpSpPr>
            <a:grpSpLocks/>
          </p:cNvGrpSpPr>
          <p:nvPr/>
        </p:nvGrpSpPr>
        <p:grpSpPr bwMode="auto">
          <a:xfrm>
            <a:off x="7599363" y="4375150"/>
            <a:ext cx="1725612" cy="1646238"/>
            <a:chOff x="4787" y="2756"/>
            <a:chExt cx="1087" cy="1037"/>
          </a:xfrm>
        </p:grpSpPr>
        <p:sp>
          <p:nvSpPr>
            <p:cNvPr id="2016305" name="Text Box 49">
              <a:extLst>
                <a:ext uri="{FF2B5EF4-FFF2-40B4-BE49-F238E27FC236}">
                  <a16:creationId xmlns:a16="http://schemas.microsoft.com/office/drawing/2014/main" id="{03081952-447E-4594-A88A-4ACA3A7B5E1B}"/>
                </a:ext>
              </a:extLst>
            </p:cNvPr>
            <p:cNvSpPr txBox="1">
              <a:spLocks noChangeArrowheads="1"/>
            </p:cNvSpPr>
            <p:nvPr/>
          </p:nvSpPr>
          <p:spPr bwMode="auto">
            <a:xfrm>
              <a:off x="4787" y="3469"/>
              <a:ext cx="792" cy="2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000"/>
                <a:t>“normal”</a:t>
              </a:r>
              <a:br>
                <a:rPr lang="en-GB" altLang="de-DE" sz="1000"/>
              </a:br>
              <a:r>
                <a:rPr lang="en-GB" altLang="de-DE" sz="1000"/>
                <a:t>price</a:t>
              </a:r>
              <a:endParaRPr lang="en-GB" altLang="de-DE" sz="1200"/>
            </a:p>
          </p:txBody>
        </p:sp>
        <p:sp>
          <p:nvSpPr>
            <p:cNvPr id="2016307" name="Rectangle 51">
              <a:extLst>
                <a:ext uri="{FF2B5EF4-FFF2-40B4-BE49-F238E27FC236}">
                  <a16:creationId xmlns:a16="http://schemas.microsoft.com/office/drawing/2014/main" id="{2479429F-456F-4E87-A2AF-663A49CF5D9A}"/>
                </a:ext>
              </a:extLst>
            </p:cNvPr>
            <p:cNvSpPr>
              <a:spLocks noChangeArrowheads="1"/>
            </p:cNvSpPr>
            <p:nvPr/>
          </p:nvSpPr>
          <p:spPr bwMode="auto">
            <a:xfrm>
              <a:off x="4885" y="3457"/>
              <a:ext cx="604" cy="336"/>
            </a:xfrm>
            <a:prstGeom prst="rect">
              <a:avLst/>
            </a:prstGeom>
            <a:gradFill rotWithShape="1">
              <a:gsLst>
                <a:gs pos="0">
                  <a:schemeClr val="bg1">
                    <a:alpha val="23000"/>
                  </a:schemeClr>
                </a:gs>
                <a:gs pos="100000">
                  <a:schemeClr val="bg1">
                    <a:gamma/>
                    <a:shade val="46275"/>
                    <a:invGamma/>
                    <a:alpha val="21001"/>
                  </a:schemeClr>
                </a:gs>
              </a:gsLst>
              <a:lin ang="5400000" scaled="1"/>
            </a:gradFill>
            <a:ln w="28575" algn="ctr">
              <a:solidFill>
                <a:schemeClr val="accent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6308" name="Oval 52">
              <a:extLst>
                <a:ext uri="{FF2B5EF4-FFF2-40B4-BE49-F238E27FC236}">
                  <a16:creationId xmlns:a16="http://schemas.microsoft.com/office/drawing/2014/main" id="{58E904EE-F651-4E0B-A433-2449CF55B59D}"/>
                </a:ext>
              </a:extLst>
            </p:cNvPr>
            <p:cNvSpPr>
              <a:spLocks noChangeArrowheads="1"/>
            </p:cNvSpPr>
            <p:nvPr/>
          </p:nvSpPr>
          <p:spPr bwMode="auto">
            <a:xfrm>
              <a:off x="4885" y="2847"/>
              <a:ext cx="93" cy="77"/>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6309" name="Oval 53">
              <a:extLst>
                <a:ext uri="{FF2B5EF4-FFF2-40B4-BE49-F238E27FC236}">
                  <a16:creationId xmlns:a16="http://schemas.microsoft.com/office/drawing/2014/main" id="{515BE310-62A3-4B48-BE70-16606782EC88}"/>
                </a:ext>
              </a:extLst>
            </p:cNvPr>
            <p:cNvSpPr>
              <a:spLocks noChangeArrowheads="1"/>
            </p:cNvSpPr>
            <p:nvPr/>
          </p:nvSpPr>
          <p:spPr bwMode="auto">
            <a:xfrm>
              <a:off x="4897" y="3196"/>
              <a:ext cx="93" cy="77"/>
            </a:xfrm>
            <a:prstGeom prst="ellipse">
              <a:avLst/>
            </a:prstGeom>
            <a:solidFill>
              <a:srgbClr val="33CC33"/>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6310" name="Text Box 54">
              <a:extLst>
                <a:ext uri="{FF2B5EF4-FFF2-40B4-BE49-F238E27FC236}">
                  <a16:creationId xmlns:a16="http://schemas.microsoft.com/office/drawing/2014/main" id="{1574FDF6-881A-48BF-A931-8B47DEA14348}"/>
                </a:ext>
              </a:extLst>
            </p:cNvPr>
            <p:cNvSpPr txBox="1">
              <a:spLocks noChangeArrowheads="1"/>
            </p:cNvSpPr>
            <p:nvPr/>
          </p:nvSpPr>
          <p:spPr bwMode="auto">
            <a:xfrm>
              <a:off x="4990" y="2756"/>
              <a:ext cx="884" cy="34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000"/>
                <a:t>subjective </a:t>
              </a:r>
              <a:br>
                <a:rPr lang="en-GB" altLang="de-DE" sz="1000"/>
              </a:br>
              <a:r>
                <a:rPr lang="en-GB" altLang="de-DE" sz="1000"/>
                <a:t>rating of “expensive”</a:t>
              </a:r>
            </a:p>
          </p:txBody>
        </p:sp>
        <p:sp>
          <p:nvSpPr>
            <p:cNvPr id="2016311" name="Text Box 55">
              <a:extLst>
                <a:ext uri="{FF2B5EF4-FFF2-40B4-BE49-F238E27FC236}">
                  <a16:creationId xmlns:a16="http://schemas.microsoft.com/office/drawing/2014/main" id="{E574BD27-CDE7-402D-AB38-B408BCE3239C}"/>
                </a:ext>
              </a:extLst>
            </p:cNvPr>
            <p:cNvSpPr txBox="1">
              <a:spLocks noChangeArrowheads="1"/>
            </p:cNvSpPr>
            <p:nvPr/>
          </p:nvSpPr>
          <p:spPr bwMode="auto">
            <a:xfrm>
              <a:off x="4990" y="3088"/>
              <a:ext cx="884" cy="2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000"/>
                <a:t>subjective </a:t>
              </a:r>
              <a:br>
                <a:rPr lang="en-GB" altLang="de-DE" sz="1000"/>
              </a:br>
              <a:r>
                <a:rPr lang="en-GB" altLang="de-DE" sz="1000"/>
                <a:t>rating of “cheap”</a:t>
              </a:r>
            </a:p>
          </p:txBody>
        </p:sp>
      </p:grpSp>
      <p:sp>
        <p:nvSpPr>
          <p:cNvPr id="2016313" name="Text Box 57">
            <a:extLst>
              <a:ext uri="{FF2B5EF4-FFF2-40B4-BE49-F238E27FC236}">
                <a16:creationId xmlns:a16="http://schemas.microsoft.com/office/drawing/2014/main" id="{5FB54EB8-8D98-4E54-937E-A34ECFF2A4BA}"/>
              </a:ext>
            </a:extLst>
          </p:cNvPr>
          <p:cNvSpPr txBox="1">
            <a:spLocks noChangeArrowheads="1"/>
          </p:cNvSpPr>
          <p:nvPr/>
        </p:nvSpPr>
        <p:spPr bwMode="auto">
          <a:xfrm>
            <a:off x="1739900" y="5038725"/>
            <a:ext cx="1119188" cy="274638"/>
          </a:xfrm>
          <a:prstGeom prst="rect">
            <a:avLst/>
          </a:prstGeom>
          <a:solidFill>
            <a:srgbClr val="33CC33"/>
          </a:soli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200">
                <a:solidFill>
                  <a:schemeClr val="bg1"/>
                </a:solidFill>
              </a:rPr>
              <a:t>“cheap”</a:t>
            </a:r>
          </a:p>
        </p:txBody>
      </p:sp>
      <p:sp>
        <p:nvSpPr>
          <p:cNvPr id="2016315" name="Text Box 59">
            <a:extLst>
              <a:ext uri="{FF2B5EF4-FFF2-40B4-BE49-F238E27FC236}">
                <a16:creationId xmlns:a16="http://schemas.microsoft.com/office/drawing/2014/main" id="{8B721EA8-46A3-48CF-93D1-D73A42DF48E9}"/>
              </a:ext>
            </a:extLst>
          </p:cNvPr>
          <p:cNvSpPr txBox="1">
            <a:spLocks noChangeArrowheads="1"/>
          </p:cNvSpPr>
          <p:nvPr/>
        </p:nvSpPr>
        <p:spPr bwMode="auto">
          <a:xfrm>
            <a:off x="971550" y="749300"/>
            <a:ext cx="7345363" cy="7937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2800">
                <a:solidFill>
                  <a:schemeClr val="hlink"/>
                </a:solidFill>
              </a:rPr>
              <a:t>Example 2: Price </a:t>
            </a:r>
            <a:br>
              <a:rPr lang="en-GB" altLang="de-DE" sz="2800">
                <a:solidFill>
                  <a:schemeClr val="hlink"/>
                </a:solidFill>
              </a:rPr>
            </a:br>
            <a:r>
              <a:rPr lang="en-GB" altLang="de-DE" sz="1800">
                <a:solidFill>
                  <a:schemeClr val="hlink"/>
                </a:solidFill>
              </a:rPr>
              <a:t>(How much is Mrs. Miller willing to pay for her new dress?) </a:t>
            </a:r>
          </a:p>
        </p:txBody>
      </p:sp>
      <p:pic>
        <p:nvPicPr>
          <p:cNvPr id="2016318" name="Picture 62">
            <a:extLst>
              <a:ext uri="{FF2B5EF4-FFF2-40B4-BE49-F238E27FC236}">
                <a16:creationId xmlns:a16="http://schemas.microsoft.com/office/drawing/2014/main" id="{BF68D9DB-0B06-42ED-AA16-33CD239BF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770063"/>
            <a:ext cx="1173162" cy="938212"/>
          </a:xfrm>
          <a:prstGeom prst="rect">
            <a:avLst/>
          </a:prstGeom>
          <a:noFill/>
          <a:extLst>
            <a:ext uri="{909E8E84-426E-40DD-AFC4-6F175D3DCCD1}">
              <a14:hiddenFill xmlns:a14="http://schemas.microsoft.com/office/drawing/2010/main">
                <a:solidFill>
                  <a:srgbClr val="FFFFFF"/>
                </a:solidFill>
              </a14:hiddenFill>
            </a:ext>
          </a:extLst>
        </p:spPr>
      </p:pic>
      <p:grpSp>
        <p:nvGrpSpPr>
          <p:cNvPr id="2016326" name="Group 70">
            <a:extLst>
              <a:ext uri="{FF2B5EF4-FFF2-40B4-BE49-F238E27FC236}">
                <a16:creationId xmlns:a16="http://schemas.microsoft.com/office/drawing/2014/main" id="{21D4A8B6-204B-47CA-AEE9-1A00FF699533}"/>
              </a:ext>
            </a:extLst>
          </p:cNvPr>
          <p:cNvGrpSpPr>
            <a:grpSpLocks/>
          </p:cNvGrpSpPr>
          <p:nvPr/>
        </p:nvGrpSpPr>
        <p:grpSpPr bwMode="auto">
          <a:xfrm>
            <a:off x="5219700" y="3306763"/>
            <a:ext cx="1617663" cy="1778000"/>
            <a:chOff x="3403" y="2083"/>
            <a:chExt cx="1019" cy="1120"/>
          </a:xfrm>
        </p:grpSpPr>
        <p:sp>
          <p:nvSpPr>
            <p:cNvPr id="2016293" name="Rectangle 37">
              <a:extLst>
                <a:ext uri="{FF2B5EF4-FFF2-40B4-BE49-F238E27FC236}">
                  <a16:creationId xmlns:a16="http://schemas.microsoft.com/office/drawing/2014/main" id="{9ADD3F29-4F70-4E78-8C14-02B3AE3DC4B9}"/>
                </a:ext>
              </a:extLst>
            </p:cNvPr>
            <p:cNvSpPr>
              <a:spLocks noChangeArrowheads="1"/>
            </p:cNvSpPr>
            <p:nvPr/>
          </p:nvSpPr>
          <p:spPr bwMode="auto">
            <a:xfrm>
              <a:off x="3461" y="2111"/>
              <a:ext cx="885" cy="1060"/>
            </a:xfrm>
            <a:prstGeom prst="rect">
              <a:avLst/>
            </a:prstGeom>
            <a:gradFill rotWithShape="1">
              <a:gsLst>
                <a:gs pos="0">
                  <a:schemeClr val="bg1">
                    <a:alpha val="23000"/>
                  </a:schemeClr>
                </a:gs>
                <a:gs pos="100000">
                  <a:schemeClr val="bg1">
                    <a:gamma/>
                    <a:shade val="46275"/>
                    <a:invGamma/>
                    <a:alpha val="21001"/>
                  </a:schemeClr>
                </a:gs>
              </a:gsLst>
              <a:lin ang="5400000" scaled="1"/>
            </a:gradFill>
            <a:ln w="28575" algn="ctr">
              <a:solidFill>
                <a:schemeClr val="accent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6294" name="Oval 38">
              <a:extLst>
                <a:ext uri="{FF2B5EF4-FFF2-40B4-BE49-F238E27FC236}">
                  <a16:creationId xmlns:a16="http://schemas.microsoft.com/office/drawing/2014/main" id="{5AAD685A-9770-45CF-96C6-0E3109C66A65}"/>
                </a:ext>
              </a:extLst>
            </p:cNvPr>
            <p:cNvSpPr>
              <a:spLocks noChangeArrowheads="1"/>
            </p:cNvSpPr>
            <p:nvPr/>
          </p:nvSpPr>
          <p:spPr bwMode="auto">
            <a:xfrm>
              <a:off x="3422" y="3126"/>
              <a:ext cx="93" cy="77"/>
            </a:xfrm>
            <a:prstGeom prst="ellipse">
              <a:avLst/>
            </a:prstGeom>
            <a:solidFill>
              <a:srgbClr val="33CC33"/>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6295" name="Oval 39">
              <a:extLst>
                <a:ext uri="{FF2B5EF4-FFF2-40B4-BE49-F238E27FC236}">
                  <a16:creationId xmlns:a16="http://schemas.microsoft.com/office/drawing/2014/main" id="{2B33D4AD-44EB-4B4F-A49A-C8DE50555364}"/>
                </a:ext>
              </a:extLst>
            </p:cNvPr>
            <p:cNvSpPr>
              <a:spLocks noChangeArrowheads="1"/>
            </p:cNvSpPr>
            <p:nvPr/>
          </p:nvSpPr>
          <p:spPr bwMode="auto">
            <a:xfrm>
              <a:off x="4283" y="2083"/>
              <a:ext cx="93" cy="77"/>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6296" name="Text Box 40">
              <a:extLst>
                <a:ext uri="{FF2B5EF4-FFF2-40B4-BE49-F238E27FC236}">
                  <a16:creationId xmlns:a16="http://schemas.microsoft.com/office/drawing/2014/main" id="{63D72826-A44F-4C75-A1DA-48B8416F375E}"/>
                </a:ext>
              </a:extLst>
            </p:cNvPr>
            <p:cNvSpPr txBox="1">
              <a:spLocks noChangeArrowheads="1"/>
            </p:cNvSpPr>
            <p:nvPr/>
          </p:nvSpPr>
          <p:spPr bwMode="auto">
            <a:xfrm>
              <a:off x="3403" y="2733"/>
              <a:ext cx="1019" cy="40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200"/>
                <a:t>Dress from</a:t>
              </a:r>
              <a:br>
                <a:rPr lang="en-GB" altLang="de-DE" sz="1200"/>
              </a:br>
              <a:r>
                <a:rPr lang="en-GB" altLang="de-DE" sz="1200"/>
                <a:t>Designer</a:t>
              </a:r>
              <a:br>
                <a:rPr lang="en-GB" altLang="de-DE" sz="1200"/>
              </a:br>
              <a:r>
                <a:rPr lang="en-GB" altLang="de-DE" sz="1200"/>
                <a:t>Boutique</a:t>
              </a:r>
            </a:p>
          </p:txBody>
        </p:sp>
        <p:pic>
          <p:nvPicPr>
            <p:cNvPr id="2016321" name="Picture 65">
              <a:extLst>
                <a:ext uri="{FF2B5EF4-FFF2-40B4-BE49-F238E27FC236}">
                  <a16:creationId xmlns:a16="http://schemas.microsoft.com/office/drawing/2014/main" id="{2E9CEE95-519A-418F-AB0E-83D269EA5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 y="2205"/>
              <a:ext cx="749" cy="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2016327" name="Group 71">
            <a:extLst>
              <a:ext uri="{FF2B5EF4-FFF2-40B4-BE49-F238E27FC236}">
                <a16:creationId xmlns:a16="http://schemas.microsoft.com/office/drawing/2014/main" id="{2E3226D4-4F8D-4ECE-859F-27A1DC78B3E4}"/>
              </a:ext>
            </a:extLst>
          </p:cNvPr>
          <p:cNvGrpSpPr>
            <a:grpSpLocks/>
          </p:cNvGrpSpPr>
          <p:nvPr/>
        </p:nvGrpSpPr>
        <p:grpSpPr bwMode="auto">
          <a:xfrm>
            <a:off x="3276600" y="3522663"/>
            <a:ext cx="1728788" cy="1778000"/>
            <a:chOff x="2064" y="2219"/>
            <a:chExt cx="1089" cy="1120"/>
          </a:xfrm>
        </p:grpSpPr>
        <p:sp>
          <p:nvSpPr>
            <p:cNvPr id="2016300" name="Rectangle 44">
              <a:extLst>
                <a:ext uri="{FF2B5EF4-FFF2-40B4-BE49-F238E27FC236}">
                  <a16:creationId xmlns:a16="http://schemas.microsoft.com/office/drawing/2014/main" id="{E394AA92-1879-4307-8656-B280C11F74E0}"/>
                </a:ext>
              </a:extLst>
            </p:cNvPr>
            <p:cNvSpPr>
              <a:spLocks noChangeArrowheads="1"/>
            </p:cNvSpPr>
            <p:nvPr/>
          </p:nvSpPr>
          <p:spPr bwMode="auto">
            <a:xfrm>
              <a:off x="2150" y="2247"/>
              <a:ext cx="911" cy="1060"/>
            </a:xfrm>
            <a:prstGeom prst="rect">
              <a:avLst/>
            </a:prstGeom>
            <a:gradFill rotWithShape="1">
              <a:gsLst>
                <a:gs pos="0">
                  <a:schemeClr val="bg1">
                    <a:alpha val="23000"/>
                  </a:schemeClr>
                </a:gs>
                <a:gs pos="100000">
                  <a:schemeClr val="bg1">
                    <a:gamma/>
                    <a:shade val="46275"/>
                    <a:invGamma/>
                    <a:alpha val="21001"/>
                  </a:schemeClr>
                </a:gs>
              </a:gsLst>
              <a:lin ang="5400000" scaled="1"/>
            </a:gradFill>
            <a:ln w="28575">
              <a:solidFill>
                <a:schemeClr val="accent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6301" name="Text Box 45">
              <a:extLst>
                <a:ext uri="{FF2B5EF4-FFF2-40B4-BE49-F238E27FC236}">
                  <a16:creationId xmlns:a16="http://schemas.microsoft.com/office/drawing/2014/main" id="{A94DD258-24D9-4A66-B627-BA2C21EBE8FE}"/>
                </a:ext>
              </a:extLst>
            </p:cNvPr>
            <p:cNvSpPr txBox="1">
              <a:spLocks noChangeArrowheads="1"/>
            </p:cNvSpPr>
            <p:nvPr/>
          </p:nvSpPr>
          <p:spPr bwMode="auto">
            <a:xfrm>
              <a:off x="2064" y="2886"/>
              <a:ext cx="1089" cy="2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200"/>
                <a:t>Dress from</a:t>
              </a:r>
              <a:br>
                <a:rPr lang="en-GB" altLang="de-DE" sz="1200"/>
              </a:br>
              <a:r>
                <a:rPr lang="en-GB" altLang="de-DE" sz="1200"/>
                <a:t>Dep. Store</a:t>
              </a:r>
            </a:p>
          </p:txBody>
        </p:sp>
        <p:sp>
          <p:nvSpPr>
            <p:cNvPr id="2016303" name="Oval 47">
              <a:extLst>
                <a:ext uri="{FF2B5EF4-FFF2-40B4-BE49-F238E27FC236}">
                  <a16:creationId xmlns:a16="http://schemas.microsoft.com/office/drawing/2014/main" id="{40348FCA-3048-447D-A090-F2050400BB60}"/>
                </a:ext>
              </a:extLst>
            </p:cNvPr>
            <p:cNvSpPr>
              <a:spLocks noChangeArrowheads="1"/>
            </p:cNvSpPr>
            <p:nvPr/>
          </p:nvSpPr>
          <p:spPr bwMode="auto">
            <a:xfrm>
              <a:off x="2107" y="3262"/>
              <a:ext cx="93" cy="77"/>
            </a:xfrm>
            <a:prstGeom prst="ellipse">
              <a:avLst/>
            </a:prstGeom>
            <a:solidFill>
              <a:srgbClr val="33CC33"/>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pic>
          <p:nvPicPr>
            <p:cNvPr id="2016323" name="Picture 67">
              <a:extLst>
                <a:ext uri="{FF2B5EF4-FFF2-40B4-BE49-F238E27FC236}">
                  <a16:creationId xmlns:a16="http://schemas.microsoft.com/office/drawing/2014/main" id="{F4592FAD-CA28-4786-B697-C52AE33D1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2342"/>
              <a:ext cx="816" cy="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16298" name="Oval 42">
              <a:extLst>
                <a:ext uri="{FF2B5EF4-FFF2-40B4-BE49-F238E27FC236}">
                  <a16:creationId xmlns:a16="http://schemas.microsoft.com/office/drawing/2014/main" id="{6D86C08A-CB18-4AC5-84EC-E65EC29F2076}"/>
                </a:ext>
              </a:extLst>
            </p:cNvPr>
            <p:cNvSpPr>
              <a:spLocks noChangeArrowheads="1"/>
            </p:cNvSpPr>
            <p:nvPr/>
          </p:nvSpPr>
          <p:spPr bwMode="auto">
            <a:xfrm>
              <a:off x="3016" y="2219"/>
              <a:ext cx="93" cy="77"/>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16327"/>
                                        </p:tgtEl>
                                        <p:attrNameLst>
                                          <p:attrName>style.visibility</p:attrName>
                                        </p:attrNameLst>
                                      </p:cBhvr>
                                      <p:to>
                                        <p:strVal val="visible"/>
                                      </p:to>
                                    </p:set>
                                    <p:anim calcmode="lin" valueType="num">
                                      <p:cBhvr>
                                        <p:cTn id="7" dur="500" fill="hold"/>
                                        <p:tgtEl>
                                          <p:spTgt spid="2016327"/>
                                        </p:tgtEl>
                                        <p:attrNameLst>
                                          <p:attrName>ppt_w</p:attrName>
                                        </p:attrNameLst>
                                      </p:cBhvr>
                                      <p:tavLst>
                                        <p:tav tm="0">
                                          <p:val>
                                            <p:fltVal val="0"/>
                                          </p:val>
                                        </p:tav>
                                        <p:tav tm="100000">
                                          <p:val>
                                            <p:strVal val="#ppt_w"/>
                                          </p:val>
                                        </p:tav>
                                      </p:tavLst>
                                    </p:anim>
                                    <p:anim calcmode="lin" valueType="num">
                                      <p:cBhvr>
                                        <p:cTn id="8" dur="500" fill="hold"/>
                                        <p:tgtEl>
                                          <p:spTgt spid="201632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2016314"/>
                                        </p:tgtEl>
                                        <p:attrNameLst>
                                          <p:attrName>style.visibility</p:attrName>
                                        </p:attrNameLst>
                                      </p:cBhvr>
                                      <p:to>
                                        <p:strVal val="visible"/>
                                      </p:to>
                                    </p:set>
                                    <p:animEffect transition="in" filter="wipe(up)">
                                      <p:cBhvr>
                                        <p:cTn id="12" dur="500"/>
                                        <p:tgtEl>
                                          <p:spTgt spid="20163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016326"/>
                                        </p:tgtEl>
                                        <p:attrNameLst>
                                          <p:attrName>style.visibility</p:attrName>
                                        </p:attrNameLst>
                                      </p:cBhvr>
                                      <p:to>
                                        <p:strVal val="visible"/>
                                      </p:to>
                                    </p:set>
                                    <p:anim calcmode="lin" valueType="num">
                                      <p:cBhvr>
                                        <p:cTn id="17" dur="500" fill="hold"/>
                                        <p:tgtEl>
                                          <p:spTgt spid="2016326"/>
                                        </p:tgtEl>
                                        <p:attrNameLst>
                                          <p:attrName>ppt_w</p:attrName>
                                        </p:attrNameLst>
                                      </p:cBhvr>
                                      <p:tavLst>
                                        <p:tav tm="0">
                                          <p:val>
                                            <p:fltVal val="0"/>
                                          </p:val>
                                        </p:tav>
                                        <p:tav tm="100000">
                                          <p:val>
                                            <p:strVal val="#ppt_w"/>
                                          </p:val>
                                        </p:tav>
                                      </p:tavLst>
                                    </p:anim>
                                    <p:anim calcmode="lin" valueType="num">
                                      <p:cBhvr>
                                        <p:cTn id="18" dur="500" fill="hold"/>
                                        <p:tgtEl>
                                          <p:spTgt spid="20163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332" name="Rectangle 4">
            <a:extLst>
              <a:ext uri="{FF2B5EF4-FFF2-40B4-BE49-F238E27FC236}">
                <a16:creationId xmlns:a16="http://schemas.microsoft.com/office/drawing/2014/main" id="{6053B6F0-F908-4374-B5C4-9572F2EF0F8B}"/>
              </a:ext>
            </a:extLst>
          </p:cNvPr>
          <p:cNvSpPr>
            <a:spLocks noGrp="1" noChangeArrowheads="1"/>
          </p:cNvSpPr>
          <p:nvPr>
            <p:ph type="title"/>
          </p:nvPr>
        </p:nvSpPr>
        <p:spPr>
          <a:noFill/>
          <a:ln/>
        </p:spPr>
        <p:txBody>
          <a:bodyPr/>
          <a:lstStyle/>
          <a:p>
            <a:r>
              <a:rPr lang="en-GB" altLang="de-DE"/>
              <a:t>We are using subjective “measurement” all the time</a:t>
            </a:r>
          </a:p>
        </p:txBody>
      </p:sp>
      <p:sp>
        <p:nvSpPr>
          <p:cNvPr id="2019333" name="Text Box 5">
            <a:extLst>
              <a:ext uri="{FF2B5EF4-FFF2-40B4-BE49-F238E27FC236}">
                <a16:creationId xmlns:a16="http://schemas.microsoft.com/office/drawing/2014/main" id="{EF139476-5A38-442C-AAE5-741E698B2320}"/>
              </a:ext>
            </a:extLst>
          </p:cNvPr>
          <p:cNvSpPr txBox="1">
            <a:spLocks noChangeArrowheads="1"/>
          </p:cNvSpPr>
          <p:nvPr/>
        </p:nvSpPr>
        <p:spPr bwMode="auto">
          <a:xfrm>
            <a:off x="971550" y="749300"/>
            <a:ext cx="7345363" cy="5191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2800">
                <a:solidFill>
                  <a:schemeClr val="hlink"/>
                </a:solidFill>
              </a:rPr>
              <a:t>Mrs. Miller’s product valuation</a:t>
            </a:r>
            <a:endParaRPr lang="en-GB" altLang="de-DE" sz="1800">
              <a:solidFill>
                <a:schemeClr val="hlink"/>
              </a:solidFill>
            </a:endParaRPr>
          </a:p>
        </p:txBody>
      </p:sp>
      <p:sp>
        <p:nvSpPr>
          <p:cNvPr id="2019334" name="Rectangle 6">
            <a:extLst>
              <a:ext uri="{FF2B5EF4-FFF2-40B4-BE49-F238E27FC236}">
                <a16:creationId xmlns:a16="http://schemas.microsoft.com/office/drawing/2014/main" id="{41026EB9-C7A5-445B-81E9-B5EE714076EC}"/>
              </a:ext>
            </a:extLst>
          </p:cNvPr>
          <p:cNvSpPr>
            <a:spLocks noChangeArrowheads="1"/>
          </p:cNvSpPr>
          <p:nvPr/>
        </p:nvSpPr>
        <p:spPr bwMode="auto">
          <a:xfrm>
            <a:off x="5364163" y="5588000"/>
            <a:ext cx="1871662" cy="649288"/>
          </a:xfrm>
          <a:prstGeom prst="rect">
            <a:avLst/>
          </a:prstGeom>
          <a:solidFill>
            <a:schemeClr va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de-DE" sz="1400">
                <a:solidFill>
                  <a:schemeClr val="bg1"/>
                </a:solidFill>
              </a:rPr>
              <a:t>Material</a:t>
            </a:r>
          </a:p>
        </p:txBody>
      </p:sp>
      <p:sp>
        <p:nvSpPr>
          <p:cNvPr id="2019335" name="Rectangle 7">
            <a:extLst>
              <a:ext uri="{FF2B5EF4-FFF2-40B4-BE49-F238E27FC236}">
                <a16:creationId xmlns:a16="http://schemas.microsoft.com/office/drawing/2014/main" id="{4949B767-4F48-4791-BB43-1893155B7430}"/>
              </a:ext>
            </a:extLst>
          </p:cNvPr>
          <p:cNvSpPr>
            <a:spLocks noChangeArrowheads="1"/>
          </p:cNvSpPr>
          <p:nvPr/>
        </p:nvSpPr>
        <p:spPr bwMode="auto">
          <a:xfrm>
            <a:off x="2195513" y="5588000"/>
            <a:ext cx="1871662" cy="649288"/>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de-DE" sz="1400">
                <a:solidFill>
                  <a:schemeClr val="bg1"/>
                </a:solidFill>
              </a:rPr>
              <a:t>Material</a:t>
            </a:r>
          </a:p>
        </p:txBody>
      </p:sp>
      <p:sp>
        <p:nvSpPr>
          <p:cNvPr id="2019336" name="Rectangle 8">
            <a:extLst>
              <a:ext uri="{FF2B5EF4-FFF2-40B4-BE49-F238E27FC236}">
                <a16:creationId xmlns:a16="http://schemas.microsoft.com/office/drawing/2014/main" id="{EB3B368A-5D17-4CE9-AC9F-786D078A1F37}"/>
              </a:ext>
            </a:extLst>
          </p:cNvPr>
          <p:cNvSpPr>
            <a:spLocks noChangeArrowheads="1"/>
          </p:cNvSpPr>
          <p:nvPr/>
        </p:nvSpPr>
        <p:spPr bwMode="auto">
          <a:xfrm>
            <a:off x="2195513" y="4938713"/>
            <a:ext cx="1871662" cy="649287"/>
          </a:xfrm>
          <a:prstGeom prst="rect">
            <a:avLst/>
          </a:prstGeom>
          <a:solidFill>
            <a:srgbClr val="33CC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de-DE" sz="1400">
                <a:solidFill>
                  <a:schemeClr val="bg1"/>
                </a:solidFill>
              </a:rPr>
              <a:t>Shop experience</a:t>
            </a:r>
          </a:p>
        </p:txBody>
      </p:sp>
      <p:sp>
        <p:nvSpPr>
          <p:cNvPr id="2019337" name="Rectangle 9">
            <a:extLst>
              <a:ext uri="{FF2B5EF4-FFF2-40B4-BE49-F238E27FC236}">
                <a16:creationId xmlns:a16="http://schemas.microsoft.com/office/drawing/2014/main" id="{86522D29-E8F7-485D-B50C-EF2255015FC9}"/>
              </a:ext>
            </a:extLst>
          </p:cNvPr>
          <p:cNvSpPr>
            <a:spLocks noChangeArrowheads="1"/>
          </p:cNvSpPr>
          <p:nvPr/>
        </p:nvSpPr>
        <p:spPr bwMode="auto">
          <a:xfrm>
            <a:off x="2195513" y="4291013"/>
            <a:ext cx="1871662" cy="6492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de-DE" sz="1400">
                <a:solidFill>
                  <a:schemeClr val="bg1"/>
                </a:solidFill>
              </a:rPr>
              <a:t>Design</a:t>
            </a:r>
          </a:p>
        </p:txBody>
      </p:sp>
      <p:sp>
        <p:nvSpPr>
          <p:cNvPr id="2019338" name="Line 10">
            <a:extLst>
              <a:ext uri="{FF2B5EF4-FFF2-40B4-BE49-F238E27FC236}">
                <a16:creationId xmlns:a16="http://schemas.microsoft.com/office/drawing/2014/main" id="{C4A34DAF-3E76-49EA-B0B5-28EC5C2B087F}"/>
              </a:ext>
            </a:extLst>
          </p:cNvPr>
          <p:cNvSpPr>
            <a:spLocks noChangeShapeType="1"/>
          </p:cNvSpPr>
          <p:nvPr/>
        </p:nvSpPr>
        <p:spPr bwMode="auto">
          <a:xfrm flipV="1">
            <a:off x="1331913" y="4292600"/>
            <a:ext cx="8636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9341" name="Text Box 13">
            <a:extLst>
              <a:ext uri="{FF2B5EF4-FFF2-40B4-BE49-F238E27FC236}">
                <a16:creationId xmlns:a16="http://schemas.microsoft.com/office/drawing/2014/main" id="{D471051C-1DCD-4514-AF8A-0EA2944C5CDD}"/>
              </a:ext>
            </a:extLst>
          </p:cNvPr>
          <p:cNvSpPr txBox="1">
            <a:spLocks noChangeArrowheads="1"/>
          </p:cNvSpPr>
          <p:nvPr/>
        </p:nvSpPr>
        <p:spPr bwMode="auto">
          <a:xfrm>
            <a:off x="2195513" y="3579813"/>
            <a:ext cx="1871662" cy="6413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800">
                <a:solidFill>
                  <a:schemeClr val="hlink"/>
                </a:solidFill>
              </a:rPr>
              <a:t>Dress from Dep.  Store</a:t>
            </a:r>
          </a:p>
        </p:txBody>
      </p:sp>
      <p:sp>
        <p:nvSpPr>
          <p:cNvPr id="2019342" name="Rectangle 14">
            <a:extLst>
              <a:ext uri="{FF2B5EF4-FFF2-40B4-BE49-F238E27FC236}">
                <a16:creationId xmlns:a16="http://schemas.microsoft.com/office/drawing/2014/main" id="{4F1FBDD4-0654-4559-AF59-3817D4F009C3}"/>
              </a:ext>
            </a:extLst>
          </p:cNvPr>
          <p:cNvSpPr>
            <a:spLocks noChangeArrowheads="1"/>
          </p:cNvSpPr>
          <p:nvPr/>
        </p:nvSpPr>
        <p:spPr bwMode="auto">
          <a:xfrm>
            <a:off x="5364163" y="4437063"/>
            <a:ext cx="1871662" cy="1152525"/>
          </a:xfrm>
          <a:prstGeom prst="rect">
            <a:avLst/>
          </a:prstGeom>
          <a:solidFill>
            <a:srgbClr val="33CC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de-DE" sz="1400">
                <a:solidFill>
                  <a:schemeClr val="bg1"/>
                </a:solidFill>
              </a:rPr>
              <a:t>Shop experience</a:t>
            </a:r>
          </a:p>
        </p:txBody>
      </p:sp>
      <p:sp>
        <p:nvSpPr>
          <p:cNvPr id="2019344" name="Rectangle 16">
            <a:extLst>
              <a:ext uri="{FF2B5EF4-FFF2-40B4-BE49-F238E27FC236}">
                <a16:creationId xmlns:a16="http://schemas.microsoft.com/office/drawing/2014/main" id="{CBA51943-D35A-479B-9CDC-BE025F3C6AEF}"/>
              </a:ext>
            </a:extLst>
          </p:cNvPr>
          <p:cNvSpPr>
            <a:spLocks noChangeArrowheads="1"/>
          </p:cNvSpPr>
          <p:nvPr/>
        </p:nvSpPr>
        <p:spPr bwMode="auto">
          <a:xfrm>
            <a:off x="5364163" y="3284538"/>
            <a:ext cx="1871662" cy="1152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de-DE" sz="1400">
                <a:solidFill>
                  <a:schemeClr val="bg1"/>
                </a:solidFill>
              </a:rPr>
              <a:t>Design</a:t>
            </a:r>
          </a:p>
        </p:txBody>
      </p:sp>
      <p:sp>
        <p:nvSpPr>
          <p:cNvPr id="2019345" name="Rectangle 17">
            <a:extLst>
              <a:ext uri="{FF2B5EF4-FFF2-40B4-BE49-F238E27FC236}">
                <a16:creationId xmlns:a16="http://schemas.microsoft.com/office/drawing/2014/main" id="{436CCD8F-A79E-46EB-8C24-5C29EC23A2A4}"/>
              </a:ext>
            </a:extLst>
          </p:cNvPr>
          <p:cNvSpPr>
            <a:spLocks noChangeArrowheads="1"/>
          </p:cNvSpPr>
          <p:nvPr/>
        </p:nvSpPr>
        <p:spPr bwMode="auto">
          <a:xfrm>
            <a:off x="5364163" y="2132013"/>
            <a:ext cx="1871662" cy="1163637"/>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de-DE" sz="1400"/>
              <a:t>Brand / </a:t>
            </a:r>
            <a:br>
              <a:rPr lang="en-GB" altLang="de-DE" sz="1400"/>
            </a:br>
            <a:r>
              <a:rPr lang="en-GB" altLang="de-DE" sz="1400"/>
              <a:t>Designer Label</a:t>
            </a:r>
          </a:p>
        </p:txBody>
      </p:sp>
      <p:sp>
        <p:nvSpPr>
          <p:cNvPr id="2019346" name="Line 18">
            <a:extLst>
              <a:ext uri="{FF2B5EF4-FFF2-40B4-BE49-F238E27FC236}">
                <a16:creationId xmlns:a16="http://schemas.microsoft.com/office/drawing/2014/main" id="{54799A76-368E-42B2-9DCE-18869887346B}"/>
              </a:ext>
            </a:extLst>
          </p:cNvPr>
          <p:cNvSpPr>
            <a:spLocks noChangeShapeType="1"/>
          </p:cNvSpPr>
          <p:nvPr/>
        </p:nvSpPr>
        <p:spPr bwMode="auto">
          <a:xfrm flipV="1">
            <a:off x="1331913" y="2130425"/>
            <a:ext cx="403225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9347" name="Line 19">
            <a:extLst>
              <a:ext uri="{FF2B5EF4-FFF2-40B4-BE49-F238E27FC236}">
                <a16:creationId xmlns:a16="http://schemas.microsoft.com/office/drawing/2014/main" id="{E049D4EC-201E-4D0D-8272-6F49075144FC}"/>
              </a:ext>
            </a:extLst>
          </p:cNvPr>
          <p:cNvSpPr>
            <a:spLocks noChangeShapeType="1"/>
          </p:cNvSpPr>
          <p:nvPr/>
        </p:nvSpPr>
        <p:spPr bwMode="auto">
          <a:xfrm flipV="1">
            <a:off x="971550" y="2130425"/>
            <a:ext cx="360363" cy="3619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2019350" name="Group 22">
            <a:extLst>
              <a:ext uri="{FF2B5EF4-FFF2-40B4-BE49-F238E27FC236}">
                <a16:creationId xmlns:a16="http://schemas.microsoft.com/office/drawing/2014/main" id="{9AB53268-8440-4093-AEC8-B3560D045FF3}"/>
              </a:ext>
            </a:extLst>
          </p:cNvPr>
          <p:cNvGrpSpPr>
            <a:grpSpLocks/>
          </p:cNvGrpSpPr>
          <p:nvPr/>
        </p:nvGrpSpPr>
        <p:grpSpPr bwMode="auto">
          <a:xfrm>
            <a:off x="107950" y="2492375"/>
            <a:ext cx="1295400" cy="1798638"/>
            <a:chOff x="68" y="1434"/>
            <a:chExt cx="816" cy="1133"/>
          </a:xfrm>
        </p:grpSpPr>
        <p:sp>
          <p:nvSpPr>
            <p:cNvPr id="2019340" name="Text Box 12">
              <a:extLst>
                <a:ext uri="{FF2B5EF4-FFF2-40B4-BE49-F238E27FC236}">
                  <a16:creationId xmlns:a16="http://schemas.microsoft.com/office/drawing/2014/main" id="{6D39E64B-81FB-4B88-A0FC-704C174F97D1}"/>
                </a:ext>
              </a:extLst>
            </p:cNvPr>
            <p:cNvSpPr txBox="1">
              <a:spLocks noChangeArrowheads="1"/>
            </p:cNvSpPr>
            <p:nvPr/>
          </p:nvSpPr>
          <p:spPr bwMode="auto">
            <a:xfrm>
              <a:off x="68" y="1434"/>
              <a:ext cx="816" cy="92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800"/>
                <a:t>at this price Mrs. Miller would buy</a:t>
              </a:r>
            </a:p>
          </p:txBody>
        </p:sp>
        <p:sp>
          <p:nvSpPr>
            <p:cNvPr id="2019348" name="Line 20">
              <a:extLst>
                <a:ext uri="{FF2B5EF4-FFF2-40B4-BE49-F238E27FC236}">
                  <a16:creationId xmlns:a16="http://schemas.microsoft.com/office/drawing/2014/main" id="{1D65C3F4-ADDF-4BE0-B1D7-DB0557D57A98}"/>
                </a:ext>
              </a:extLst>
            </p:cNvPr>
            <p:cNvSpPr>
              <a:spLocks noChangeShapeType="1"/>
            </p:cNvSpPr>
            <p:nvPr/>
          </p:nvSpPr>
          <p:spPr bwMode="auto">
            <a:xfrm>
              <a:off x="612" y="2357"/>
              <a:ext cx="227" cy="21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19349" name="Line 21">
            <a:extLst>
              <a:ext uri="{FF2B5EF4-FFF2-40B4-BE49-F238E27FC236}">
                <a16:creationId xmlns:a16="http://schemas.microsoft.com/office/drawing/2014/main" id="{318BA62D-1421-4FAA-AA7F-6BB1860B3DC7}"/>
              </a:ext>
            </a:extLst>
          </p:cNvPr>
          <p:cNvSpPr>
            <a:spLocks noChangeShapeType="1"/>
          </p:cNvSpPr>
          <p:nvPr/>
        </p:nvSpPr>
        <p:spPr bwMode="auto">
          <a:xfrm>
            <a:off x="315913" y="6237288"/>
            <a:ext cx="800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9351" name="Text Box 23">
            <a:extLst>
              <a:ext uri="{FF2B5EF4-FFF2-40B4-BE49-F238E27FC236}">
                <a16:creationId xmlns:a16="http://schemas.microsoft.com/office/drawing/2014/main" id="{4C4022FD-9E64-4869-9575-04EAB5A93561}"/>
              </a:ext>
            </a:extLst>
          </p:cNvPr>
          <p:cNvSpPr txBox="1">
            <a:spLocks noChangeArrowheads="1"/>
          </p:cNvSpPr>
          <p:nvPr/>
        </p:nvSpPr>
        <p:spPr bwMode="auto">
          <a:xfrm>
            <a:off x="5364163" y="1419225"/>
            <a:ext cx="1871662" cy="6413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800">
                <a:solidFill>
                  <a:schemeClr val="hlink"/>
                </a:solidFill>
              </a:rPr>
              <a:t>Dress from Boutique</a:t>
            </a:r>
          </a:p>
        </p:txBody>
      </p:sp>
      <p:grpSp>
        <p:nvGrpSpPr>
          <p:cNvPr id="2019354" name="Group 26">
            <a:extLst>
              <a:ext uri="{FF2B5EF4-FFF2-40B4-BE49-F238E27FC236}">
                <a16:creationId xmlns:a16="http://schemas.microsoft.com/office/drawing/2014/main" id="{04D8F134-5DE5-484F-BD2B-0FE977DDEB5F}"/>
              </a:ext>
            </a:extLst>
          </p:cNvPr>
          <p:cNvGrpSpPr>
            <a:grpSpLocks/>
          </p:cNvGrpSpPr>
          <p:nvPr/>
        </p:nvGrpSpPr>
        <p:grpSpPr bwMode="auto">
          <a:xfrm>
            <a:off x="7308850" y="2133600"/>
            <a:ext cx="1943100" cy="3455988"/>
            <a:chOff x="4604" y="1344"/>
            <a:chExt cx="1224" cy="2177"/>
          </a:xfrm>
        </p:grpSpPr>
        <p:sp>
          <p:nvSpPr>
            <p:cNvPr id="2019352" name="AutoShape 24">
              <a:extLst>
                <a:ext uri="{FF2B5EF4-FFF2-40B4-BE49-F238E27FC236}">
                  <a16:creationId xmlns:a16="http://schemas.microsoft.com/office/drawing/2014/main" id="{BFCA0B54-AE44-4A4C-BD18-4130D81F733E}"/>
                </a:ext>
              </a:extLst>
            </p:cNvPr>
            <p:cNvSpPr>
              <a:spLocks/>
            </p:cNvSpPr>
            <p:nvPr/>
          </p:nvSpPr>
          <p:spPr bwMode="auto">
            <a:xfrm>
              <a:off x="4604" y="1344"/>
              <a:ext cx="240" cy="2177"/>
            </a:xfrm>
            <a:prstGeom prst="rightBrace">
              <a:avLst>
                <a:gd name="adj1" fmla="val 90456"/>
                <a:gd name="adj2" fmla="val 49181"/>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19353" name="Text Box 25">
              <a:extLst>
                <a:ext uri="{FF2B5EF4-FFF2-40B4-BE49-F238E27FC236}">
                  <a16:creationId xmlns:a16="http://schemas.microsoft.com/office/drawing/2014/main" id="{F358B241-94AA-461D-A6D3-CF0CC27D3A27}"/>
                </a:ext>
              </a:extLst>
            </p:cNvPr>
            <p:cNvSpPr txBox="1">
              <a:spLocks noChangeArrowheads="1"/>
            </p:cNvSpPr>
            <p:nvPr/>
          </p:nvSpPr>
          <p:spPr bwMode="auto">
            <a:xfrm>
              <a:off x="4869" y="2205"/>
              <a:ext cx="959" cy="36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600">
                  <a:solidFill>
                    <a:srgbClr val="FF0000"/>
                  </a:solidFill>
                </a:rPr>
                <a:t>Intangible </a:t>
              </a:r>
              <a:br>
                <a:rPr lang="en-GB" altLang="de-DE" sz="1600">
                  <a:solidFill>
                    <a:srgbClr val="FF0000"/>
                  </a:solidFill>
                </a:rPr>
              </a:br>
              <a:r>
                <a:rPr lang="en-GB" altLang="de-DE" sz="1600">
                  <a:solidFill>
                    <a:srgbClr val="FF0000"/>
                  </a:solidFill>
                </a:rPr>
                <a:t>Values !</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019338"/>
                                        </p:tgtEl>
                                        <p:attrNameLst>
                                          <p:attrName>style.visibility</p:attrName>
                                        </p:attrNameLst>
                                      </p:cBhvr>
                                      <p:to>
                                        <p:strVal val="visible"/>
                                      </p:to>
                                    </p:set>
                                    <p:animEffect transition="in" filter="wipe(right)">
                                      <p:cBhvr>
                                        <p:cTn id="7" dur="500"/>
                                        <p:tgtEl>
                                          <p:spTgt spid="201933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019350"/>
                                        </p:tgtEl>
                                        <p:attrNameLst>
                                          <p:attrName>style.visibility</p:attrName>
                                        </p:attrNameLst>
                                      </p:cBhvr>
                                      <p:to>
                                        <p:strVal val="visible"/>
                                      </p:to>
                                    </p:set>
                                    <p:animEffect transition="in" filter="wipe(up)">
                                      <p:cBhvr>
                                        <p:cTn id="11" dur="500"/>
                                        <p:tgtEl>
                                          <p:spTgt spid="20193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019351"/>
                                        </p:tgtEl>
                                        <p:attrNameLst>
                                          <p:attrName>style.visibility</p:attrName>
                                        </p:attrNameLst>
                                      </p:cBhvr>
                                      <p:to>
                                        <p:strVal val="visible"/>
                                      </p:to>
                                    </p:set>
                                    <p:anim calcmode="lin" valueType="num">
                                      <p:cBhvr>
                                        <p:cTn id="16" dur="500" fill="hold"/>
                                        <p:tgtEl>
                                          <p:spTgt spid="2019351"/>
                                        </p:tgtEl>
                                        <p:attrNameLst>
                                          <p:attrName>ppt_w</p:attrName>
                                        </p:attrNameLst>
                                      </p:cBhvr>
                                      <p:tavLst>
                                        <p:tav tm="0">
                                          <p:val>
                                            <p:fltVal val="0"/>
                                          </p:val>
                                        </p:tav>
                                        <p:tav tm="100000">
                                          <p:val>
                                            <p:strVal val="#ppt_w"/>
                                          </p:val>
                                        </p:tav>
                                      </p:tavLst>
                                    </p:anim>
                                    <p:anim calcmode="lin" valueType="num">
                                      <p:cBhvr>
                                        <p:cTn id="17" dur="500" fill="hold"/>
                                        <p:tgtEl>
                                          <p:spTgt spid="201935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2019334"/>
                                        </p:tgtEl>
                                        <p:attrNameLst>
                                          <p:attrName>style.visibility</p:attrName>
                                        </p:attrNameLst>
                                      </p:cBhvr>
                                      <p:to>
                                        <p:strVal val="visible"/>
                                      </p:to>
                                    </p:set>
                                    <p:anim calcmode="lin" valueType="num">
                                      <p:cBhvr>
                                        <p:cTn id="21" dur="500" fill="hold"/>
                                        <p:tgtEl>
                                          <p:spTgt spid="2019334"/>
                                        </p:tgtEl>
                                        <p:attrNameLst>
                                          <p:attrName>ppt_w</p:attrName>
                                        </p:attrNameLst>
                                      </p:cBhvr>
                                      <p:tavLst>
                                        <p:tav tm="0">
                                          <p:val>
                                            <p:fltVal val="0"/>
                                          </p:val>
                                        </p:tav>
                                        <p:tav tm="100000">
                                          <p:val>
                                            <p:strVal val="#ppt_w"/>
                                          </p:val>
                                        </p:tav>
                                      </p:tavLst>
                                    </p:anim>
                                    <p:anim calcmode="lin" valueType="num">
                                      <p:cBhvr>
                                        <p:cTn id="22" dur="500" fill="hold"/>
                                        <p:tgtEl>
                                          <p:spTgt spid="2019334"/>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19342"/>
                                        </p:tgtEl>
                                        <p:attrNameLst>
                                          <p:attrName>style.visibility</p:attrName>
                                        </p:attrNameLst>
                                      </p:cBhvr>
                                      <p:to>
                                        <p:strVal val="visible"/>
                                      </p:to>
                                    </p:set>
                                    <p:animEffect transition="in" filter="wipe(down)">
                                      <p:cBhvr>
                                        <p:cTn id="27" dur="500"/>
                                        <p:tgtEl>
                                          <p:spTgt spid="20193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19344"/>
                                        </p:tgtEl>
                                        <p:attrNameLst>
                                          <p:attrName>style.visibility</p:attrName>
                                        </p:attrNameLst>
                                      </p:cBhvr>
                                      <p:to>
                                        <p:strVal val="visible"/>
                                      </p:to>
                                    </p:set>
                                    <p:animEffect transition="in" filter="wipe(down)">
                                      <p:cBhvr>
                                        <p:cTn id="32" dur="500"/>
                                        <p:tgtEl>
                                          <p:spTgt spid="20193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19345"/>
                                        </p:tgtEl>
                                        <p:attrNameLst>
                                          <p:attrName>style.visibility</p:attrName>
                                        </p:attrNameLst>
                                      </p:cBhvr>
                                      <p:to>
                                        <p:strVal val="visible"/>
                                      </p:to>
                                    </p:set>
                                    <p:animEffect transition="in" filter="wipe(down)">
                                      <p:cBhvr>
                                        <p:cTn id="37" dur="500"/>
                                        <p:tgtEl>
                                          <p:spTgt spid="20193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019346"/>
                                        </p:tgtEl>
                                        <p:attrNameLst>
                                          <p:attrName>style.visibility</p:attrName>
                                        </p:attrNameLst>
                                      </p:cBhvr>
                                      <p:to>
                                        <p:strVal val="visible"/>
                                      </p:to>
                                    </p:set>
                                    <p:animEffect transition="in" filter="wipe(right)">
                                      <p:cBhvr>
                                        <p:cTn id="42" dur="500"/>
                                        <p:tgtEl>
                                          <p:spTgt spid="2019346"/>
                                        </p:tgtEl>
                                      </p:cBhvr>
                                    </p:animEffect>
                                  </p:childTnLst>
                                </p:cTn>
                              </p:par>
                            </p:childTnLst>
                          </p:cTn>
                        </p:par>
                        <p:par>
                          <p:cTn id="43" fill="hold" nodeType="afterGroup">
                            <p:stCondLst>
                              <p:cond delay="500"/>
                            </p:stCondLst>
                            <p:childTnLst>
                              <p:par>
                                <p:cTn id="44" presetID="22" presetClass="entr" presetSubtype="4" fill="hold" nodeType="afterEffect">
                                  <p:stCondLst>
                                    <p:cond delay="0"/>
                                  </p:stCondLst>
                                  <p:childTnLst>
                                    <p:set>
                                      <p:cBhvr>
                                        <p:cTn id="45" dur="1" fill="hold">
                                          <p:stCondLst>
                                            <p:cond delay="0"/>
                                          </p:stCondLst>
                                        </p:cTn>
                                        <p:tgtEl>
                                          <p:spTgt spid="2019347"/>
                                        </p:tgtEl>
                                        <p:attrNameLst>
                                          <p:attrName>style.visibility</p:attrName>
                                        </p:attrNameLst>
                                      </p:cBhvr>
                                      <p:to>
                                        <p:strVal val="visible"/>
                                      </p:to>
                                    </p:set>
                                    <p:animEffect transition="in" filter="wipe(down)">
                                      <p:cBhvr>
                                        <p:cTn id="46" dur="500"/>
                                        <p:tgtEl>
                                          <p:spTgt spid="201934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19354"/>
                                        </p:tgtEl>
                                        <p:attrNameLst>
                                          <p:attrName>style.visibility</p:attrName>
                                        </p:attrNameLst>
                                      </p:cBhvr>
                                      <p:to>
                                        <p:strVal val="visible"/>
                                      </p:to>
                                    </p:set>
                                    <p:animEffect transition="in" filter="wipe(left)">
                                      <p:cBhvr>
                                        <p:cTn id="51" dur="500"/>
                                        <p:tgtEl>
                                          <p:spTgt spid="2019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9334" grpId="0" animBg="1"/>
      <p:bldP spid="2019342" grpId="0" animBg="1"/>
      <p:bldP spid="2019344" grpId="0" animBg="1"/>
      <p:bldP spid="2019345" grpId="0" animBg="1"/>
      <p:bldP spid="20193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354" name="Rectangle 2">
            <a:extLst>
              <a:ext uri="{FF2B5EF4-FFF2-40B4-BE49-F238E27FC236}">
                <a16:creationId xmlns:a16="http://schemas.microsoft.com/office/drawing/2014/main" id="{523386C7-8829-4191-849C-E9A956F707B3}"/>
              </a:ext>
            </a:extLst>
          </p:cNvPr>
          <p:cNvSpPr>
            <a:spLocks noGrp="1" noChangeArrowheads="1"/>
          </p:cNvSpPr>
          <p:nvPr>
            <p:ph type="title"/>
          </p:nvPr>
        </p:nvSpPr>
        <p:spPr>
          <a:xfrm>
            <a:off x="493713" y="114300"/>
            <a:ext cx="8758237" cy="381000"/>
          </a:xfrm>
        </p:spPr>
        <p:txBody>
          <a:bodyPr/>
          <a:lstStyle/>
          <a:p>
            <a:r>
              <a:rPr lang="en-GB" altLang="de-DE"/>
              <a:t>“Measurement” of subjective values – sounds unusual?</a:t>
            </a:r>
            <a:endParaRPr lang="en-GB" altLang="de-DE" sz="4400"/>
          </a:p>
        </p:txBody>
      </p:sp>
      <p:sp>
        <p:nvSpPr>
          <p:cNvPr id="2020355" name="Rectangle 3">
            <a:extLst>
              <a:ext uri="{FF2B5EF4-FFF2-40B4-BE49-F238E27FC236}">
                <a16:creationId xmlns:a16="http://schemas.microsoft.com/office/drawing/2014/main" id="{FE87CF12-6174-42E2-AFA3-9E2C29CDBC06}"/>
              </a:ext>
            </a:extLst>
          </p:cNvPr>
          <p:cNvSpPr>
            <a:spLocks noGrp="1" noChangeArrowheads="1"/>
          </p:cNvSpPr>
          <p:nvPr>
            <p:ph type="body" idx="1"/>
          </p:nvPr>
        </p:nvSpPr>
        <p:spPr>
          <a:xfrm>
            <a:off x="385763" y="1196975"/>
            <a:ext cx="8578850" cy="4922838"/>
          </a:xfrm>
        </p:spPr>
        <p:txBody>
          <a:bodyPr/>
          <a:lstStyle/>
          <a:p>
            <a:pPr marL="446088" indent="-446088">
              <a:buClr>
                <a:schemeClr val="accent1"/>
              </a:buClr>
              <a:buSzTx/>
              <a:buFont typeface="Wingdings" panose="05000000000000000000" pitchFamily="2" charset="2"/>
              <a:buChar char="n"/>
            </a:pPr>
            <a:r>
              <a:rPr lang="en-GB" altLang="de-DE"/>
              <a:t>Every customer is placing a (intangible) value on products or services according to  subjective qualitative criteria. </a:t>
            </a:r>
          </a:p>
          <a:p>
            <a:pPr marL="446088" indent="-446088">
              <a:buClr>
                <a:schemeClr val="accent1"/>
              </a:buClr>
              <a:buSzTx/>
              <a:buFont typeface="Wingdings" panose="05000000000000000000" pitchFamily="2" charset="2"/>
              <a:buChar char="n"/>
            </a:pPr>
            <a:r>
              <a:rPr lang="en-GB" altLang="de-DE"/>
              <a:t>Organizations that provide services or products to customer have to consider this subjective, qualitative (intangible) dimension in managerial decision making throughout the entire value chain. </a:t>
            </a:r>
          </a:p>
          <a:p>
            <a:pPr marL="446088" indent="-446088">
              <a:buClr>
                <a:schemeClr val="accent1"/>
              </a:buClr>
              <a:buSzTx/>
              <a:buFont typeface="Wingdings" panose="05000000000000000000" pitchFamily="2" charset="2"/>
              <a:buChar char="n"/>
            </a:pPr>
            <a:r>
              <a:rPr lang="en-GB" altLang="de-DE"/>
              <a:t>Otherwise they would not be able to use their full potential to create value (for customers, shareholders and other stakeholders) </a:t>
            </a:r>
          </a:p>
        </p:txBody>
      </p:sp>
      <p:grpSp>
        <p:nvGrpSpPr>
          <p:cNvPr id="2020356" name="Group 4">
            <a:extLst>
              <a:ext uri="{FF2B5EF4-FFF2-40B4-BE49-F238E27FC236}">
                <a16:creationId xmlns:a16="http://schemas.microsoft.com/office/drawing/2014/main" id="{1B2E0F27-D454-46E8-826B-815D76B41A69}"/>
              </a:ext>
            </a:extLst>
          </p:cNvPr>
          <p:cNvGrpSpPr>
            <a:grpSpLocks/>
          </p:cNvGrpSpPr>
          <p:nvPr/>
        </p:nvGrpSpPr>
        <p:grpSpPr bwMode="auto">
          <a:xfrm>
            <a:off x="466725" y="4419600"/>
            <a:ext cx="8208963" cy="1601788"/>
            <a:chOff x="283" y="2675"/>
            <a:chExt cx="5093" cy="1009"/>
          </a:xfrm>
        </p:grpSpPr>
        <p:sp>
          <p:nvSpPr>
            <p:cNvPr id="2020357" name="Rectangle 5">
              <a:extLst>
                <a:ext uri="{FF2B5EF4-FFF2-40B4-BE49-F238E27FC236}">
                  <a16:creationId xmlns:a16="http://schemas.microsoft.com/office/drawing/2014/main" id="{71CD09C9-429E-4197-B3BC-C38B4D6960C9}"/>
                </a:ext>
              </a:extLst>
            </p:cNvPr>
            <p:cNvSpPr>
              <a:spLocks noChangeArrowheads="1"/>
            </p:cNvSpPr>
            <p:nvPr/>
          </p:nvSpPr>
          <p:spPr bwMode="gray">
            <a:xfrm>
              <a:off x="283" y="3043"/>
              <a:ext cx="5093" cy="641"/>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2000">
                  <a:solidFill>
                    <a:schemeClr val="hlink"/>
                  </a:solidFill>
                </a:rPr>
                <a:t>Organisations need performance measurement systems that value subjective, qualitative value through relative ratings </a:t>
              </a:r>
              <a:br>
                <a:rPr lang="de-DE" altLang="de-DE" sz="2000">
                  <a:solidFill>
                    <a:schemeClr val="hlink"/>
                  </a:solidFill>
                </a:rPr>
              </a:br>
              <a:r>
                <a:rPr lang="de-DE" altLang="de-DE" sz="2000">
                  <a:solidFill>
                    <a:schemeClr val="hlink"/>
                  </a:solidFill>
                </a:rPr>
                <a:t>and that combine them with quantitative, financial information </a:t>
              </a:r>
            </a:p>
          </p:txBody>
        </p:sp>
        <p:sp>
          <p:nvSpPr>
            <p:cNvPr id="2020358" name="AutoShape 6">
              <a:extLst>
                <a:ext uri="{FF2B5EF4-FFF2-40B4-BE49-F238E27FC236}">
                  <a16:creationId xmlns:a16="http://schemas.microsoft.com/office/drawing/2014/main" id="{AEF9B4C9-DD1F-46E7-A621-25F20E181352}"/>
                </a:ext>
              </a:extLst>
            </p:cNvPr>
            <p:cNvSpPr>
              <a:spLocks noChangeArrowheads="1"/>
            </p:cNvSpPr>
            <p:nvPr/>
          </p:nvSpPr>
          <p:spPr bwMode="gray">
            <a:xfrm>
              <a:off x="2513" y="2675"/>
              <a:ext cx="603" cy="274"/>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20356"/>
                                        </p:tgtEl>
                                        <p:attrNameLst>
                                          <p:attrName>style.visibility</p:attrName>
                                        </p:attrNameLst>
                                      </p:cBhvr>
                                      <p:to>
                                        <p:strVal val="visible"/>
                                      </p:to>
                                    </p:set>
                                    <p:animEffect transition="in" filter="wipe(up)">
                                      <p:cBhvr>
                                        <p:cTn id="7" dur="500"/>
                                        <p:tgtEl>
                                          <p:spTgt spid="202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7" name="Rectangle 3">
            <a:extLst>
              <a:ext uri="{FF2B5EF4-FFF2-40B4-BE49-F238E27FC236}">
                <a16:creationId xmlns:a16="http://schemas.microsoft.com/office/drawing/2014/main" id="{0D803E49-D9D3-419F-AA6B-93FAF4B5DFEE}"/>
              </a:ext>
            </a:extLst>
          </p:cNvPr>
          <p:cNvSpPr>
            <a:spLocks noGrp="1" noChangeArrowheads="1"/>
          </p:cNvSpPr>
          <p:nvPr>
            <p:ph type="body" idx="1"/>
          </p:nvPr>
        </p:nvSpPr>
        <p:spPr>
          <a:xfrm>
            <a:off x="58738" y="914400"/>
            <a:ext cx="8912225" cy="5205413"/>
          </a:xfrm>
        </p:spPr>
        <p:txBody>
          <a:bodyPr/>
          <a:lstStyle/>
          <a:p>
            <a:pPr algn="just"/>
            <a:r>
              <a:rPr lang="en-GB" altLang="de-DE" sz="2800">
                <a:solidFill>
                  <a:schemeClr val="hlink"/>
                </a:solidFill>
              </a:rPr>
              <a:t>Consider the Credit Rating Services of S&amp;P:</a:t>
            </a:r>
          </a:p>
          <a:p>
            <a:pPr algn="just"/>
            <a:r>
              <a:rPr lang="en-US" altLang="de-DE" sz="1700"/>
              <a:t>An example for of a qualitative measurement system is the rating of a company’s credit worthiness by Standard &amp; Poor's (S&amp;P) with ratings ranging from “AAA” to “D”. While S&amp;P has probably internal rules and standard procedures governing how they rate a company, the rating results are nevertheless “subjective”: they are based on a S&amp;P's -specific valuation/measurement system and on personal qualitative expert-judgments by the analysts in charge. Because no objective measurement scale for the credit worthiness of a company exists (at least not yet), the S&amp;P rating cannot be compared directly with the ranking of e.g. another rating agency or with the rating of a company's housebank. Nevertheless, the S&amp;P rating is widely accepted and provides useful information about a company for capital market participants or suppliers. </a:t>
            </a:r>
            <a:endParaRPr lang="en-GB" altLang="de-DE" sz="1700"/>
          </a:p>
          <a:p>
            <a:pPr algn="just"/>
            <a:endParaRPr lang="en-GB" altLang="de-DE" sz="1700"/>
          </a:p>
        </p:txBody>
      </p:sp>
      <p:sp>
        <p:nvSpPr>
          <p:cNvPr id="2033668" name="Rectangle 4">
            <a:extLst>
              <a:ext uri="{FF2B5EF4-FFF2-40B4-BE49-F238E27FC236}">
                <a16:creationId xmlns:a16="http://schemas.microsoft.com/office/drawing/2014/main" id="{13F0834E-285E-4F34-8A5D-01912D743D75}"/>
              </a:ext>
            </a:extLst>
          </p:cNvPr>
          <p:cNvSpPr>
            <a:spLocks noGrp="1" noChangeArrowheads="1"/>
          </p:cNvSpPr>
          <p:nvPr>
            <p:ph type="title"/>
          </p:nvPr>
        </p:nvSpPr>
        <p:spPr>
          <a:xfrm>
            <a:off x="493713" y="114300"/>
            <a:ext cx="8758237" cy="381000"/>
          </a:xfrm>
          <a:noFill/>
          <a:ln/>
        </p:spPr>
        <p:txBody>
          <a:bodyPr/>
          <a:lstStyle/>
          <a:p>
            <a:r>
              <a:rPr lang="en-GB" altLang="de-DE" sz="2000"/>
              <a:t>“Measurement” of subjective values – sounds unusual?</a:t>
            </a:r>
          </a:p>
        </p:txBody>
      </p:sp>
      <p:grpSp>
        <p:nvGrpSpPr>
          <p:cNvPr id="2033669" name="Group 5">
            <a:extLst>
              <a:ext uri="{FF2B5EF4-FFF2-40B4-BE49-F238E27FC236}">
                <a16:creationId xmlns:a16="http://schemas.microsoft.com/office/drawing/2014/main" id="{7E850C55-0148-4075-9436-3CDBF2BA35A9}"/>
              </a:ext>
            </a:extLst>
          </p:cNvPr>
          <p:cNvGrpSpPr>
            <a:grpSpLocks/>
          </p:cNvGrpSpPr>
          <p:nvPr/>
        </p:nvGrpSpPr>
        <p:grpSpPr bwMode="auto">
          <a:xfrm>
            <a:off x="468313" y="4508500"/>
            <a:ext cx="8208962" cy="1601788"/>
            <a:chOff x="283" y="2675"/>
            <a:chExt cx="5093" cy="1009"/>
          </a:xfrm>
        </p:grpSpPr>
        <p:sp>
          <p:nvSpPr>
            <p:cNvPr id="2033670" name="Rectangle 6">
              <a:extLst>
                <a:ext uri="{FF2B5EF4-FFF2-40B4-BE49-F238E27FC236}">
                  <a16:creationId xmlns:a16="http://schemas.microsoft.com/office/drawing/2014/main" id="{E70EC025-82B2-42A2-AC82-AB40685EA151}"/>
                </a:ext>
              </a:extLst>
            </p:cNvPr>
            <p:cNvSpPr>
              <a:spLocks noChangeArrowheads="1"/>
            </p:cNvSpPr>
            <p:nvPr/>
          </p:nvSpPr>
          <p:spPr bwMode="gray">
            <a:xfrm>
              <a:off x="283" y="3043"/>
              <a:ext cx="5093" cy="641"/>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2000">
                  <a:solidFill>
                    <a:schemeClr val="hlink"/>
                  </a:solidFill>
                </a:rPr>
                <a:t>Measurement of subjective values: based e.g. on expert rating or by using relative measure scales (such as a 1-5 point system)</a:t>
              </a:r>
            </a:p>
          </p:txBody>
        </p:sp>
        <p:sp>
          <p:nvSpPr>
            <p:cNvPr id="2033671" name="AutoShape 7">
              <a:extLst>
                <a:ext uri="{FF2B5EF4-FFF2-40B4-BE49-F238E27FC236}">
                  <a16:creationId xmlns:a16="http://schemas.microsoft.com/office/drawing/2014/main" id="{C380EAD8-3DAD-4346-88C5-8EB447D7BD7A}"/>
                </a:ext>
              </a:extLst>
            </p:cNvPr>
            <p:cNvSpPr>
              <a:spLocks noChangeArrowheads="1"/>
            </p:cNvSpPr>
            <p:nvPr/>
          </p:nvSpPr>
          <p:spPr bwMode="gray">
            <a:xfrm>
              <a:off x="2513" y="2675"/>
              <a:ext cx="603" cy="274"/>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33669"/>
                                        </p:tgtEl>
                                        <p:attrNameLst>
                                          <p:attrName>style.visibility</p:attrName>
                                        </p:attrNameLst>
                                      </p:cBhvr>
                                      <p:to>
                                        <p:strVal val="visible"/>
                                      </p:to>
                                    </p:set>
                                    <p:animEffect transition="in" filter="wipe(up)">
                                      <p:cBhvr>
                                        <p:cTn id="7" dur="500"/>
                                        <p:tgtEl>
                                          <p:spTgt spid="203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1378" name="Picture 2">
            <a:extLst>
              <a:ext uri="{FF2B5EF4-FFF2-40B4-BE49-F238E27FC236}">
                <a16:creationId xmlns:a16="http://schemas.microsoft.com/office/drawing/2014/main" id="{6B8C5AB0-560D-4A3F-853F-74ED37672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3485"/>
          <a:stretch>
            <a:fillRect/>
          </a:stretch>
        </p:blipFill>
        <p:spPr bwMode="auto">
          <a:xfrm>
            <a:off x="0" y="606425"/>
            <a:ext cx="9144000" cy="6251575"/>
          </a:xfrm>
          <a:prstGeom prst="rect">
            <a:avLst/>
          </a:prstGeom>
          <a:noFill/>
          <a:extLst>
            <a:ext uri="{909E8E84-426E-40DD-AFC4-6F175D3DCCD1}">
              <a14:hiddenFill xmlns:a14="http://schemas.microsoft.com/office/drawing/2010/main">
                <a:solidFill>
                  <a:srgbClr val="FFFFFF"/>
                </a:solidFill>
              </a14:hiddenFill>
            </a:ext>
          </a:extLst>
        </p:spPr>
      </p:pic>
      <p:sp>
        <p:nvSpPr>
          <p:cNvPr id="2021379" name="Rectangle 3">
            <a:extLst>
              <a:ext uri="{FF2B5EF4-FFF2-40B4-BE49-F238E27FC236}">
                <a16:creationId xmlns:a16="http://schemas.microsoft.com/office/drawing/2014/main" id="{079F9B48-369C-45BA-A260-001B751113E9}"/>
              </a:ext>
            </a:extLst>
          </p:cNvPr>
          <p:cNvSpPr>
            <a:spLocks noGrp="1" noChangeArrowheads="1"/>
          </p:cNvSpPr>
          <p:nvPr>
            <p:ph type="title"/>
          </p:nvPr>
        </p:nvSpPr>
        <p:spPr/>
        <p:txBody>
          <a:bodyPr/>
          <a:lstStyle/>
          <a:p>
            <a:r>
              <a:rPr lang="en-US" altLang="de-DE" sz="2500">
                <a:solidFill>
                  <a:schemeClr val="tx1"/>
                </a:solidFill>
              </a:rPr>
              <a:t>Agenda</a:t>
            </a:r>
          </a:p>
        </p:txBody>
      </p:sp>
      <p:sp>
        <p:nvSpPr>
          <p:cNvPr id="2021380" name="Text Box 4">
            <a:extLst>
              <a:ext uri="{FF2B5EF4-FFF2-40B4-BE49-F238E27FC236}">
                <a16:creationId xmlns:a16="http://schemas.microsoft.com/office/drawing/2014/main" id="{BE54D71A-5578-4B5D-B75A-061297E8A6C5}"/>
              </a:ext>
            </a:extLst>
          </p:cNvPr>
          <p:cNvSpPr txBox="1">
            <a:spLocks noChangeArrowheads="1"/>
          </p:cNvSpPr>
          <p:nvPr/>
        </p:nvSpPr>
        <p:spPr bwMode="auto">
          <a:xfrm>
            <a:off x="685800" y="2420938"/>
            <a:ext cx="84582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6250" indent="-476250" algn="l" eaLnBrk="0" hangingPunct="0">
              <a:defRPr sz="2400">
                <a:solidFill>
                  <a:schemeClr val="tx1"/>
                </a:solidFill>
                <a:latin typeface="Arial" panose="020B0604020202020204" pitchFamily="34" charset="0"/>
              </a:defRPr>
            </a:lvl1pPr>
            <a:lvl2pPr marL="666750" algn="l" eaLnBrk="0" hangingPunct="0">
              <a:defRPr sz="2400">
                <a:solidFill>
                  <a:schemeClr val="tx1"/>
                </a:solidFill>
                <a:latin typeface="Arial" panose="020B0604020202020204" pitchFamily="34" charset="0"/>
              </a:defRPr>
            </a:lvl2pPr>
            <a:lvl3pPr algn="l" eaLnBrk="0" hangingPunct="0">
              <a:defRPr sz="2400">
                <a:solidFill>
                  <a:schemeClr val="tx1"/>
                </a:solidFill>
                <a:latin typeface="Arial" panose="020B0604020202020204" pitchFamily="34" charset="0"/>
              </a:defRPr>
            </a:lvl3pPr>
            <a:lvl4pPr algn="l" eaLnBrk="0" hangingPunct="0">
              <a:defRPr sz="2400">
                <a:solidFill>
                  <a:schemeClr val="tx1"/>
                </a:solidFill>
                <a:latin typeface="Arial" panose="020B0604020202020204" pitchFamily="34" charset="0"/>
              </a:defRPr>
            </a:lvl4pPr>
            <a:lvl5pPr algn="l" eaLnBrk="0" hangingPunct="0">
              <a:defRPr sz="2400">
                <a:solidFill>
                  <a:schemeClr val="tx1"/>
                </a:solidFill>
                <a:latin typeface="Arial" panose="020B0604020202020204" pitchFamily="34" charset="0"/>
              </a:defRPr>
            </a:lvl5pPr>
            <a:lvl6pPr eaLnBrk="0" fontAlgn="base" hangingPunct="0">
              <a:spcBef>
                <a:spcPct val="0"/>
              </a:spcBef>
              <a:spcAft>
                <a:spcPct val="0"/>
              </a:spcAft>
              <a:defRPr sz="2400">
                <a:solidFill>
                  <a:schemeClr val="tx1"/>
                </a:solidFill>
                <a:latin typeface="Arial" panose="020B0604020202020204" pitchFamily="34" charset="0"/>
              </a:defRPr>
            </a:lvl6pPr>
            <a:lvl7pPr eaLnBrk="0" fontAlgn="base" hangingPunct="0">
              <a:spcBef>
                <a:spcPct val="0"/>
              </a:spcBef>
              <a:spcAft>
                <a:spcPct val="0"/>
              </a:spcAft>
              <a:defRPr sz="2400">
                <a:solidFill>
                  <a:schemeClr val="tx1"/>
                </a:solidFill>
                <a:latin typeface="Arial" panose="020B0604020202020204" pitchFamily="34" charset="0"/>
              </a:defRPr>
            </a:lvl7pPr>
            <a:lvl8pPr eaLnBrk="0" fontAlgn="base" hangingPunct="0">
              <a:spcBef>
                <a:spcPct val="0"/>
              </a:spcBef>
              <a:spcAft>
                <a:spcPct val="0"/>
              </a:spcAft>
              <a:defRPr sz="2400">
                <a:solidFill>
                  <a:schemeClr val="tx1"/>
                </a:solidFill>
                <a:latin typeface="Arial" panose="020B0604020202020204" pitchFamily="34" charset="0"/>
              </a:defRPr>
            </a:lvl8pPr>
            <a:lvl9pP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0"/>
              </a:spcBef>
              <a:buFont typeface="Wingdings 2" panose="05020102010507070707" pitchFamily="18" charset="2"/>
              <a:buChar char="¢"/>
            </a:pPr>
            <a:r>
              <a:rPr lang="en-US" altLang="de-DE" sz="2300" b="0">
                <a:solidFill>
                  <a:schemeClr val="accent2"/>
                </a:solidFill>
                <a:latin typeface="Arial Black" panose="020B0A04020102020204" pitchFamily="34" charset="0"/>
              </a:rPr>
              <a:t>Implications of the knowledge economy for performance measurement and management: subjective measurement - why and how?</a:t>
            </a:r>
          </a:p>
          <a:p>
            <a:pPr eaLnBrk="1" hangingPunct="1">
              <a:spcBef>
                <a:spcPct val="100000"/>
              </a:spcBef>
              <a:buClr>
                <a:schemeClr val="accent1"/>
              </a:buClr>
              <a:buFont typeface="Wingdings" panose="05000000000000000000" pitchFamily="2" charset="2"/>
              <a:buChar char="n"/>
            </a:pPr>
            <a:r>
              <a:rPr lang="en-US" altLang="de-DE" sz="2300" b="0">
                <a:solidFill>
                  <a:schemeClr val="accent1"/>
                </a:solidFill>
                <a:latin typeface="Arial Black" panose="020B0A04020102020204" pitchFamily="34" charset="0"/>
              </a:rPr>
              <a:t>The concept of Vector-Based Performance Measurement &amp; Visualisation</a:t>
            </a:r>
            <a:r>
              <a:rPr lang="en-US" altLang="de-DE" sz="800">
                <a:solidFill>
                  <a:srgbClr val="333333"/>
                </a:solidFill>
              </a:rPr>
              <a:t> </a:t>
            </a:r>
          </a:p>
          <a:p>
            <a:pPr eaLnBrk="1" hangingPunct="1">
              <a:spcBef>
                <a:spcPct val="100000"/>
              </a:spcBef>
              <a:buClr>
                <a:schemeClr val="accent2"/>
              </a:buClr>
              <a:buFont typeface="Wingdings" panose="05000000000000000000" pitchFamily="2" charset="2"/>
              <a:buChar char="n"/>
            </a:pPr>
            <a:r>
              <a:rPr lang="en-US" altLang="de-DE" sz="2300" b="0">
                <a:solidFill>
                  <a:schemeClr val="accent2"/>
                </a:solidFill>
                <a:latin typeface="Arial Black" panose="020B0A04020102020204" pitchFamily="34" charset="0"/>
              </a:rPr>
              <a:t>Practical application cases of the concept</a:t>
            </a:r>
          </a:p>
          <a:p>
            <a:pPr eaLnBrk="1" hangingPunct="1">
              <a:spcBef>
                <a:spcPct val="100000"/>
              </a:spcBef>
              <a:buClr>
                <a:schemeClr val="accent2"/>
              </a:buClr>
              <a:buFont typeface="Wingdings" panose="05000000000000000000" pitchFamily="2" charset="2"/>
              <a:buChar char="n"/>
            </a:pPr>
            <a:r>
              <a:rPr lang="en-US" altLang="de-DE" sz="2300" b="0">
                <a:solidFill>
                  <a:schemeClr val="accent2"/>
                </a:solidFill>
                <a:latin typeface="Arial Black" panose="020B0A04020102020204" pitchFamily="34" charset="0"/>
              </a:rPr>
              <a:t>Conclusion &amp; outlook</a:t>
            </a:r>
          </a:p>
        </p:txBody>
      </p:sp>
      <p:pic>
        <p:nvPicPr>
          <p:cNvPr id="2021381" name="Picture 5">
            <a:extLst>
              <a:ext uri="{FF2B5EF4-FFF2-40B4-BE49-F238E27FC236}">
                <a16:creationId xmlns:a16="http://schemas.microsoft.com/office/drawing/2014/main" id="{4238B379-8738-40AF-965F-58396C0CDFEB}"/>
              </a:ext>
            </a:extLst>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0825" y="6410325"/>
            <a:ext cx="1008063" cy="338138"/>
          </a:xfrm>
          <a:noFill/>
          <a:ln>
            <a:solidFill>
              <a:srgbClr val="DDDDDD"/>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8" name="Rectangle 4">
            <a:extLst>
              <a:ext uri="{FF2B5EF4-FFF2-40B4-BE49-F238E27FC236}">
                <a16:creationId xmlns:a16="http://schemas.microsoft.com/office/drawing/2014/main" id="{9B2CF2F0-12C0-4690-9AFD-65536106B2B4}"/>
              </a:ext>
            </a:extLst>
          </p:cNvPr>
          <p:cNvSpPr>
            <a:spLocks noGrp="1" noChangeArrowheads="1"/>
          </p:cNvSpPr>
          <p:nvPr>
            <p:ph type="title"/>
          </p:nvPr>
        </p:nvSpPr>
        <p:spPr/>
        <p:txBody>
          <a:bodyPr/>
          <a:lstStyle/>
          <a:p>
            <a:r>
              <a:rPr lang="en-US" altLang="de-DE">
                <a:solidFill>
                  <a:schemeClr val="tx1"/>
                </a:solidFill>
              </a:rPr>
              <a:t>The concept of Vector-Based Performance Measurement &amp; Visualisation</a:t>
            </a:r>
            <a:endParaRPr lang="de-DE" altLang="de-DE">
              <a:solidFill>
                <a:schemeClr val="tx1"/>
              </a:solidFill>
            </a:endParaRPr>
          </a:p>
        </p:txBody>
      </p:sp>
      <p:sp>
        <p:nvSpPr>
          <p:cNvPr id="2023429" name="Text Box 5">
            <a:extLst>
              <a:ext uri="{FF2B5EF4-FFF2-40B4-BE49-F238E27FC236}">
                <a16:creationId xmlns:a16="http://schemas.microsoft.com/office/drawing/2014/main" id="{8D4AE24E-AE93-450D-BE0D-E43427DB783B}"/>
              </a:ext>
            </a:extLst>
          </p:cNvPr>
          <p:cNvSpPr txBox="1">
            <a:spLocks noChangeArrowheads="1"/>
          </p:cNvSpPr>
          <p:nvPr/>
        </p:nvSpPr>
        <p:spPr bwMode="auto">
          <a:xfrm>
            <a:off x="142875" y="811213"/>
            <a:ext cx="8812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400">
                <a:solidFill>
                  <a:schemeClr val="hlink"/>
                </a:solidFill>
              </a:rPr>
              <a:t>The Basics of the Concept</a:t>
            </a:r>
          </a:p>
        </p:txBody>
      </p:sp>
      <p:sp>
        <p:nvSpPr>
          <p:cNvPr id="2023426" name="Rectangle 2">
            <a:extLst>
              <a:ext uri="{FF2B5EF4-FFF2-40B4-BE49-F238E27FC236}">
                <a16:creationId xmlns:a16="http://schemas.microsoft.com/office/drawing/2014/main" id="{E41DECD5-4D9B-4D39-9C77-E40344BF63FD}"/>
              </a:ext>
            </a:extLst>
          </p:cNvPr>
          <p:cNvSpPr>
            <a:spLocks noChangeArrowheads="1"/>
          </p:cNvSpPr>
          <p:nvPr/>
        </p:nvSpPr>
        <p:spPr bwMode="auto">
          <a:xfrm>
            <a:off x="534988" y="1555750"/>
            <a:ext cx="8069262" cy="46704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23427" name="Rectangle 3">
            <a:extLst>
              <a:ext uri="{FF2B5EF4-FFF2-40B4-BE49-F238E27FC236}">
                <a16:creationId xmlns:a16="http://schemas.microsoft.com/office/drawing/2014/main" id="{4DBB50F4-33D0-4FDE-89B3-A608C7F9489A}"/>
              </a:ext>
            </a:extLst>
          </p:cNvPr>
          <p:cNvSpPr>
            <a:spLocks noChangeArrowheads="1"/>
          </p:cNvSpPr>
          <p:nvPr/>
        </p:nvSpPr>
        <p:spPr bwMode="gray">
          <a:xfrm>
            <a:off x="2297113" y="2492375"/>
            <a:ext cx="5321300" cy="2959100"/>
          </a:xfrm>
          <a:prstGeom prst="rect">
            <a:avLst/>
          </a:prstGeom>
          <a:gradFill rotWithShape="1">
            <a:gsLst>
              <a:gs pos="0">
                <a:srgbClr val="0066FF">
                  <a:alpha val="30000"/>
                </a:srgbClr>
              </a:gs>
              <a:gs pos="100000">
                <a:srgbClr val="0066FF">
                  <a:gamma/>
                  <a:shade val="46275"/>
                  <a:invGamma/>
                  <a:alpha val="30000"/>
                </a:srgbClr>
              </a:gs>
            </a:gsLst>
            <a:lin ang="5400000" scaled="1"/>
          </a:gradFill>
          <a:ln>
            <a:noFill/>
          </a:ln>
          <a:effectLst/>
          <a:extLst>
            <a:ext uri="{91240B29-F687-4F45-9708-019B960494DF}">
              <a14:hiddenLine xmlns:a14="http://schemas.microsoft.com/office/drawing/2010/main" w="57150" algn="ctr">
                <a:solidFill>
                  <a:srgbClr val="0066FF"/>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23430" name="Line 6">
            <a:extLst>
              <a:ext uri="{FF2B5EF4-FFF2-40B4-BE49-F238E27FC236}">
                <a16:creationId xmlns:a16="http://schemas.microsoft.com/office/drawing/2014/main" id="{9B388322-ECFD-47DD-BFBE-FC2418BC6871}"/>
              </a:ext>
            </a:extLst>
          </p:cNvPr>
          <p:cNvSpPr>
            <a:spLocks noChangeShapeType="1"/>
          </p:cNvSpPr>
          <p:nvPr/>
        </p:nvSpPr>
        <p:spPr bwMode="auto">
          <a:xfrm>
            <a:off x="2011363" y="5461000"/>
            <a:ext cx="63801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23431" name="Line 7">
            <a:extLst>
              <a:ext uri="{FF2B5EF4-FFF2-40B4-BE49-F238E27FC236}">
                <a16:creationId xmlns:a16="http://schemas.microsoft.com/office/drawing/2014/main" id="{F1033527-4A6D-46B8-AA92-3CE185FF2B6C}"/>
              </a:ext>
            </a:extLst>
          </p:cNvPr>
          <p:cNvSpPr>
            <a:spLocks noChangeShapeType="1"/>
          </p:cNvSpPr>
          <p:nvPr/>
        </p:nvSpPr>
        <p:spPr bwMode="auto">
          <a:xfrm rot="5400000" flipH="1">
            <a:off x="419894" y="3801269"/>
            <a:ext cx="3760787" cy="95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23433" name="Text Box 9">
            <a:extLst>
              <a:ext uri="{FF2B5EF4-FFF2-40B4-BE49-F238E27FC236}">
                <a16:creationId xmlns:a16="http://schemas.microsoft.com/office/drawing/2014/main" id="{08F435B7-E753-42BD-A7EF-8E46FC8CF20D}"/>
              </a:ext>
            </a:extLst>
          </p:cNvPr>
          <p:cNvSpPr txBox="1">
            <a:spLocks noChangeArrowheads="1"/>
          </p:cNvSpPr>
          <p:nvPr/>
        </p:nvSpPr>
        <p:spPr bwMode="auto">
          <a:xfrm>
            <a:off x="1563688" y="5524500"/>
            <a:ext cx="69659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a:solidFill>
                  <a:schemeClr val="tx1"/>
                </a:solidFill>
              </a:rPr>
              <a:t>monetary/quantitative valuation (e.g. cost, profit)</a:t>
            </a:r>
            <a:br>
              <a:rPr lang="de-DE" altLang="de-DE" sz="1600">
                <a:solidFill>
                  <a:schemeClr val="tx1"/>
                </a:solidFill>
              </a:rPr>
            </a:br>
            <a:r>
              <a:rPr lang="de-DE" altLang="de-DE" sz="1400" i="1">
                <a:solidFill>
                  <a:srgbClr val="FF0000"/>
                </a:solidFill>
                <a:sym typeface="Wingdings" panose="05000000000000000000" pitchFamily="2" charset="2"/>
              </a:rPr>
              <a:t> organisational efficiency in utilizing ressources</a:t>
            </a:r>
          </a:p>
        </p:txBody>
      </p:sp>
      <p:sp>
        <p:nvSpPr>
          <p:cNvPr id="2023434" name="Text Box 10">
            <a:extLst>
              <a:ext uri="{FF2B5EF4-FFF2-40B4-BE49-F238E27FC236}">
                <a16:creationId xmlns:a16="http://schemas.microsoft.com/office/drawing/2014/main" id="{6F9247C2-4042-472B-BE60-B990BE79CBA8}"/>
              </a:ext>
            </a:extLst>
          </p:cNvPr>
          <p:cNvSpPr txBox="1">
            <a:spLocks noChangeArrowheads="1"/>
          </p:cNvSpPr>
          <p:nvPr/>
        </p:nvSpPr>
        <p:spPr bwMode="auto">
          <a:xfrm>
            <a:off x="592138" y="1981200"/>
            <a:ext cx="1714500" cy="34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1600">
                <a:solidFill>
                  <a:schemeClr val="tx1"/>
                </a:solidFill>
              </a:rPr>
              <a:t>qualitative </a:t>
            </a:r>
            <a:br>
              <a:rPr lang="de-DE" altLang="de-DE" sz="1600">
                <a:solidFill>
                  <a:schemeClr val="tx1"/>
                </a:solidFill>
              </a:rPr>
            </a:br>
            <a:r>
              <a:rPr lang="de-DE" altLang="de-DE" sz="1600">
                <a:solidFill>
                  <a:schemeClr val="tx1"/>
                </a:solidFill>
              </a:rPr>
              <a:t>valuation</a:t>
            </a:r>
            <a:br>
              <a:rPr lang="de-DE" altLang="de-DE" sz="1600">
                <a:solidFill>
                  <a:schemeClr val="tx1"/>
                </a:solidFill>
              </a:rPr>
            </a:br>
            <a:r>
              <a:rPr lang="de-DE" altLang="de-DE" sz="1600">
                <a:solidFill>
                  <a:schemeClr val="tx1"/>
                </a:solidFill>
              </a:rPr>
              <a:t>(e.g.. subjective</a:t>
            </a:r>
            <a:br>
              <a:rPr lang="de-DE" altLang="de-DE" sz="1600">
                <a:solidFill>
                  <a:schemeClr val="tx1"/>
                </a:solidFill>
              </a:rPr>
            </a:br>
            <a:r>
              <a:rPr lang="de-DE" altLang="de-DE" sz="1600">
                <a:solidFill>
                  <a:schemeClr val="tx1"/>
                </a:solidFill>
              </a:rPr>
              <a:t>customer value / customer satisfaction)</a:t>
            </a:r>
            <a:br>
              <a:rPr lang="de-DE" altLang="de-DE" sz="1400">
                <a:solidFill>
                  <a:schemeClr val="tx1"/>
                </a:solidFill>
              </a:rPr>
            </a:br>
            <a:r>
              <a:rPr lang="de-DE" altLang="de-DE" sz="1400">
                <a:solidFill>
                  <a:schemeClr val="tx1"/>
                </a:solidFill>
              </a:rPr>
              <a:t> </a:t>
            </a:r>
            <a:br>
              <a:rPr lang="de-DE" altLang="de-DE" sz="1400">
                <a:solidFill>
                  <a:schemeClr val="tx1"/>
                </a:solidFill>
              </a:rPr>
            </a:br>
            <a:r>
              <a:rPr lang="de-DE" altLang="de-DE" sz="1400" i="1">
                <a:solidFill>
                  <a:srgbClr val="0000FF"/>
                </a:solidFill>
                <a:sym typeface="Wingdings" panose="05000000000000000000" pitchFamily="2" charset="2"/>
              </a:rPr>
              <a:t> organisational effectiveness in satisfying customer </a:t>
            </a:r>
            <a:br>
              <a:rPr lang="de-DE" altLang="de-DE" sz="1400" i="1">
                <a:solidFill>
                  <a:srgbClr val="0000FF"/>
                </a:solidFill>
                <a:sym typeface="Wingdings" panose="05000000000000000000" pitchFamily="2" charset="2"/>
              </a:rPr>
            </a:br>
            <a:r>
              <a:rPr lang="de-DE" altLang="de-DE" sz="1400" i="1">
                <a:solidFill>
                  <a:srgbClr val="0000FF"/>
                </a:solidFill>
                <a:sym typeface="Wingdings" panose="05000000000000000000" pitchFamily="2" charset="2"/>
              </a:rPr>
              <a:t>demand and meeting </a:t>
            </a:r>
            <a:br>
              <a:rPr lang="de-DE" altLang="de-DE" sz="1400" i="1">
                <a:solidFill>
                  <a:srgbClr val="0000FF"/>
                </a:solidFill>
                <a:sym typeface="Wingdings" panose="05000000000000000000" pitchFamily="2" charset="2"/>
              </a:rPr>
            </a:br>
            <a:r>
              <a:rPr lang="de-DE" altLang="de-DE" sz="1400" i="1">
                <a:solidFill>
                  <a:srgbClr val="0000FF"/>
                </a:solidFill>
                <a:sym typeface="Wingdings" panose="05000000000000000000" pitchFamily="2" charset="2"/>
              </a:rPr>
              <a:t>customer expectations</a:t>
            </a:r>
          </a:p>
        </p:txBody>
      </p:sp>
      <p:grpSp>
        <p:nvGrpSpPr>
          <p:cNvPr id="2023454" name="Group 30">
            <a:extLst>
              <a:ext uri="{FF2B5EF4-FFF2-40B4-BE49-F238E27FC236}">
                <a16:creationId xmlns:a16="http://schemas.microsoft.com/office/drawing/2014/main" id="{39C2BD26-B02E-419E-81FC-3C80BEE5A7EC}"/>
              </a:ext>
            </a:extLst>
          </p:cNvPr>
          <p:cNvGrpSpPr>
            <a:grpSpLocks/>
          </p:cNvGrpSpPr>
          <p:nvPr/>
        </p:nvGrpSpPr>
        <p:grpSpPr bwMode="auto">
          <a:xfrm>
            <a:off x="2295525" y="2895600"/>
            <a:ext cx="5329238" cy="2544763"/>
            <a:chOff x="1446" y="1824"/>
            <a:chExt cx="3357" cy="1603"/>
          </a:xfrm>
        </p:grpSpPr>
        <p:grpSp>
          <p:nvGrpSpPr>
            <p:cNvPr id="2023443" name="Group 19">
              <a:extLst>
                <a:ext uri="{FF2B5EF4-FFF2-40B4-BE49-F238E27FC236}">
                  <a16:creationId xmlns:a16="http://schemas.microsoft.com/office/drawing/2014/main" id="{16C13871-9D69-4F2B-9A74-7F43DF53752D}"/>
                </a:ext>
              </a:extLst>
            </p:cNvPr>
            <p:cNvGrpSpPr>
              <a:grpSpLocks/>
            </p:cNvGrpSpPr>
            <p:nvPr/>
          </p:nvGrpSpPr>
          <p:grpSpPr bwMode="auto">
            <a:xfrm>
              <a:off x="1446" y="2165"/>
              <a:ext cx="3357" cy="1262"/>
              <a:chOff x="1370" y="2237"/>
              <a:chExt cx="2995" cy="1085"/>
            </a:xfrm>
          </p:grpSpPr>
          <p:sp>
            <p:nvSpPr>
              <p:cNvPr id="2023444" name="Line 20">
                <a:extLst>
                  <a:ext uri="{FF2B5EF4-FFF2-40B4-BE49-F238E27FC236}">
                    <a16:creationId xmlns:a16="http://schemas.microsoft.com/office/drawing/2014/main" id="{DD942519-330C-44EA-8673-23FDF82F9826}"/>
                  </a:ext>
                </a:extLst>
              </p:cNvPr>
              <p:cNvSpPr>
                <a:spLocks noChangeShapeType="1"/>
              </p:cNvSpPr>
              <p:nvPr/>
            </p:nvSpPr>
            <p:spPr bwMode="auto">
              <a:xfrm flipH="1">
                <a:off x="1383" y="2424"/>
                <a:ext cx="2982" cy="0"/>
              </a:xfrm>
              <a:prstGeom prst="line">
                <a:avLst/>
              </a:prstGeom>
              <a:noFill/>
              <a:ln w="28575">
                <a:solidFill>
                  <a:srgbClr val="CC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2023445" name="Group 21">
                <a:extLst>
                  <a:ext uri="{FF2B5EF4-FFF2-40B4-BE49-F238E27FC236}">
                    <a16:creationId xmlns:a16="http://schemas.microsoft.com/office/drawing/2014/main" id="{1F57A97A-2FDD-44CE-AD8C-D6FDAC8ECF1E}"/>
                  </a:ext>
                </a:extLst>
              </p:cNvPr>
              <p:cNvGrpSpPr>
                <a:grpSpLocks/>
              </p:cNvGrpSpPr>
              <p:nvPr/>
            </p:nvGrpSpPr>
            <p:grpSpPr bwMode="auto">
              <a:xfrm>
                <a:off x="1370" y="2237"/>
                <a:ext cx="2990" cy="1085"/>
                <a:chOff x="1370" y="2237"/>
                <a:chExt cx="2990" cy="1085"/>
              </a:xfrm>
            </p:grpSpPr>
            <p:sp>
              <p:nvSpPr>
                <p:cNvPr id="2023446" name="Rectangle 22">
                  <a:extLst>
                    <a:ext uri="{FF2B5EF4-FFF2-40B4-BE49-F238E27FC236}">
                      <a16:creationId xmlns:a16="http://schemas.microsoft.com/office/drawing/2014/main" id="{B2DEFDD0-ADA2-4110-9E04-552AD7E129B9}"/>
                    </a:ext>
                  </a:extLst>
                </p:cNvPr>
                <p:cNvSpPr>
                  <a:spLocks noChangeArrowheads="1"/>
                </p:cNvSpPr>
                <p:nvPr/>
              </p:nvSpPr>
              <p:spPr bwMode="gray">
                <a:xfrm>
                  <a:off x="1370" y="2436"/>
                  <a:ext cx="2990" cy="881"/>
                </a:xfrm>
                <a:prstGeom prst="rect">
                  <a:avLst/>
                </a:prstGeom>
                <a:gradFill rotWithShape="1">
                  <a:gsLst>
                    <a:gs pos="0">
                      <a:srgbClr val="FF4545">
                        <a:alpha val="30000"/>
                      </a:srgbClr>
                    </a:gs>
                    <a:gs pos="100000">
                      <a:srgbClr val="FF4545">
                        <a:gamma/>
                        <a:shade val="46275"/>
                        <a:invGamma/>
                        <a:alpha val="28999"/>
                      </a:srgbClr>
                    </a:gs>
                  </a:gsLst>
                  <a:lin ang="5400000" scaled="1"/>
                </a:gradFill>
                <a:ln>
                  <a:noFill/>
                </a:ln>
                <a:effectLst/>
                <a:extLst>
                  <a:ext uri="{91240B29-F687-4F45-9708-019B960494DF}">
                    <a14:hiddenLine xmlns:a14="http://schemas.microsoft.com/office/drawing/2010/main" w="57150" algn="ctr">
                      <a:solidFill>
                        <a:srgbClr val="0066FF"/>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23447" name="Line 23">
                  <a:extLst>
                    <a:ext uri="{FF2B5EF4-FFF2-40B4-BE49-F238E27FC236}">
                      <a16:creationId xmlns:a16="http://schemas.microsoft.com/office/drawing/2014/main" id="{029AA0B3-F942-4EF9-BA5C-D1979F12865E}"/>
                    </a:ext>
                  </a:extLst>
                </p:cNvPr>
                <p:cNvSpPr>
                  <a:spLocks noChangeShapeType="1"/>
                </p:cNvSpPr>
                <p:nvPr/>
              </p:nvSpPr>
              <p:spPr bwMode="auto">
                <a:xfrm flipV="1">
                  <a:off x="1379" y="2418"/>
                  <a:ext cx="2981" cy="904"/>
                </a:xfrm>
                <a:prstGeom prst="line">
                  <a:avLst/>
                </a:prstGeom>
                <a:noFill/>
                <a:ln w="5715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23448" name="AutoShape 24">
                  <a:extLst>
                    <a:ext uri="{FF2B5EF4-FFF2-40B4-BE49-F238E27FC236}">
                      <a16:creationId xmlns:a16="http://schemas.microsoft.com/office/drawing/2014/main" id="{9C26985F-F4E9-4F1D-9485-7AB81A1E38B5}"/>
                    </a:ext>
                  </a:extLst>
                </p:cNvPr>
                <p:cNvSpPr>
                  <a:spLocks noChangeArrowheads="1"/>
                </p:cNvSpPr>
                <p:nvPr/>
              </p:nvSpPr>
              <p:spPr bwMode="gray">
                <a:xfrm rot="-5400000">
                  <a:off x="1427" y="2237"/>
                  <a:ext cx="128" cy="128"/>
                </a:xfrm>
                <a:prstGeom prst="leftArrow">
                  <a:avLst>
                    <a:gd name="adj1" fmla="val 50000"/>
                    <a:gd name="adj2" fmla="val 25000"/>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grpSp>
        </p:grpSp>
        <p:sp>
          <p:nvSpPr>
            <p:cNvPr id="2023451" name="Text Box 27">
              <a:extLst>
                <a:ext uri="{FF2B5EF4-FFF2-40B4-BE49-F238E27FC236}">
                  <a16:creationId xmlns:a16="http://schemas.microsoft.com/office/drawing/2014/main" id="{371336FE-1DA1-46FD-BD10-E47B9C856912}"/>
                </a:ext>
              </a:extLst>
            </p:cNvPr>
            <p:cNvSpPr txBox="1">
              <a:spLocks noChangeArrowheads="1"/>
            </p:cNvSpPr>
            <p:nvPr/>
          </p:nvSpPr>
          <p:spPr bwMode="auto">
            <a:xfrm>
              <a:off x="1488" y="1824"/>
              <a:ext cx="736" cy="25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000">
                  <a:solidFill>
                    <a:srgbClr val="FF0000"/>
                  </a:solidFill>
                </a:rPr>
                <a:t>decreased</a:t>
              </a:r>
              <a:br>
                <a:rPr lang="en-GB" altLang="de-DE" sz="1000">
                  <a:solidFill>
                    <a:srgbClr val="FF0000"/>
                  </a:solidFill>
                </a:rPr>
              </a:br>
              <a:r>
                <a:rPr lang="en-GB" altLang="de-DE" sz="1000">
                  <a:solidFill>
                    <a:srgbClr val="FF0000"/>
                  </a:solidFill>
                </a:rPr>
                <a:t>effiectiveness</a:t>
              </a:r>
            </a:p>
          </p:txBody>
        </p:sp>
      </p:grpSp>
      <p:grpSp>
        <p:nvGrpSpPr>
          <p:cNvPr id="2023463" name="Group 39">
            <a:extLst>
              <a:ext uri="{FF2B5EF4-FFF2-40B4-BE49-F238E27FC236}">
                <a16:creationId xmlns:a16="http://schemas.microsoft.com/office/drawing/2014/main" id="{E200EEEF-10CA-46B9-8387-08EEB37AE41A}"/>
              </a:ext>
            </a:extLst>
          </p:cNvPr>
          <p:cNvGrpSpPr>
            <a:grpSpLocks/>
          </p:cNvGrpSpPr>
          <p:nvPr/>
        </p:nvGrpSpPr>
        <p:grpSpPr bwMode="auto">
          <a:xfrm>
            <a:off x="3675063" y="4941888"/>
            <a:ext cx="609600" cy="487362"/>
            <a:chOff x="2315" y="3113"/>
            <a:chExt cx="384" cy="307"/>
          </a:xfrm>
        </p:grpSpPr>
        <p:sp>
          <p:nvSpPr>
            <p:cNvPr id="2023455" name="Arc 31">
              <a:extLst>
                <a:ext uri="{FF2B5EF4-FFF2-40B4-BE49-F238E27FC236}">
                  <a16:creationId xmlns:a16="http://schemas.microsoft.com/office/drawing/2014/main" id="{27508A9A-360E-4FD7-87EF-BC6B38E55EC1}"/>
                </a:ext>
              </a:extLst>
            </p:cNvPr>
            <p:cNvSpPr>
              <a:spLocks/>
            </p:cNvSpPr>
            <p:nvPr/>
          </p:nvSpPr>
          <p:spPr bwMode="auto">
            <a:xfrm rot="1201013">
              <a:off x="2472" y="3113"/>
              <a:ext cx="191" cy="30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CC00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23457" name="Text Box 33">
              <a:extLst>
                <a:ext uri="{FF2B5EF4-FFF2-40B4-BE49-F238E27FC236}">
                  <a16:creationId xmlns:a16="http://schemas.microsoft.com/office/drawing/2014/main" id="{30177C76-2ECA-41DE-8252-7A7C58BCF290}"/>
                </a:ext>
              </a:extLst>
            </p:cNvPr>
            <p:cNvSpPr txBox="1">
              <a:spLocks noChangeArrowheads="1"/>
            </p:cNvSpPr>
            <p:nvPr/>
          </p:nvSpPr>
          <p:spPr bwMode="auto">
            <a:xfrm>
              <a:off x="2315" y="3154"/>
              <a:ext cx="384" cy="2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de-DE" sz="1800">
                  <a:solidFill>
                    <a:srgbClr val="FF0000"/>
                  </a:solidFill>
                  <a:cs typeface="Arial" panose="020B0604020202020204" pitchFamily="34" charset="0"/>
                </a:rPr>
                <a:t>α</a:t>
              </a:r>
              <a:r>
                <a:rPr lang="de-DE" altLang="de-DE" sz="1800">
                  <a:solidFill>
                    <a:srgbClr val="FF0000"/>
                  </a:solidFill>
                  <a:cs typeface="Arial" panose="020B0604020202020204" pitchFamily="34" charset="0"/>
                </a:rPr>
                <a:t>2</a:t>
              </a:r>
              <a:endParaRPr lang="en-GB" altLang="de-DE" sz="600">
                <a:solidFill>
                  <a:srgbClr val="FF0000"/>
                </a:solidFill>
              </a:endParaRPr>
            </a:p>
          </p:txBody>
        </p:sp>
      </p:grpSp>
      <p:sp>
        <p:nvSpPr>
          <p:cNvPr id="2023459" name="Text Box 35">
            <a:extLst>
              <a:ext uri="{FF2B5EF4-FFF2-40B4-BE49-F238E27FC236}">
                <a16:creationId xmlns:a16="http://schemas.microsoft.com/office/drawing/2014/main" id="{4D462F9F-3497-453C-996D-3D934AAE21FA}"/>
              </a:ext>
            </a:extLst>
          </p:cNvPr>
          <p:cNvSpPr txBox="1">
            <a:spLocks noChangeArrowheads="1"/>
          </p:cNvSpPr>
          <p:nvPr/>
        </p:nvSpPr>
        <p:spPr bwMode="auto">
          <a:xfrm>
            <a:off x="603250" y="5686425"/>
            <a:ext cx="960438" cy="2143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de-DE" sz="800"/>
          </a:p>
        </p:txBody>
      </p:sp>
      <p:sp>
        <p:nvSpPr>
          <p:cNvPr id="2023461" name="Text Box 37">
            <a:extLst>
              <a:ext uri="{FF2B5EF4-FFF2-40B4-BE49-F238E27FC236}">
                <a16:creationId xmlns:a16="http://schemas.microsoft.com/office/drawing/2014/main" id="{62168548-31FF-46AC-97A8-D7113F365F10}"/>
              </a:ext>
            </a:extLst>
          </p:cNvPr>
          <p:cNvSpPr txBox="1">
            <a:spLocks noChangeArrowheads="1"/>
          </p:cNvSpPr>
          <p:nvPr/>
        </p:nvSpPr>
        <p:spPr bwMode="auto">
          <a:xfrm>
            <a:off x="5953125" y="1844675"/>
            <a:ext cx="2363788"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de-DE" sz="1400" i="1">
                <a:solidFill>
                  <a:schemeClr val="tx1"/>
                </a:solidFill>
                <a:cs typeface="Arial" panose="020B0604020202020204" pitchFamily="34" charset="0"/>
              </a:rPr>
              <a:t>α</a:t>
            </a:r>
            <a:r>
              <a:rPr lang="de-DE" altLang="de-DE" sz="1400" i="1">
                <a:solidFill>
                  <a:schemeClr val="tx1"/>
                </a:solidFill>
                <a:cs typeface="Arial" panose="020B0604020202020204" pitchFamily="34" charset="0"/>
              </a:rPr>
              <a:t>= sustainabiliy indicator</a:t>
            </a:r>
            <a:endParaRPr lang="en-GB" altLang="de-DE" sz="1400" i="1">
              <a:solidFill>
                <a:schemeClr val="tx1"/>
              </a:solidFill>
            </a:endParaRPr>
          </a:p>
        </p:txBody>
      </p:sp>
      <p:grpSp>
        <p:nvGrpSpPr>
          <p:cNvPr id="2023472" name="Group 48">
            <a:extLst>
              <a:ext uri="{FF2B5EF4-FFF2-40B4-BE49-F238E27FC236}">
                <a16:creationId xmlns:a16="http://schemas.microsoft.com/office/drawing/2014/main" id="{D762B09A-42D2-42DE-81EE-5E26EA47A0A9}"/>
              </a:ext>
            </a:extLst>
          </p:cNvPr>
          <p:cNvGrpSpPr>
            <a:grpSpLocks/>
          </p:cNvGrpSpPr>
          <p:nvPr/>
        </p:nvGrpSpPr>
        <p:grpSpPr bwMode="auto">
          <a:xfrm>
            <a:off x="2278063" y="2473325"/>
            <a:ext cx="5368925" cy="2982913"/>
            <a:chOff x="1435" y="1558"/>
            <a:chExt cx="3382" cy="1879"/>
          </a:xfrm>
        </p:grpSpPr>
        <p:grpSp>
          <p:nvGrpSpPr>
            <p:cNvPr id="2023462" name="Group 38">
              <a:extLst>
                <a:ext uri="{FF2B5EF4-FFF2-40B4-BE49-F238E27FC236}">
                  <a16:creationId xmlns:a16="http://schemas.microsoft.com/office/drawing/2014/main" id="{95C08033-7185-4397-B381-28E06DD920B4}"/>
                </a:ext>
              </a:extLst>
            </p:cNvPr>
            <p:cNvGrpSpPr>
              <a:grpSpLocks/>
            </p:cNvGrpSpPr>
            <p:nvPr/>
          </p:nvGrpSpPr>
          <p:grpSpPr bwMode="auto">
            <a:xfrm>
              <a:off x="2451" y="2593"/>
              <a:ext cx="384" cy="844"/>
              <a:chOff x="2451" y="2593"/>
              <a:chExt cx="384" cy="844"/>
            </a:xfrm>
          </p:grpSpPr>
          <p:sp>
            <p:nvSpPr>
              <p:cNvPr id="2023456" name="Arc 32">
                <a:extLst>
                  <a:ext uri="{FF2B5EF4-FFF2-40B4-BE49-F238E27FC236}">
                    <a16:creationId xmlns:a16="http://schemas.microsoft.com/office/drawing/2014/main" id="{1A6A3599-CF80-44D6-94F2-8CB5837127C9}"/>
                  </a:ext>
                </a:extLst>
              </p:cNvPr>
              <p:cNvSpPr>
                <a:spLocks/>
              </p:cNvSpPr>
              <p:nvPr/>
            </p:nvSpPr>
            <p:spPr bwMode="auto">
              <a:xfrm rot="-1585078">
                <a:off x="2590" y="2593"/>
                <a:ext cx="211" cy="844"/>
              </a:xfrm>
              <a:custGeom>
                <a:avLst/>
                <a:gdLst>
                  <a:gd name="G0" fmla="+- 0 0 0"/>
                  <a:gd name="G1" fmla="+- 21600 0 0"/>
                  <a:gd name="G2" fmla="+- 21600 0 0"/>
                  <a:gd name="T0" fmla="*/ 0 w 21600"/>
                  <a:gd name="T1" fmla="*/ 0 h 42985"/>
                  <a:gd name="T2" fmla="*/ 3037 w 21600"/>
                  <a:gd name="T3" fmla="*/ 42985 h 42985"/>
                  <a:gd name="T4" fmla="*/ 0 w 21600"/>
                  <a:gd name="T5" fmla="*/ 21600 h 42985"/>
                </a:gdLst>
                <a:ahLst/>
                <a:cxnLst>
                  <a:cxn ang="0">
                    <a:pos x="T0" y="T1"/>
                  </a:cxn>
                  <a:cxn ang="0">
                    <a:pos x="T2" y="T3"/>
                  </a:cxn>
                  <a:cxn ang="0">
                    <a:pos x="T4" y="T5"/>
                  </a:cxn>
                </a:cxnLst>
                <a:rect l="0" t="0" r="r" b="b"/>
                <a:pathLst>
                  <a:path w="21600" h="42985" fill="none" extrusionOk="0">
                    <a:moveTo>
                      <a:pt x="-1" y="0"/>
                    </a:moveTo>
                    <a:cubicBezTo>
                      <a:pt x="11929" y="0"/>
                      <a:pt x="21600" y="9670"/>
                      <a:pt x="21600" y="21600"/>
                    </a:cubicBezTo>
                    <a:cubicBezTo>
                      <a:pt x="21600" y="32356"/>
                      <a:pt x="13686" y="41473"/>
                      <a:pt x="3037" y="42985"/>
                    </a:cubicBezTo>
                  </a:path>
                  <a:path w="21600" h="42985" stroke="0" extrusionOk="0">
                    <a:moveTo>
                      <a:pt x="-1" y="0"/>
                    </a:moveTo>
                    <a:cubicBezTo>
                      <a:pt x="11929" y="0"/>
                      <a:pt x="21600" y="9670"/>
                      <a:pt x="21600" y="21600"/>
                    </a:cubicBezTo>
                    <a:cubicBezTo>
                      <a:pt x="21600" y="32356"/>
                      <a:pt x="13686" y="41473"/>
                      <a:pt x="3037" y="42985"/>
                    </a:cubicBezTo>
                    <a:lnTo>
                      <a:pt x="0" y="21600"/>
                    </a:lnTo>
                    <a:close/>
                  </a:path>
                </a:pathLst>
              </a:custGeom>
              <a:noFill/>
              <a:ln w="57150">
                <a:solidFill>
                  <a:srgbClr val="0080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23458" name="Text Box 34">
                <a:extLst>
                  <a:ext uri="{FF2B5EF4-FFF2-40B4-BE49-F238E27FC236}">
                    <a16:creationId xmlns:a16="http://schemas.microsoft.com/office/drawing/2014/main" id="{0B64937E-D94B-4BA5-9456-943B9B0EB881}"/>
                  </a:ext>
                </a:extLst>
              </p:cNvPr>
              <p:cNvSpPr txBox="1">
                <a:spLocks noChangeArrowheads="1"/>
              </p:cNvSpPr>
              <p:nvPr/>
            </p:nvSpPr>
            <p:spPr bwMode="auto">
              <a:xfrm>
                <a:off x="2451" y="2795"/>
                <a:ext cx="384" cy="2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de-DE" sz="1800">
                    <a:solidFill>
                      <a:srgbClr val="008000"/>
                    </a:solidFill>
                    <a:cs typeface="Arial" panose="020B0604020202020204" pitchFamily="34" charset="0"/>
                  </a:rPr>
                  <a:t>α</a:t>
                </a:r>
                <a:r>
                  <a:rPr lang="de-DE" altLang="de-DE" sz="1800">
                    <a:solidFill>
                      <a:srgbClr val="008000"/>
                    </a:solidFill>
                    <a:cs typeface="Arial" panose="020B0604020202020204" pitchFamily="34" charset="0"/>
                  </a:rPr>
                  <a:t>1</a:t>
                </a:r>
                <a:endParaRPr lang="en-GB" altLang="de-DE" sz="600">
                  <a:solidFill>
                    <a:srgbClr val="008000"/>
                  </a:solidFill>
                </a:endParaRPr>
              </a:p>
            </p:txBody>
          </p:sp>
        </p:grpSp>
        <p:grpSp>
          <p:nvGrpSpPr>
            <p:cNvPr id="2023465" name="Group 41">
              <a:extLst>
                <a:ext uri="{FF2B5EF4-FFF2-40B4-BE49-F238E27FC236}">
                  <a16:creationId xmlns:a16="http://schemas.microsoft.com/office/drawing/2014/main" id="{DB3582C6-1B39-4338-BE23-4AF53B294D94}"/>
                </a:ext>
              </a:extLst>
            </p:cNvPr>
            <p:cNvGrpSpPr>
              <a:grpSpLocks/>
            </p:cNvGrpSpPr>
            <p:nvPr/>
          </p:nvGrpSpPr>
          <p:grpSpPr bwMode="auto">
            <a:xfrm>
              <a:off x="1435" y="1558"/>
              <a:ext cx="3382" cy="1879"/>
              <a:chOff x="1435" y="1558"/>
              <a:chExt cx="3382" cy="1879"/>
            </a:xfrm>
          </p:grpSpPr>
          <p:sp>
            <p:nvSpPr>
              <p:cNvPr id="2023438" name="Line 14">
                <a:extLst>
                  <a:ext uri="{FF2B5EF4-FFF2-40B4-BE49-F238E27FC236}">
                    <a16:creationId xmlns:a16="http://schemas.microsoft.com/office/drawing/2014/main" id="{BA752174-1946-4CCD-81DF-0C620F17C359}"/>
                  </a:ext>
                </a:extLst>
              </p:cNvPr>
              <p:cNvSpPr>
                <a:spLocks noChangeShapeType="1"/>
              </p:cNvSpPr>
              <p:nvPr/>
            </p:nvSpPr>
            <p:spPr bwMode="auto">
              <a:xfrm>
                <a:off x="3878" y="1560"/>
                <a:ext cx="0" cy="1863"/>
              </a:xfrm>
              <a:prstGeom prst="line">
                <a:avLst/>
              </a:prstGeom>
              <a:noFill/>
              <a:ln w="28575">
                <a:solidFill>
                  <a:srgbClr val="3399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2023464" name="Group 40">
                <a:extLst>
                  <a:ext uri="{FF2B5EF4-FFF2-40B4-BE49-F238E27FC236}">
                    <a16:creationId xmlns:a16="http://schemas.microsoft.com/office/drawing/2014/main" id="{979CFC24-61EB-44D9-A9E2-8F28EA065E4B}"/>
                  </a:ext>
                </a:extLst>
              </p:cNvPr>
              <p:cNvGrpSpPr>
                <a:grpSpLocks/>
              </p:cNvGrpSpPr>
              <p:nvPr/>
            </p:nvGrpSpPr>
            <p:grpSpPr bwMode="auto">
              <a:xfrm>
                <a:off x="1435" y="1558"/>
                <a:ext cx="3382" cy="1879"/>
                <a:chOff x="1435" y="1558"/>
                <a:chExt cx="3382" cy="1879"/>
              </a:xfrm>
            </p:grpSpPr>
            <p:sp>
              <p:nvSpPr>
                <p:cNvPr id="2023440" name="Rectangle 16">
                  <a:extLst>
                    <a:ext uri="{FF2B5EF4-FFF2-40B4-BE49-F238E27FC236}">
                      <a16:creationId xmlns:a16="http://schemas.microsoft.com/office/drawing/2014/main" id="{7A133EDF-9576-47FC-A415-01E1DCA688BC}"/>
                    </a:ext>
                  </a:extLst>
                </p:cNvPr>
                <p:cNvSpPr>
                  <a:spLocks noChangeArrowheads="1"/>
                </p:cNvSpPr>
                <p:nvPr/>
              </p:nvSpPr>
              <p:spPr bwMode="gray">
                <a:xfrm>
                  <a:off x="1466" y="1558"/>
                  <a:ext cx="2419" cy="1865"/>
                </a:xfrm>
                <a:prstGeom prst="rect">
                  <a:avLst/>
                </a:prstGeom>
                <a:solidFill>
                  <a:srgbClr val="339966">
                    <a:alpha val="30000"/>
                  </a:srgbClr>
                </a:solidFill>
                <a:ln>
                  <a:noFill/>
                </a:ln>
                <a:effectLst/>
                <a:extLst>
                  <a:ext uri="{91240B29-F687-4F45-9708-019B960494DF}">
                    <a14:hiddenLine xmlns:a14="http://schemas.microsoft.com/office/drawing/2010/main" w="57150" algn="ctr">
                      <a:solidFill>
                        <a:srgbClr val="0066FF"/>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23441" name="Line 17">
                  <a:extLst>
                    <a:ext uri="{FF2B5EF4-FFF2-40B4-BE49-F238E27FC236}">
                      <a16:creationId xmlns:a16="http://schemas.microsoft.com/office/drawing/2014/main" id="{0FDD8250-1B54-4B1D-9063-70BB758ADF01}"/>
                    </a:ext>
                  </a:extLst>
                </p:cNvPr>
                <p:cNvSpPr>
                  <a:spLocks noChangeShapeType="1"/>
                </p:cNvSpPr>
                <p:nvPr/>
              </p:nvSpPr>
              <p:spPr bwMode="auto">
                <a:xfrm flipV="1">
                  <a:off x="1435" y="1577"/>
                  <a:ext cx="2439" cy="1860"/>
                </a:xfrm>
                <a:prstGeom prst="line">
                  <a:avLst/>
                </a:prstGeom>
                <a:noFill/>
                <a:ln w="57150">
                  <a:solidFill>
                    <a:srgbClr val="008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23442" name="AutoShape 18">
                  <a:extLst>
                    <a:ext uri="{FF2B5EF4-FFF2-40B4-BE49-F238E27FC236}">
                      <a16:creationId xmlns:a16="http://schemas.microsoft.com/office/drawing/2014/main" id="{51F414FD-2A85-4564-8B63-5835749F3AFF}"/>
                    </a:ext>
                  </a:extLst>
                </p:cNvPr>
                <p:cNvSpPr>
                  <a:spLocks noChangeArrowheads="1"/>
                </p:cNvSpPr>
                <p:nvPr/>
              </p:nvSpPr>
              <p:spPr bwMode="gray">
                <a:xfrm>
                  <a:off x="3918" y="3083"/>
                  <a:ext cx="143" cy="149"/>
                </a:xfrm>
                <a:prstGeom prst="leftArrow">
                  <a:avLst>
                    <a:gd name="adj1" fmla="val 50000"/>
                    <a:gd name="adj2" fmla="val 25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23450" name="Text Box 26">
                  <a:extLst>
                    <a:ext uri="{FF2B5EF4-FFF2-40B4-BE49-F238E27FC236}">
                      <a16:creationId xmlns:a16="http://schemas.microsoft.com/office/drawing/2014/main" id="{35AA6F03-D1B1-4AF6-AEC2-30A3D1647E9A}"/>
                    </a:ext>
                  </a:extLst>
                </p:cNvPr>
                <p:cNvSpPr txBox="1">
                  <a:spLocks noChangeArrowheads="1"/>
                </p:cNvSpPr>
                <p:nvPr/>
              </p:nvSpPr>
              <p:spPr bwMode="auto">
                <a:xfrm>
                  <a:off x="4080" y="3038"/>
                  <a:ext cx="737" cy="2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000">
                      <a:solidFill>
                        <a:srgbClr val="008000"/>
                      </a:solidFill>
                    </a:rPr>
                    <a:t>increased</a:t>
                  </a:r>
                  <a:br>
                    <a:rPr lang="en-GB" altLang="de-DE" sz="1000">
                      <a:solidFill>
                        <a:srgbClr val="008000"/>
                      </a:solidFill>
                    </a:rPr>
                  </a:br>
                  <a:r>
                    <a:rPr lang="en-GB" altLang="de-DE" sz="1000">
                      <a:solidFill>
                        <a:srgbClr val="008000"/>
                      </a:solidFill>
                    </a:rPr>
                    <a:t>efficiency</a:t>
                  </a:r>
                </a:p>
              </p:txBody>
            </p:sp>
          </p:grpSp>
        </p:grpSp>
      </p:grpSp>
      <p:grpSp>
        <p:nvGrpSpPr>
          <p:cNvPr id="2023467" name="Group 43">
            <a:extLst>
              <a:ext uri="{FF2B5EF4-FFF2-40B4-BE49-F238E27FC236}">
                <a16:creationId xmlns:a16="http://schemas.microsoft.com/office/drawing/2014/main" id="{942444D6-9EA7-4372-A8FC-D9042B48EBF7}"/>
              </a:ext>
            </a:extLst>
          </p:cNvPr>
          <p:cNvGrpSpPr>
            <a:grpSpLocks/>
          </p:cNvGrpSpPr>
          <p:nvPr/>
        </p:nvGrpSpPr>
        <p:grpSpPr bwMode="auto">
          <a:xfrm>
            <a:off x="2276475" y="2482850"/>
            <a:ext cx="5370513" cy="2971800"/>
            <a:chOff x="1434" y="1564"/>
            <a:chExt cx="3383" cy="1872"/>
          </a:xfrm>
        </p:grpSpPr>
        <p:sp>
          <p:nvSpPr>
            <p:cNvPr id="2023432" name="Line 8">
              <a:extLst>
                <a:ext uri="{FF2B5EF4-FFF2-40B4-BE49-F238E27FC236}">
                  <a16:creationId xmlns:a16="http://schemas.microsoft.com/office/drawing/2014/main" id="{45018301-A719-440E-87BE-A95056BA6D1E}"/>
                </a:ext>
              </a:extLst>
            </p:cNvPr>
            <p:cNvSpPr>
              <a:spLocks noChangeShapeType="1"/>
            </p:cNvSpPr>
            <p:nvPr/>
          </p:nvSpPr>
          <p:spPr bwMode="auto">
            <a:xfrm flipV="1">
              <a:off x="1434" y="1564"/>
              <a:ext cx="3370" cy="187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23466" name="Text Box 42">
              <a:extLst>
                <a:ext uri="{FF2B5EF4-FFF2-40B4-BE49-F238E27FC236}">
                  <a16:creationId xmlns:a16="http://schemas.microsoft.com/office/drawing/2014/main" id="{7FA51922-2060-4F80-823B-DEB085F5CF83}"/>
                </a:ext>
              </a:extLst>
            </p:cNvPr>
            <p:cNvSpPr txBox="1">
              <a:spLocks noChangeArrowheads="1"/>
            </p:cNvSpPr>
            <p:nvPr/>
          </p:nvSpPr>
          <p:spPr bwMode="auto">
            <a:xfrm rot="-1746306">
              <a:off x="2451" y="1993"/>
              <a:ext cx="2366" cy="2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600"/>
                <a:t>Total (Compound) Performance</a:t>
              </a:r>
            </a:p>
          </p:txBody>
        </p:sp>
      </p:grpSp>
      <p:grpSp>
        <p:nvGrpSpPr>
          <p:cNvPr id="2023470" name="Group 46">
            <a:extLst>
              <a:ext uri="{FF2B5EF4-FFF2-40B4-BE49-F238E27FC236}">
                <a16:creationId xmlns:a16="http://schemas.microsoft.com/office/drawing/2014/main" id="{AB2398D0-1E03-44C8-93D2-DCEB4EDC9C10}"/>
              </a:ext>
            </a:extLst>
          </p:cNvPr>
          <p:cNvGrpSpPr>
            <a:grpSpLocks/>
          </p:cNvGrpSpPr>
          <p:nvPr/>
        </p:nvGrpSpPr>
        <p:grpSpPr bwMode="auto">
          <a:xfrm>
            <a:off x="2316163" y="2217738"/>
            <a:ext cx="5307012" cy="274637"/>
            <a:chOff x="1459" y="1397"/>
            <a:chExt cx="3343" cy="173"/>
          </a:xfrm>
        </p:grpSpPr>
        <p:sp>
          <p:nvSpPr>
            <p:cNvPr id="2023436" name="Line 12">
              <a:extLst>
                <a:ext uri="{FF2B5EF4-FFF2-40B4-BE49-F238E27FC236}">
                  <a16:creationId xmlns:a16="http://schemas.microsoft.com/office/drawing/2014/main" id="{0874C4CD-FBCF-4F69-B317-5E14AE260A87}"/>
                </a:ext>
              </a:extLst>
            </p:cNvPr>
            <p:cNvSpPr>
              <a:spLocks noChangeShapeType="1"/>
            </p:cNvSpPr>
            <p:nvPr/>
          </p:nvSpPr>
          <p:spPr bwMode="auto">
            <a:xfrm flipH="1">
              <a:off x="1459" y="1555"/>
              <a:ext cx="3343" cy="0"/>
            </a:xfrm>
            <a:prstGeom prst="line">
              <a:avLst/>
            </a:prstGeom>
            <a:noFill/>
            <a:ln w="28575">
              <a:solidFill>
                <a:srgbClr val="00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23468" name="Text Box 44">
              <a:extLst>
                <a:ext uri="{FF2B5EF4-FFF2-40B4-BE49-F238E27FC236}">
                  <a16:creationId xmlns:a16="http://schemas.microsoft.com/office/drawing/2014/main" id="{5E5ACDD1-C7C7-4596-BD7B-10A5B5CC7758}"/>
                </a:ext>
              </a:extLst>
            </p:cNvPr>
            <p:cNvSpPr txBox="1">
              <a:spLocks noChangeArrowheads="1"/>
            </p:cNvSpPr>
            <p:nvPr/>
          </p:nvSpPr>
          <p:spPr bwMode="auto">
            <a:xfrm>
              <a:off x="2608" y="1397"/>
              <a:ext cx="1336"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200">
                  <a:solidFill>
                    <a:srgbClr val="0000FF"/>
                  </a:solidFill>
                </a:rPr>
                <a:t>qualitative / subjective</a:t>
              </a:r>
            </a:p>
          </p:txBody>
        </p:sp>
      </p:grpSp>
      <p:grpSp>
        <p:nvGrpSpPr>
          <p:cNvPr id="2023471" name="Group 47">
            <a:extLst>
              <a:ext uri="{FF2B5EF4-FFF2-40B4-BE49-F238E27FC236}">
                <a16:creationId xmlns:a16="http://schemas.microsoft.com/office/drawing/2014/main" id="{7DD9F279-1648-4827-B9AD-C0EAB7BDDD7E}"/>
              </a:ext>
            </a:extLst>
          </p:cNvPr>
          <p:cNvGrpSpPr>
            <a:grpSpLocks/>
          </p:cNvGrpSpPr>
          <p:nvPr/>
        </p:nvGrpSpPr>
        <p:grpSpPr bwMode="auto">
          <a:xfrm>
            <a:off x="7610475" y="2492375"/>
            <a:ext cx="274638" cy="2955925"/>
            <a:chOff x="4794" y="1570"/>
            <a:chExt cx="173" cy="1862"/>
          </a:xfrm>
        </p:grpSpPr>
        <p:sp>
          <p:nvSpPr>
            <p:cNvPr id="2023435" name="Line 11">
              <a:extLst>
                <a:ext uri="{FF2B5EF4-FFF2-40B4-BE49-F238E27FC236}">
                  <a16:creationId xmlns:a16="http://schemas.microsoft.com/office/drawing/2014/main" id="{06C4BFC6-865C-4421-84C1-700264EF8F84}"/>
                </a:ext>
              </a:extLst>
            </p:cNvPr>
            <p:cNvSpPr>
              <a:spLocks noChangeShapeType="1"/>
            </p:cNvSpPr>
            <p:nvPr/>
          </p:nvSpPr>
          <p:spPr bwMode="auto">
            <a:xfrm>
              <a:off x="4816" y="1570"/>
              <a:ext cx="0" cy="1862"/>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23469" name="Text Box 45">
              <a:extLst>
                <a:ext uri="{FF2B5EF4-FFF2-40B4-BE49-F238E27FC236}">
                  <a16:creationId xmlns:a16="http://schemas.microsoft.com/office/drawing/2014/main" id="{EF1DDE8D-80C5-427F-A291-28B4B91D098E}"/>
                </a:ext>
              </a:extLst>
            </p:cNvPr>
            <p:cNvSpPr txBox="1">
              <a:spLocks noChangeArrowheads="1"/>
            </p:cNvSpPr>
            <p:nvPr/>
          </p:nvSpPr>
          <p:spPr bwMode="auto">
            <a:xfrm rot="5400000">
              <a:off x="4208" y="2354"/>
              <a:ext cx="1345"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200">
                  <a:solidFill>
                    <a:srgbClr val="FF0000"/>
                  </a:solidFill>
                </a:rPr>
                <a:t>quantitative / financial</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023470"/>
                                        </p:tgtEl>
                                        <p:attrNameLst>
                                          <p:attrName>style.visibility</p:attrName>
                                        </p:attrNameLst>
                                      </p:cBhvr>
                                      <p:to>
                                        <p:strVal val="visible"/>
                                      </p:to>
                                    </p:set>
                                    <p:animEffect transition="in" filter="wipe(right)">
                                      <p:cBhvr>
                                        <p:cTn id="7" dur="500"/>
                                        <p:tgtEl>
                                          <p:spTgt spid="2023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023471"/>
                                        </p:tgtEl>
                                        <p:attrNameLst>
                                          <p:attrName>style.visibility</p:attrName>
                                        </p:attrNameLst>
                                      </p:cBhvr>
                                      <p:to>
                                        <p:strVal val="visible"/>
                                      </p:to>
                                    </p:set>
                                    <p:animEffect transition="in" filter="wipe(up)">
                                      <p:cBhvr>
                                        <p:cTn id="12" dur="500"/>
                                        <p:tgtEl>
                                          <p:spTgt spid="20234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023427"/>
                                        </p:tgtEl>
                                        <p:attrNameLst>
                                          <p:attrName>style.visibility</p:attrName>
                                        </p:attrNameLst>
                                      </p:cBhvr>
                                      <p:to>
                                        <p:strVal val="visible"/>
                                      </p:to>
                                    </p:set>
                                    <p:anim calcmode="lin" valueType="num">
                                      <p:cBhvr>
                                        <p:cTn id="17" dur="500" fill="hold"/>
                                        <p:tgtEl>
                                          <p:spTgt spid="2023427"/>
                                        </p:tgtEl>
                                        <p:attrNameLst>
                                          <p:attrName>ppt_w</p:attrName>
                                        </p:attrNameLst>
                                      </p:cBhvr>
                                      <p:tavLst>
                                        <p:tav tm="0">
                                          <p:val>
                                            <p:fltVal val="0"/>
                                          </p:val>
                                        </p:tav>
                                        <p:tav tm="100000">
                                          <p:val>
                                            <p:strVal val="#ppt_w"/>
                                          </p:val>
                                        </p:tav>
                                      </p:tavLst>
                                    </p:anim>
                                    <p:anim calcmode="lin" valueType="num">
                                      <p:cBhvr>
                                        <p:cTn id="18" dur="500" fill="hold"/>
                                        <p:tgtEl>
                                          <p:spTgt spid="2023427"/>
                                        </p:tgtEl>
                                        <p:attrNameLst>
                                          <p:attrName>ppt_h</p:attrName>
                                        </p:attrNameLst>
                                      </p:cBhvr>
                                      <p:tavLst>
                                        <p:tav tm="0">
                                          <p:val>
                                            <p:fltVal val="0"/>
                                          </p:val>
                                        </p:tav>
                                        <p:tav tm="100000">
                                          <p:val>
                                            <p:strVal val="#ppt_h"/>
                                          </p:val>
                                        </p:tav>
                                      </p:tavLst>
                                    </p:anim>
                                  </p:childTnLst>
                                </p:cTn>
                              </p:par>
                              <p:par>
                                <p:cTn id="19" presetID="22" presetClass="entr" presetSubtype="4" fill="hold" nodeType="withEffect">
                                  <p:stCondLst>
                                    <p:cond delay="0"/>
                                  </p:stCondLst>
                                  <p:childTnLst>
                                    <p:set>
                                      <p:cBhvr>
                                        <p:cTn id="20" dur="1" fill="hold">
                                          <p:stCondLst>
                                            <p:cond delay="0"/>
                                          </p:stCondLst>
                                        </p:cTn>
                                        <p:tgtEl>
                                          <p:spTgt spid="2023467"/>
                                        </p:tgtEl>
                                        <p:attrNameLst>
                                          <p:attrName>style.visibility</p:attrName>
                                        </p:attrNameLst>
                                      </p:cBhvr>
                                      <p:to>
                                        <p:strVal val="visible"/>
                                      </p:to>
                                    </p:set>
                                    <p:animEffect transition="in" filter="wipe(down)">
                                      <p:cBhvr>
                                        <p:cTn id="21" dur="500"/>
                                        <p:tgtEl>
                                          <p:spTgt spid="20234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2023472"/>
                                        </p:tgtEl>
                                        <p:attrNameLst>
                                          <p:attrName>style.visibility</p:attrName>
                                        </p:attrNameLst>
                                      </p:cBhvr>
                                      <p:to>
                                        <p:strVal val="visible"/>
                                      </p:to>
                                    </p:set>
                                    <p:animEffect transition="in" filter="wipe(right)">
                                      <p:cBhvr>
                                        <p:cTn id="26" dur="500"/>
                                        <p:tgtEl>
                                          <p:spTgt spid="2023472"/>
                                        </p:tgtEl>
                                      </p:cBhvr>
                                    </p:animEffect>
                                  </p:childTnLst>
                                  <p:subTnLst>
                                    <p:set>
                                      <p:cBhvr override="childStyle">
                                        <p:cTn dur="1" fill="hold" display="0" masterRel="nextClick" afterEffect="1"/>
                                        <p:tgtEl>
                                          <p:spTgt spid="2023472"/>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2023454"/>
                                        </p:tgtEl>
                                        <p:attrNameLst>
                                          <p:attrName>style.visibility</p:attrName>
                                        </p:attrNameLst>
                                      </p:cBhvr>
                                      <p:to>
                                        <p:strVal val="visible"/>
                                      </p:to>
                                    </p:set>
                                    <p:animEffect transition="in" filter="wipe(up)">
                                      <p:cBhvr>
                                        <p:cTn id="31" dur="500"/>
                                        <p:tgtEl>
                                          <p:spTgt spid="2023454"/>
                                        </p:tgtEl>
                                      </p:cBhvr>
                                    </p:animEffect>
                                  </p:childTnLst>
                                </p:cTn>
                              </p:par>
                            </p:childTnLst>
                          </p:cTn>
                        </p:par>
                        <p:par>
                          <p:cTn id="32" fill="hold" nodeType="afterGroup">
                            <p:stCondLst>
                              <p:cond delay="500"/>
                            </p:stCondLst>
                            <p:childTnLst>
                              <p:par>
                                <p:cTn id="33" presetID="23" presetClass="entr" presetSubtype="16" fill="hold" nodeType="afterEffect">
                                  <p:stCondLst>
                                    <p:cond delay="0"/>
                                  </p:stCondLst>
                                  <p:childTnLst>
                                    <p:set>
                                      <p:cBhvr>
                                        <p:cTn id="34" dur="1" fill="hold">
                                          <p:stCondLst>
                                            <p:cond delay="0"/>
                                          </p:stCondLst>
                                        </p:cTn>
                                        <p:tgtEl>
                                          <p:spTgt spid="2023463"/>
                                        </p:tgtEl>
                                        <p:attrNameLst>
                                          <p:attrName>style.visibility</p:attrName>
                                        </p:attrNameLst>
                                      </p:cBhvr>
                                      <p:to>
                                        <p:strVal val="visible"/>
                                      </p:to>
                                    </p:set>
                                    <p:anim calcmode="lin" valueType="num">
                                      <p:cBhvr>
                                        <p:cTn id="35" dur="500" fill="hold"/>
                                        <p:tgtEl>
                                          <p:spTgt spid="2023463"/>
                                        </p:tgtEl>
                                        <p:attrNameLst>
                                          <p:attrName>ppt_w</p:attrName>
                                        </p:attrNameLst>
                                      </p:cBhvr>
                                      <p:tavLst>
                                        <p:tav tm="0">
                                          <p:val>
                                            <p:fltVal val="0"/>
                                          </p:val>
                                        </p:tav>
                                        <p:tav tm="100000">
                                          <p:val>
                                            <p:strVal val="#ppt_w"/>
                                          </p:val>
                                        </p:tav>
                                      </p:tavLst>
                                    </p:anim>
                                    <p:anim calcmode="lin" valueType="num">
                                      <p:cBhvr>
                                        <p:cTn id="36" dur="500" fill="hold"/>
                                        <p:tgtEl>
                                          <p:spTgt spid="20234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4519" name="Rectangle 71">
            <a:extLst>
              <a:ext uri="{FF2B5EF4-FFF2-40B4-BE49-F238E27FC236}">
                <a16:creationId xmlns:a16="http://schemas.microsoft.com/office/drawing/2014/main" id="{B2D91D33-6E4E-4D02-B3EC-852DE24B2A8F}"/>
              </a:ext>
            </a:extLst>
          </p:cNvPr>
          <p:cNvSpPr>
            <a:spLocks noChangeArrowheads="1"/>
          </p:cNvSpPr>
          <p:nvPr/>
        </p:nvSpPr>
        <p:spPr bwMode="auto">
          <a:xfrm>
            <a:off x="528638" y="1555750"/>
            <a:ext cx="8069262" cy="46704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24450" name="Rectangle 2">
            <a:extLst>
              <a:ext uri="{FF2B5EF4-FFF2-40B4-BE49-F238E27FC236}">
                <a16:creationId xmlns:a16="http://schemas.microsoft.com/office/drawing/2014/main" id="{5F020AB8-CE99-4D7A-AEA6-AFDFE556F7A0}"/>
              </a:ext>
            </a:extLst>
          </p:cNvPr>
          <p:cNvSpPr>
            <a:spLocks noGrp="1" noChangeArrowheads="1"/>
          </p:cNvSpPr>
          <p:nvPr>
            <p:ph type="title"/>
          </p:nvPr>
        </p:nvSpPr>
        <p:spPr/>
        <p:txBody>
          <a:bodyPr/>
          <a:lstStyle/>
          <a:p>
            <a:r>
              <a:rPr lang="en-US" altLang="de-DE">
                <a:solidFill>
                  <a:schemeClr val="tx1"/>
                </a:solidFill>
              </a:rPr>
              <a:t>The concept of Vector-Based Performance Measurement &amp; Visualisation</a:t>
            </a:r>
            <a:endParaRPr lang="de-DE" altLang="de-DE">
              <a:solidFill>
                <a:schemeClr val="tx1"/>
              </a:solidFill>
            </a:endParaRPr>
          </a:p>
        </p:txBody>
      </p:sp>
      <p:sp>
        <p:nvSpPr>
          <p:cNvPr id="2024451" name="Text Box 3">
            <a:extLst>
              <a:ext uri="{FF2B5EF4-FFF2-40B4-BE49-F238E27FC236}">
                <a16:creationId xmlns:a16="http://schemas.microsoft.com/office/drawing/2014/main" id="{6F273A06-55D2-4045-AA19-035BD5375494}"/>
              </a:ext>
            </a:extLst>
          </p:cNvPr>
          <p:cNvSpPr txBox="1">
            <a:spLocks noChangeArrowheads="1"/>
          </p:cNvSpPr>
          <p:nvPr/>
        </p:nvSpPr>
        <p:spPr bwMode="auto">
          <a:xfrm>
            <a:off x="142875" y="811213"/>
            <a:ext cx="881221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400">
                <a:solidFill>
                  <a:schemeClr val="hlink"/>
                </a:solidFill>
              </a:rPr>
              <a:t>Vector Aggregation and Drilldown Analysis</a:t>
            </a:r>
            <a:br>
              <a:rPr lang="de-DE" altLang="de-DE" sz="2400">
                <a:solidFill>
                  <a:schemeClr val="hlink"/>
                </a:solidFill>
              </a:rPr>
            </a:br>
            <a:r>
              <a:rPr lang="en-GB" altLang="de-DE" sz="1800">
                <a:solidFill>
                  <a:schemeClr val="hlink"/>
                </a:solidFill>
              </a:rPr>
              <a:t>(Example: Automotive R&amp;D) </a:t>
            </a:r>
          </a:p>
          <a:p>
            <a:pPr>
              <a:spcBef>
                <a:spcPct val="50000"/>
              </a:spcBef>
            </a:pPr>
            <a:endParaRPr lang="de-DE" altLang="de-DE" sz="2400">
              <a:solidFill>
                <a:schemeClr val="hlink"/>
              </a:solidFill>
            </a:endParaRPr>
          </a:p>
        </p:txBody>
      </p:sp>
      <p:sp>
        <p:nvSpPr>
          <p:cNvPr id="2024492" name="Text Box 44">
            <a:extLst>
              <a:ext uri="{FF2B5EF4-FFF2-40B4-BE49-F238E27FC236}">
                <a16:creationId xmlns:a16="http://schemas.microsoft.com/office/drawing/2014/main" id="{9D517039-164D-4E47-96D2-DC81A3F309B4}"/>
              </a:ext>
            </a:extLst>
          </p:cNvPr>
          <p:cNvSpPr txBox="1">
            <a:spLocks noChangeArrowheads="1"/>
          </p:cNvSpPr>
          <p:nvPr/>
        </p:nvSpPr>
        <p:spPr bwMode="auto">
          <a:xfrm>
            <a:off x="3271838" y="1211263"/>
            <a:ext cx="23796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sz="2800">
              <a:solidFill>
                <a:schemeClr val="tx1"/>
              </a:solidFill>
            </a:endParaRPr>
          </a:p>
        </p:txBody>
      </p:sp>
      <p:grpSp>
        <p:nvGrpSpPr>
          <p:cNvPr id="2024494" name="Group 46">
            <a:extLst>
              <a:ext uri="{FF2B5EF4-FFF2-40B4-BE49-F238E27FC236}">
                <a16:creationId xmlns:a16="http://schemas.microsoft.com/office/drawing/2014/main" id="{1C5D307C-AF36-46F6-93F0-9D0EF0E10D46}"/>
              </a:ext>
            </a:extLst>
          </p:cNvPr>
          <p:cNvGrpSpPr>
            <a:grpSpLocks/>
          </p:cNvGrpSpPr>
          <p:nvPr/>
        </p:nvGrpSpPr>
        <p:grpSpPr bwMode="auto">
          <a:xfrm>
            <a:off x="3590925" y="4276725"/>
            <a:ext cx="741363" cy="787400"/>
            <a:chOff x="2463" y="2296"/>
            <a:chExt cx="1007" cy="906"/>
          </a:xfrm>
        </p:grpSpPr>
        <p:sp>
          <p:nvSpPr>
            <p:cNvPr id="2024495" name="Rectangle 47">
              <a:extLst>
                <a:ext uri="{FF2B5EF4-FFF2-40B4-BE49-F238E27FC236}">
                  <a16:creationId xmlns:a16="http://schemas.microsoft.com/office/drawing/2014/main" id="{B1137795-B2C4-49D9-94D1-A9D1E9BBC574}"/>
                </a:ext>
              </a:extLst>
            </p:cNvPr>
            <p:cNvSpPr>
              <a:spLocks noChangeArrowheads="1"/>
            </p:cNvSpPr>
            <p:nvPr/>
          </p:nvSpPr>
          <p:spPr bwMode="auto">
            <a:xfrm>
              <a:off x="2472" y="2296"/>
              <a:ext cx="998" cy="906"/>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24496" name="Line 48">
              <a:extLst>
                <a:ext uri="{FF2B5EF4-FFF2-40B4-BE49-F238E27FC236}">
                  <a16:creationId xmlns:a16="http://schemas.microsoft.com/office/drawing/2014/main" id="{3165476C-A417-423C-8991-85625CD90740}"/>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2024497" name="Group 49">
            <a:extLst>
              <a:ext uri="{FF2B5EF4-FFF2-40B4-BE49-F238E27FC236}">
                <a16:creationId xmlns:a16="http://schemas.microsoft.com/office/drawing/2014/main" id="{8EC72FE6-24F6-451A-A195-ACA62EEB94B4}"/>
              </a:ext>
            </a:extLst>
          </p:cNvPr>
          <p:cNvGrpSpPr>
            <a:grpSpLocks/>
          </p:cNvGrpSpPr>
          <p:nvPr/>
        </p:nvGrpSpPr>
        <p:grpSpPr bwMode="auto">
          <a:xfrm>
            <a:off x="4332288" y="3486150"/>
            <a:ext cx="520700" cy="788988"/>
            <a:chOff x="2463" y="2296"/>
            <a:chExt cx="1007" cy="906"/>
          </a:xfrm>
        </p:grpSpPr>
        <p:sp>
          <p:nvSpPr>
            <p:cNvPr id="2024498" name="Rectangle 50">
              <a:extLst>
                <a:ext uri="{FF2B5EF4-FFF2-40B4-BE49-F238E27FC236}">
                  <a16:creationId xmlns:a16="http://schemas.microsoft.com/office/drawing/2014/main" id="{D447EC0E-81CA-4C4F-A013-D7F0F805C256}"/>
                </a:ext>
              </a:extLst>
            </p:cNvPr>
            <p:cNvSpPr>
              <a:spLocks noChangeArrowheads="1"/>
            </p:cNvSpPr>
            <p:nvPr/>
          </p:nvSpPr>
          <p:spPr bwMode="auto">
            <a:xfrm>
              <a:off x="2472" y="2296"/>
              <a:ext cx="998" cy="90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24499" name="Line 51">
              <a:extLst>
                <a:ext uri="{FF2B5EF4-FFF2-40B4-BE49-F238E27FC236}">
                  <a16:creationId xmlns:a16="http://schemas.microsoft.com/office/drawing/2014/main" id="{70E5AECA-EE18-4122-84CE-99D3A3B1D448}"/>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2024500" name="Group 52">
            <a:extLst>
              <a:ext uri="{FF2B5EF4-FFF2-40B4-BE49-F238E27FC236}">
                <a16:creationId xmlns:a16="http://schemas.microsoft.com/office/drawing/2014/main" id="{8E4275AA-4B89-4542-8F3B-17B1422585CF}"/>
              </a:ext>
            </a:extLst>
          </p:cNvPr>
          <p:cNvGrpSpPr>
            <a:grpSpLocks/>
          </p:cNvGrpSpPr>
          <p:nvPr/>
        </p:nvGrpSpPr>
        <p:grpSpPr bwMode="auto">
          <a:xfrm>
            <a:off x="4852988" y="2960688"/>
            <a:ext cx="1358900" cy="525462"/>
            <a:chOff x="2463" y="2296"/>
            <a:chExt cx="1007" cy="906"/>
          </a:xfrm>
        </p:grpSpPr>
        <p:sp>
          <p:nvSpPr>
            <p:cNvPr id="2024501" name="Rectangle 53">
              <a:extLst>
                <a:ext uri="{FF2B5EF4-FFF2-40B4-BE49-F238E27FC236}">
                  <a16:creationId xmlns:a16="http://schemas.microsoft.com/office/drawing/2014/main" id="{F769360B-42E7-4653-8F2A-9FE13BE23520}"/>
                </a:ext>
              </a:extLst>
            </p:cNvPr>
            <p:cNvSpPr>
              <a:spLocks noChangeArrowheads="1"/>
            </p:cNvSpPr>
            <p:nvPr/>
          </p:nvSpPr>
          <p:spPr bwMode="auto">
            <a:xfrm>
              <a:off x="2472" y="2296"/>
              <a:ext cx="998" cy="906"/>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CH"/>
            </a:p>
          </p:txBody>
        </p:sp>
        <p:sp>
          <p:nvSpPr>
            <p:cNvPr id="2024502" name="Line 54">
              <a:extLst>
                <a:ext uri="{FF2B5EF4-FFF2-40B4-BE49-F238E27FC236}">
                  <a16:creationId xmlns:a16="http://schemas.microsoft.com/office/drawing/2014/main" id="{F9FA8467-2FC2-4ACB-9232-93F77CE8DADB}"/>
                </a:ext>
              </a:extLst>
            </p:cNvPr>
            <p:cNvSpPr>
              <a:spLocks noChangeShapeType="1"/>
            </p:cNvSpPr>
            <p:nvPr/>
          </p:nvSpPr>
          <p:spPr bwMode="auto">
            <a:xfrm flipV="1">
              <a:off x="2463" y="2296"/>
              <a:ext cx="1007" cy="898"/>
            </a:xfrm>
            <a:prstGeom prst="line">
              <a:avLst/>
            </a:prstGeom>
            <a:noFill/>
            <a:ln w="1905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CH"/>
            </a:p>
          </p:txBody>
        </p:sp>
      </p:grpSp>
      <p:grpSp>
        <p:nvGrpSpPr>
          <p:cNvPr id="2024503" name="Group 55">
            <a:extLst>
              <a:ext uri="{FF2B5EF4-FFF2-40B4-BE49-F238E27FC236}">
                <a16:creationId xmlns:a16="http://schemas.microsoft.com/office/drawing/2014/main" id="{335B2B39-1E5C-4881-9BDA-13631B46D102}"/>
              </a:ext>
            </a:extLst>
          </p:cNvPr>
          <p:cNvGrpSpPr>
            <a:grpSpLocks/>
          </p:cNvGrpSpPr>
          <p:nvPr/>
        </p:nvGrpSpPr>
        <p:grpSpPr bwMode="auto">
          <a:xfrm>
            <a:off x="2297113" y="5065713"/>
            <a:ext cx="1304925" cy="414337"/>
            <a:chOff x="1338" y="3249"/>
            <a:chExt cx="1134" cy="363"/>
          </a:xfrm>
        </p:grpSpPr>
        <p:sp>
          <p:nvSpPr>
            <p:cNvPr id="2024504" name="Rectangle 56">
              <a:extLst>
                <a:ext uri="{FF2B5EF4-FFF2-40B4-BE49-F238E27FC236}">
                  <a16:creationId xmlns:a16="http://schemas.microsoft.com/office/drawing/2014/main" id="{64EB1910-5B8F-4E53-985E-52E24FD3E616}"/>
                </a:ext>
              </a:extLst>
            </p:cNvPr>
            <p:cNvSpPr>
              <a:spLocks noChangeArrowheads="1"/>
            </p:cNvSpPr>
            <p:nvPr/>
          </p:nvSpPr>
          <p:spPr bwMode="auto">
            <a:xfrm>
              <a:off x="1338" y="3249"/>
              <a:ext cx="1134" cy="34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24505" name="Line 57">
              <a:extLst>
                <a:ext uri="{FF2B5EF4-FFF2-40B4-BE49-F238E27FC236}">
                  <a16:creationId xmlns:a16="http://schemas.microsoft.com/office/drawing/2014/main" id="{FA93DAFA-B277-48B7-A28D-7C81B2B7DAED}"/>
                </a:ext>
              </a:extLst>
            </p:cNvPr>
            <p:cNvSpPr>
              <a:spLocks noChangeShapeType="1"/>
            </p:cNvSpPr>
            <p:nvPr/>
          </p:nvSpPr>
          <p:spPr bwMode="auto">
            <a:xfrm flipV="1">
              <a:off x="1338" y="3249"/>
              <a:ext cx="1134"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2024508" name="Group 60">
            <a:extLst>
              <a:ext uri="{FF2B5EF4-FFF2-40B4-BE49-F238E27FC236}">
                <a16:creationId xmlns:a16="http://schemas.microsoft.com/office/drawing/2014/main" id="{AB83A0DD-3881-42A1-9D52-D4109BD4E249}"/>
              </a:ext>
            </a:extLst>
          </p:cNvPr>
          <p:cNvGrpSpPr>
            <a:grpSpLocks/>
          </p:cNvGrpSpPr>
          <p:nvPr/>
        </p:nvGrpSpPr>
        <p:grpSpPr bwMode="auto">
          <a:xfrm>
            <a:off x="6208713" y="2608263"/>
            <a:ext cx="1357312" cy="352425"/>
            <a:chOff x="2463" y="2296"/>
            <a:chExt cx="1007" cy="906"/>
          </a:xfrm>
        </p:grpSpPr>
        <p:sp>
          <p:nvSpPr>
            <p:cNvPr id="2024509" name="Rectangle 61">
              <a:extLst>
                <a:ext uri="{FF2B5EF4-FFF2-40B4-BE49-F238E27FC236}">
                  <a16:creationId xmlns:a16="http://schemas.microsoft.com/office/drawing/2014/main" id="{68AED74F-09F8-49A5-9122-6DE23A4EE460}"/>
                </a:ext>
              </a:extLst>
            </p:cNvPr>
            <p:cNvSpPr>
              <a:spLocks noChangeArrowheads="1"/>
            </p:cNvSpPr>
            <p:nvPr/>
          </p:nvSpPr>
          <p:spPr bwMode="auto">
            <a:xfrm>
              <a:off x="2472" y="2296"/>
              <a:ext cx="998" cy="906"/>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24510" name="Line 62">
              <a:extLst>
                <a:ext uri="{FF2B5EF4-FFF2-40B4-BE49-F238E27FC236}">
                  <a16:creationId xmlns:a16="http://schemas.microsoft.com/office/drawing/2014/main" id="{F66906C1-FC88-4BF0-BB60-5831A334022B}"/>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24514" name="Text Box 66">
            <a:extLst>
              <a:ext uri="{FF2B5EF4-FFF2-40B4-BE49-F238E27FC236}">
                <a16:creationId xmlns:a16="http://schemas.microsoft.com/office/drawing/2014/main" id="{4973573A-D355-4CC2-8ABC-0E36C91620B7}"/>
              </a:ext>
            </a:extLst>
          </p:cNvPr>
          <p:cNvSpPr txBox="1">
            <a:spLocks noChangeArrowheads="1"/>
          </p:cNvSpPr>
          <p:nvPr/>
        </p:nvSpPr>
        <p:spPr bwMode="auto">
          <a:xfrm>
            <a:off x="2965450" y="5084763"/>
            <a:ext cx="2112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400">
                <a:solidFill>
                  <a:schemeClr val="tx1"/>
                </a:solidFill>
              </a:rPr>
              <a:t>Engine</a:t>
            </a:r>
          </a:p>
        </p:txBody>
      </p:sp>
      <p:sp>
        <p:nvSpPr>
          <p:cNvPr id="2024515" name="Text Box 67">
            <a:extLst>
              <a:ext uri="{FF2B5EF4-FFF2-40B4-BE49-F238E27FC236}">
                <a16:creationId xmlns:a16="http://schemas.microsoft.com/office/drawing/2014/main" id="{EBC8E403-00F8-4828-860B-E1CB4C417EE5}"/>
              </a:ext>
            </a:extLst>
          </p:cNvPr>
          <p:cNvSpPr txBox="1">
            <a:spLocks noChangeArrowheads="1"/>
          </p:cNvSpPr>
          <p:nvPr/>
        </p:nvSpPr>
        <p:spPr bwMode="auto">
          <a:xfrm>
            <a:off x="4373563" y="4513263"/>
            <a:ext cx="2112962"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400">
                <a:solidFill>
                  <a:schemeClr val="tx1"/>
                </a:solidFill>
              </a:rPr>
              <a:t>Chassis </a:t>
            </a:r>
          </a:p>
        </p:txBody>
      </p:sp>
      <p:sp>
        <p:nvSpPr>
          <p:cNvPr id="2024516" name="Text Box 68">
            <a:extLst>
              <a:ext uri="{FF2B5EF4-FFF2-40B4-BE49-F238E27FC236}">
                <a16:creationId xmlns:a16="http://schemas.microsoft.com/office/drawing/2014/main" id="{45774B58-55A5-4DA5-8DE0-9CAB44441EE2}"/>
              </a:ext>
            </a:extLst>
          </p:cNvPr>
          <p:cNvSpPr txBox="1">
            <a:spLocks noChangeArrowheads="1"/>
          </p:cNvSpPr>
          <p:nvPr/>
        </p:nvSpPr>
        <p:spPr bwMode="auto">
          <a:xfrm>
            <a:off x="3246438" y="3416300"/>
            <a:ext cx="1082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1400">
                <a:solidFill>
                  <a:schemeClr val="tx1"/>
                </a:solidFill>
              </a:rPr>
              <a:t>Body / </a:t>
            </a:r>
            <a:br>
              <a:rPr lang="de-DE" altLang="de-DE" sz="1400">
                <a:solidFill>
                  <a:schemeClr val="tx1"/>
                </a:solidFill>
              </a:rPr>
            </a:br>
            <a:r>
              <a:rPr lang="de-DE" altLang="de-DE" sz="1400">
                <a:solidFill>
                  <a:schemeClr val="tx1"/>
                </a:solidFill>
              </a:rPr>
              <a:t>Design</a:t>
            </a:r>
          </a:p>
        </p:txBody>
      </p:sp>
      <p:sp>
        <p:nvSpPr>
          <p:cNvPr id="2024517" name="Text Box 69">
            <a:extLst>
              <a:ext uri="{FF2B5EF4-FFF2-40B4-BE49-F238E27FC236}">
                <a16:creationId xmlns:a16="http://schemas.microsoft.com/office/drawing/2014/main" id="{7C28381A-29F9-4A4E-AC45-906195D3F114}"/>
              </a:ext>
            </a:extLst>
          </p:cNvPr>
          <p:cNvSpPr txBox="1">
            <a:spLocks noChangeArrowheads="1"/>
          </p:cNvSpPr>
          <p:nvPr/>
        </p:nvSpPr>
        <p:spPr bwMode="auto">
          <a:xfrm>
            <a:off x="4470400" y="2619375"/>
            <a:ext cx="2112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400">
                <a:solidFill>
                  <a:schemeClr val="tx1"/>
                </a:solidFill>
              </a:rPr>
              <a:t>Brand / Image</a:t>
            </a:r>
          </a:p>
        </p:txBody>
      </p:sp>
      <p:sp>
        <p:nvSpPr>
          <p:cNvPr id="2024518" name="Text Box 70">
            <a:extLst>
              <a:ext uri="{FF2B5EF4-FFF2-40B4-BE49-F238E27FC236}">
                <a16:creationId xmlns:a16="http://schemas.microsoft.com/office/drawing/2014/main" id="{0C2DF984-6A65-4BB5-93BE-BF0A5B67F1C0}"/>
              </a:ext>
            </a:extLst>
          </p:cNvPr>
          <p:cNvSpPr txBox="1">
            <a:spLocks noChangeArrowheads="1"/>
          </p:cNvSpPr>
          <p:nvPr/>
        </p:nvSpPr>
        <p:spPr bwMode="auto">
          <a:xfrm>
            <a:off x="5983288" y="2262188"/>
            <a:ext cx="1582737"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1400">
                <a:solidFill>
                  <a:schemeClr val="tx1"/>
                </a:solidFill>
              </a:rPr>
              <a:t>Functionality</a:t>
            </a:r>
          </a:p>
        </p:txBody>
      </p:sp>
      <p:sp>
        <p:nvSpPr>
          <p:cNvPr id="2024521" name="Text Box 73">
            <a:extLst>
              <a:ext uri="{FF2B5EF4-FFF2-40B4-BE49-F238E27FC236}">
                <a16:creationId xmlns:a16="http://schemas.microsoft.com/office/drawing/2014/main" id="{9511897C-5469-4C28-84D0-E8516F0BB233}"/>
              </a:ext>
            </a:extLst>
          </p:cNvPr>
          <p:cNvSpPr txBox="1">
            <a:spLocks noChangeArrowheads="1"/>
          </p:cNvSpPr>
          <p:nvPr/>
        </p:nvSpPr>
        <p:spPr bwMode="auto">
          <a:xfrm>
            <a:off x="554038" y="2332038"/>
            <a:ext cx="1714500"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1600">
                <a:solidFill>
                  <a:schemeClr val="tx1"/>
                </a:solidFill>
              </a:rPr>
              <a:t>subjective</a:t>
            </a:r>
            <a:br>
              <a:rPr lang="de-DE" altLang="de-DE" sz="1600">
                <a:solidFill>
                  <a:schemeClr val="tx1"/>
                </a:solidFill>
              </a:rPr>
            </a:br>
            <a:r>
              <a:rPr lang="de-DE" altLang="de-DE" sz="1600">
                <a:solidFill>
                  <a:schemeClr val="tx1"/>
                </a:solidFill>
              </a:rPr>
              <a:t>customer value (of the product)</a:t>
            </a:r>
            <a:br>
              <a:rPr lang="de-DE" altLang="de-DE" sz="1400">
                <a:solidFill>
                  <a:schemeClr val="tx1"/>
                </a:solidFill>
              </a:rPr>
            </a:br>
            <a:r>
              <a:rPr lang="de-DE" altLang="de-DE" sz="1400">
                <a:solidFill>
                  <a:schemeClr val="tx1"/>
                </a:solidFill>
              </a:rPr>
              <a:t> </a:t>
            </a:r>
            <a:br>
              <a:rPr lang="de-DE" altLang="de-DE" sz="1400">
                <a:solidFill>
                  <a:schemeClr val="tx1"/>
                </a:solidFill>
              </a:rPr>
            </a:br>
            <a:br>
              <a:rPr lang="de-DE" altLang="de-DE" sz="1400">
                <a:solidFill>
                  <a:schemeClr val="tx1"/>
                </a:solidFill>
              </a:rPr>
            </a:br>
            <a:br>
              <a:rPr lang="de-DE" altLang="de-DE" sz="1400">
                <a:solidFill>
                  <a:schemeClr val="tx1"/>
                </a:solidFill>
              </a:rPr>
            </a:br>
            <a:r>
              <a:rPr lang="de-DE" altLang="de-DE" sz="1400" i="1">
                <a:solidFill>
                  <a:srgbClr val="0000FF"/>
                </a:solidFill>
                <a:sym typeface="Wingdings" panose="05000000000000000000" pitchFamily="2" charset="2"/>
              </a:rPr>
              <a:t> R&amp;D effectiveness</a:t>
            </a:r>
          </a:p>
        </p:txBody>
      </p:sp>
      <p:sp>
        <p:nvSpPr>
          <p:cNvPr id="2024522" name="Line 74">
            <a:extLst>
              <a:ext uri="{FF2B5EF4-FFF2-40B4-BE49-F238E27FC236}">
                <a16:creationId xmlns:a16="http://schemas.microsoft.com/office/drawing/2014/main" id="{E3A0900B-7AB6-45CB-AF39-1BF3CAD25C57}"/>
              </a:ext>
            </a:extLst>
          </p:cNvPr>
          <p:cNvSpPr>
            <a:spLocks noChangeShapeType="1"/>
          </p:cNvSpPr>
          <p:nvPr/>
        </p:nvSpPr>
        <p:spPr bwMode="auto">
          <a:xfrm>
            <a:off x="2011363" y="5461000"/>
            <a:ext cx="63801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24524" name="Text Box 76">
            <a:extLst>
              <a:ext uri="{FF2B5EF4-FFF2-40B4-BE49-F238E27FC236}">
                <a16:creationId xmlns:a16="http://schemas.microsoft.com/office/drawing/2014/main" id="{F307C11A-5D15-443C-B5A7-AF60391B5A76}"/>
              </a:ext>
            </a:extLst>
          </p:cNvPr>
          <p:cNvSpPr txBox="1">
            <a:spLocks noChangeArrowheads="1"/>
          </p:cNvSpPr>
          <p:nvPr/>
        </p:nvSpPr>
        <p:spPr bwMode="auto">
          <a:xfrm>
            <a:off x="1563688" y="5524500"/>
            <a:ext cx="69659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a:solidFill>
                  <a:schemeClr val="tx1"/>
                </a:solidFill>
              </a:rPr>
              <a:t>R&amp;D expenditures / input ressources</a:t>
            </a:r>
            <a:br>
              <a:rPr lang="de-DE" altLang="de-DE" sz="1600">
                <a:solidFill>
                  <a:schemeClr val="tx1"/>
                </a:solidFill>
              </a:rPr>
            </a:br>
            <a:r>
              <a:rPr lang="de-DE" altLang="de-DE" sz="1400" i="1">
                <a:solidFill>
                  <a:srgbClr val="FF0000"/>
                </a:solidFill>
                <a:sym typeface="Wingdings" panose="05000000000000000000" pitchFamily="2" charset="2"/>
              </a:rPr>
              <a:t> R&amp;D efficiency </a:t>
            </a:r>
          </a:p>
        </p:txBody>
      </p:sp>
      <p:sp>
        <p:nvSpPr>
          <p:cNvPr id="2024525" name="Line 77">
            <a:extLst>
              <a:ext uri="{FF2B5EF4-FFF2-40B4-BE49-F238E27FC236}">
                <a16:creationId xmlns:a16="http://schemas.microsoft.com/office/drawing/2014/main" id="{CBD0DEF4-DACF-4556-95CC-634558CE9989}"/>
              </a:ext>
            </a:extLst>
          </p:cNvPr>
          <p:cNvSpPr>
            <a:spLocks noChangeShapeType="1"/>
          </p:cNvSpPr>
          <p:nvPr/>
        </p:nvSpPr>
        <p:spPr bwMode="auto">
          <a:xfrm rot="5400000" flipH="1">
            <a:off x="419894" y="3801269"/>
            <a:ext cx="3760787" cy="95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2024526" name="Group 78">
            <a:extLst>
              <a:ext uri="{FF2B5EF4-FFF2-40B4-BE49-F238E27FC236}">
                <a16:creationId xmlns:a16="http://schemas.microsoft.com/office/drawing/2014/main" id="{C78B7ED1-AAAF-4A72-A64B-0F29F3C3771E}"/>
              </a:ext>
            </a:extLst>
          </p:cNvPr>
          <p:cNvGrpSpPr>
            <a:grpSpLocks/>
          </p:cNvGrpSpPr>
          <p:nvPr/>
        </p:nvGrpSpPr>
        <p:grpSpPr bwMode="auto">
          <a:xfrm>
            <a:off x="2316163" y="2362200"/>
            <a:ext cx="5264150" cy="274638"/>
            <a:chOff x="1459" y="1397"/>
            <a:chExt cx="3343" cy="199"/>
          </a:xfrm>
        </p:grpSpPr>
        <p:sp>
          <p:nvSpPr>
            <p:cNvPr id="2024527" name="Line 79">
              <a:extLst>
                <a:ext uri="{FF2B5EF4-FFF2-40B4-BE49-F238E27FC236}">
                  <a16:creationId xmlns:a16="http://schemas.microsoft.com/office/drawing/2014/main" id="{1909CFD2-1EF5-4ADB-B776-662B9641A60E}"/>
                </a:ext>
              </a:extLst>
            </p:cNvPr>
            <p:cNvSpPr>
              <a:spLocks noChangeShapeType="1"/>
            </p:cNvSpPr>
            <p:nvPr/>
          </p:nvSpPr>
          <p:spPr bwMode="auto">
            <a:xfrm flipH="1">
              <a:off x="1459" y="1555"/>
              <a:ext cx="3343" cy="0"/>
            </a:xfrm>
            <a:prstGeom prst="line">
              <a:avLst/>
            </a:prstGeom>
            <a:noFill/>
            <a:ln w="28575">
              <a:solidFill>
                <a:srgbClr val="00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24528" name="Text Box 80">
              <a:extLst>
                <a:ext uri="{FF2B5EF4-FFF2-40B4-BE49-F238E27FC236}">
                  <a16:creationId xmlns:a16="http://schemas.microsoft.com/office/drawing/2014/main" id="{52511A40-F8C6-48A9-8320-02D4E9669AAD}"/>
                </a:ext>
              </a:extLst>
            </p:cNvPr>
            <p:cNvSpPr txBox="1">
              <a:spLocks noChangeArrowheads="1"/>
            </p:cNvSpPr>
            <p:nvPr/>
          </p:nvSpPr>
          <p:spPr bwMode="auto">
            <a:xfrm>
              <a:off x="2608" y="1397"/>
              <a:ext cx="1336" cy="19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200">
                  <a:solidFill>
                    <a:srgbClr val="0000FF"/>
                  </a:solidFill>
                </a:rPr>
                <a:t>qualitative / subjective</a:t>
              </a:r>
            </a:p>
          </p:txBody>
        </p:sp>
      </p:grpSp>
      <p:grpSp>
        <p:nvGrpSpPr>
          <p:cNvPr id="2024529" name="Group 81">
            <a:extLst>
              <a:ext uri="{FF2B5EF4-FFF2-40B4-BE49-F238E27FC236}">
                <a16:creationId xmlns:a16="http://schemas.microsoft.com/office/drawing/2014/main" id="{C2D9925F-7CB6-4A4E-9839-699092290666}"/>
              </a:ext>
            </a:extLst>
          </p:cNvPr>
          <p:cNvGrpSpPr>
            <a:grpSpLocks/>
          </p:cNvGrpSpPr>
          <p:nvPr/>
        </p:nvGrpSpPr>
        <p:grpSpPr bwMode="auto">
          <a:xfrm>
            <a:off x="7524750" y="2606675"/>
            <a:ext cx="274638" cy="2841625"/>
            <a:chOff x="4769" y="1570"/>
            <a:chExt cx="198" cy="1862"/>
          </a:xfrm>
        </p:grpSpPr>
        <p:sp>
          <p:nvSpPr>
            <p:cNvPr id="2024530" name="Line 82">
              <a:extLst>
                <a:ext uri="{FF2B5EF4-FFF2-40B4-BE49-F238E27FC236}">
                  <a16:creationId xmlns:a16="http://schemas.microsoft.com/office/drawing/2014/main" id="{7426D764-F114-49F1-9146-7CD9AEDAA47C}"/>
                </a:ext>
              </a:extLst>
            </p:cNvPr>
            <p:cNvSpPr>
              <a:spLocks noChangeShapeType="1"/>
            </p:cNvSpPr>
            <p:nvPr/>
          </p:nvSpPr>
          <p:spPr bwMode="auto">
            <a:xfrm>
              <a:off x="4816" y="1570"/>
              <a:ext cx="0" cy="1862"/>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24531" name="Text Box 83">
              <a:extLst>
                <a:ext uri="{FF2B5EF4-FFF2-40B4-BE49-F238E27FC236}">
                  <a16:creationId xmlns:a16="http://schemas.microsoft.com/office/drawing/2014/main" id="{6D55502A-6F30-4581-BBF7-F341BBCDAC35}"/>
                </a:ext>
              </a:extLst>
            </p:cNvPr>
            <p:cNvSpPr txBox="1">
              <a:spLocks noChangeArrowheads="1"/>
            </p:cNvSpPr>
            <p:nvPr/>
          </p:nvSpPr>
          <p:spPr bwMode="auto">
            <a:xfrm rot="5400000">
              <a:off x="4195" y="2343"/>
              <a:ext cx="1345" cy="19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200">
                  <a:solidFill>
                    <a:srgbClr val="FF0000"/>
                  </a:solidFill>
                </a:rPr>
                <a:t>quantitative / financial</a:t>
              </a:r>
            </a:p>
          </p:txBody>
        </p:sp>
      </p:grpSp>
      <p:grpSp>
        <p:nvGrpSpPr>
          <p:cNvPr id="2024532" name="Group 84">
            <a:extLst>
              <a:ext uri="{FF2B5EF4-FFF2-40B4-BE49-F238E27FC236}">
                <a16:creationId xmlns:a16="http://schemas.microsoft.com/office/drawing/2014/main" id="{ED49745C-DAD6-4E5B-9FE1-D4C48D2D7EF5}"/>
              </a:ext>
            </a:extLst>
          </p:cNvPr>
          <p:cNvGrpSpPr>
            <a:grpSpLocks/>
          </p:cNvGrpSpPr>
          <p:nvPr/>
        </p:nvGrpSpPr>
        <p:grpSpPr bwMode="auto">
          <a:xfrm>
            <a:off x="2316163" y="2619375"/>
            <a:ext cx="5267325" cy="2841625"/>
            <a:chOff x="1434" y="1564"/>
            <a:chExt cx="3385" cy="1872"/>
          </a:xfrm>
        </p:grpSpPr>
        <p:sp>
          <p:nvSpPr>
            <p:cNvPr id="2024533" name="Line 85">
              <a:extLst>
                <a:ext uri="{FF2B5EF4-FFF2-40B4-BE49-F238E27FC236}">
                  <a16:creationId xmlns:a16="http://schemas.microsoft.com/office/drawing/2014/main" id="{729E0D19-0630-4C29-B841-FC5C66FC9852}"/>
                </a:ext>
              </a:extLst>
            </p:cNvPr>
            <p:cNvSpPr>
              <a:spLocks noChangeShapeType="1"/>
            </p:cNvSpPr>
            <p:nvPr/>
          </p:nvSpPr>
          <p:spPr bwMode="auto">
            <a:xfrm flipV="1">
              <a:off x="1434" y="1564"/>
              <a:ext cx="3370" cy="187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24534" name="Text Box 86">
              <a:extLst>
                <a:ext uri="{FF2B5EF4-FFF2-40B4-BE49-F238E27FC236}">
                  <a16:creationId xmlns:a16="http://schemas.microsoft.com/office/drawing/2014/main" id="{9EDD1CAB-4C43-4301-B051-475363111F3F}"/>
                </a:ext>
              </a:extLst>
            </p:cNvPr>
            <p:cNvSpPr txBox="1">
              <a:spLocks noChangeArrowheads="1"/>
            </p:cNvSpPr>
            <p:nvPr/>
          </p:nvSpPr>
          <p:spPr bwMode="auto">
            <a:xfrm rot="-1746306">
              <a:off x="2453" y="1992"/>
              <a:ext cx="2366" cy="22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600"/>
                <a:t>Total (Compound) Performance</a:t>
              </a:r>
            </a:p>
          </p:txBody>
        </p:sp>
      </p:grpSp>
      <p:grpSp>
        <p:nvGrpSpPr>
          <p:cNvPr id="2024546" name="Group 98">
            <a:extLst>
              <a:ext uri="{FF2B5EF4-FFF2-40B4-BE49-F238E27FC236}">
                <a16:creationId xmlns:a16="http://schemas.microsoft.com/office/drawing/2014/main" id="{ABF95AE0-1153-40D9-8513-E698D7A7FE65}"/>
              </a:ext>
            </a:extLst>
          </p:cNvPr>
          <p:cNvGrpSpPr>
            <a:grpSpLocks/>
          </p:cNvGrpSpPr>
          <p:nvPr/>
        </p:nvGrpSpPr>
        <p:grpSpPr bwMode="auto">
          <a:xfrm>
            <a:off x="4140200" y="3381375"/>
            <a:ext cx="3179763" cy="1930400"/>
            <a:chOff x="2608" y="2130"/>
            <a:chExt cx="2003" cy="1216"/>
          </a:xfrm>
        </p:grpSpPr>
        <p:sp>
          <p:nvSpPr>
            <p:cNvPr id="2024536" name="Oval 88">
              <a:extLst>
                <a:ext uri="{FF2B5EF4-FFF2-40B4-BE49-F238E27FC236}">
                  <a16:creationId xmlns:a16="http://schemas.microsoft.com/office/drawing/2014/main" id="{2A5D0C6B-896D-4945-BD14-FB0C91A54D8C}"/>
                </a:ext>
              </a:extLst>
            </p:cNvPr>
            <p:cNvSpPr>
              <a:spLocks noChangeAspect="1" noChangeArrowheads="1"/>
            </p:cNvSpPr>
            <p:nvPr/>
          </p:nvSpPr>
          <p:spPr bwMode="auto">
            <a:xfrm>
              <a:off x="3574" y="2338"/>
              <a:ext cx="1037" cy="1008"/>
            </a:xfrm>
            <a:prstGeom prst="ellipse">
              <a:avLst/>
            </a:prstGeom>
            <a:solidFill>
              <a:srgbClr val="EAEAEA"/>
            </a:solid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ltLang="de-DE" sz="1200" b="0">
                <a:solidFill>
                  <a:schemeClr val="tx1"/>
                </a:solidFill>
              </a:endParaRPr>
            </a:p>
          </p:txBody>
        </p:sp>
        <p:sp>
          <p:nvSpPr>
            <p:cNvPr id="2024537" name="Line 89">
              <a:extLst>
                <a:ext uri="{FF2B5EF4-FFF2-40B4-BE49-F238E27FC236}">
                  <a16:creationId xmlns:a16="http://schemas.microsoft.com/office/drawing/2014/main" id="{E253E7A6-234E-4F3E-83E4-47A71B592FB9}"/>
                </a:ext>
              </a:extLst>
            </p:cNvPr>
            <p:cNvSpPr>
              <a:spLocks noChangeShapeType="1"/>
            </p:cNvSpPr>
            <p:nvPr/>
          </p:nvSpPr>
          <p:spPr bwMode="auto">
            <a:xfrm flipV="1">
              <a:off x="3876" y="3122"/>
              <a:ext cx="238" cy="16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de-CH"/>
            </a:p>
          </p:txBody>
        </p:sp>
        <p:sp>
          <p:nvSpPr>
            <p:cNvPr id="2024538" name="Line 90">
              <a:extLst>
                <a:ext uri="{FF2B5EF4-FFF2-40B4-BE49-F238E27FC236}">
                  <a16:creationId xmlns:a16="http://schemas.microsoft.com/office/drawing/2014/main" id="{ED3A7A43-21D1-4202-B125-7BDDBCDB7661}"/>
                </a:ext>
              </a:extLst>
            </p:cNvPr>
            <p:cNvSpPr>
              <a:spLocks noChangeShapeType="1"/>
            </p:cNvSpPr>
            <p:nvPr/>
          </p:nvSpPr>
          <p:spPr bwMode="auto">
            <a:xfrm flipV="1">
              <a:off x="4114" y="3011"/>
              <a:ext cx="400" cy="11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de-CH"/>
            </a:p>
          </p:txBody>
        </p:sp>
        <p:sp>
          <p:nvSpPr>
            <p:cNvPr id="2024539" name="Line 91">
              <a:extLst>
                <a:ext uri="{FF2B5EF4-FFF2-40B4-BE49-F238E27FC236}">
                  <a16:creationId xmlns:a16="http://schemas.microsoft.com/office/drawing/2014/main" id="{0E3BF160-1B5F-4FEA-ABBE-E0A0DEB510E3}"/>
                </a:ext>
              </a:extLst>
            </p:cNvPr>
            <p:cNvSpPr>
              <a:spLocks noChangeShapeType="1"/>
            </p:cNvSpPr>
            <p:nvPr/>
          </p:nvSpPr>
          <p:spPr bwMode="auto">
            <a:xfrm flipH="1" flipV="1">
              <a:off x="4114" y="2622"/>
              <a:ext cx="400" cy="38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de-CH"/>
            </a:p>
          </p:txBody>
        </p:sp>
        <p:sp>
          <p:nvSpPr>
            <p:cNvPr id="2024540" name="Line 92">
              <a:extLst>
                <a:ext uri="{FF2B5EF4-FFF2-40B4-BE49-F238E27FC236}">
                  <a16:creationId xmlns:a16="http://schemas.microsoft.com/office/drawing/2014/main" id="{5F047B53-2807-43B9-8146-9B8F1DAFDE52}"/>
                </a:ext>
              </a:extLst>
            </p:cNvPr>
            <p:cNvSpPr>
              <a:spLocks noChangeShapeType="1"/>
            </p:cNvSpPr>
            <p:nvPr/>
          </p:nvSpPr>
          <p:spPr bwMode="auto">
            <a:xfrm flipV="1">
              <a:off x="4114" y="2405"/>
              <a:ext cx="231" cy="21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de-CH"/>
            </a:p>
          </p:txBody>
        </p:sp>
        <p:sp>
          <p:nvSpPr>
            <p:cNvPr id="2024541" name="Line 93">
              <a:extLst>
                <a:ext uri="{FF2B5EF4-FFF2-40B4-BE49-F238E27FC236}">
                  <a16:creationId xmlns:a16="http://schemas.microsoft.com/office/drawing/2014/main" id="{1ECBB341-BB70-4DE5-AB93-F8B23F8919D6}"/>
                </a:ext>
              </a:extLst>
            </p:cNvPr>
            <p:cNvSpPr>
              <a:spLocks noChangeAspect="1" noChangeShapeType="1"/>
            </p:cNvSpPr>
            <p:nvPr/>
          </p:nvSpPr>
          <p:spPr bwMode="auto">
            <a:xfrm flipV="1">
              <a:off x="3876" y="2405"/>
              <a:ext cx="469" cy="88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de-CH"/>
            </a:p>
          </p:txBody>
        </p:sp>
        <p:sp>
          <p:nvSpPr>
            <p:cNvPr id="2024542" name="Line 94">
              <a:extLst>
                <a:ext uri="{FF2B5EF4-FFF2-40B4-BE49-F238E27FC236}">
                  <a16:creationId xmlns:a16="http://schemas.microsoft.com/office/drawing/2014/main" id="{61BAF45B-97A5-4902-A0D6-80C90A6DC07A}"/>
                </a:ext>
              </a:extLst>
            </p:cNvPr>
            <p:cNvSpPr>
              <a:spLocks noChangeShapeType="1"/>
            </p:cNvSpPr>
            <p:nvPr/>
          </p:nvSpPr>
          <p:spPr bwMode="auto">
            <a:xfrm>
              <a:off x="3035" y="2166"/>
              <a:ext cx="1156" cy="184"/>
            </a:xfrm>
            <a:prstGeom prst="line">
              <a:avLst/>
            </a:prstGeom>
            <a:noFill/>
            <a:ln w="12700">
              <a:solidFill>
                <a:srgbClr val="00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de-CH"/>
            </a:p>
          </p:txBody>
        </p:sp>
        <p:sp>
          <p:nvSpPr>
            <p:cNvPr id="2024543" name="Line 95">
              <a:extLst>
                <a:ext uri="{FF2B5EF4-FFF2-40B4-BE49-F238E27FC236}">
                  <a16:creationId xmlns:a16="http://schemas.microsoft.com/office/drawing/2014/main" id="{67550B60-40D0-491C-9EBF-872DC03BA638}"/>
                </a:ext>
              </a:extLst>
            </p:cNvPr>
            <p:cNvSpPr>
              <a:spLocks noChangeShapeType="1"/>
            </p:cNvSpPr>
            <p:nvPr/>
          </p:nvSpPr>
          <p:spPr bwMode="auto">
            <a:xfrm>
              <a:off x="2803" y="2717"/>
              <a:ext cx="1053" cy="576"/>
            </a:xfrm>
            <a:prstGeom prst="line">
              <a:avLst/>
            </a:prstGeom>
            <a:noFill/>
            <a:ln w="12700">
              <a:solidFill>
                <a:srgbClr val="00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de-CH"/>
            </a:p>
          </p:txBody>
        </p:sp>
        <p:sp>
          <p:nvSpPr>
            <p:cNvPr id="2024544" name="Oval 96">
              <a:extLst>
                <a:ext uri="{FF2B5EF4-FFF2-40B4-BE49-F238E27FC236}">
                  <a16:creationId xmlns:a16="http://schemas.microsoft.com/office/drawing/2014/main" id="{D5C40C01-274D-46CE-B407-0F49DC0FBB83}"/>
                </a:ext>
              </a:extLst>
            </p:cNvPr>
            <p:cNvSpPr>
              <a:spLocks noChangeArrowheads="1"/>
            </p:cNvSpPr>
            <p:nvPr/>
          </p:nvSpPr>
          <p:spPr bwMode="auto">
            <a:xfrm>
              <a:off x="2608" y="2130"/>
              <a:ext cx="632" cy="613"/>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24545" name="Text Box 97">
              <a:extLst>
                <a:ext uri="{FF2B5EF4-FFF2-40B4-BE49-F238E27FC236}">
                  <a16:creationId xmlns:a16="http://schemas.microsoft.com/office/drawing/2014/main" id="{0D476707-ED2A-4B75-AFC4-6ED7857E8CBD}"/>
                </a:ext>
              </a:extLst>
            </p:cNvPr>
            <p:cNvSpPr txBox="1">
              <a:spLocks noChangeArrowheads="1"/>
            </p:cNvSpPr>
            <p:nvPr/>
          </p:nvSpPr>
          <p:spPr bwMode="auto">
            <a:xfrm>
              <a:off x="3703" y="2559"/>
              <a:ext cx="444" cy="326"/>
            </a:xfrm>
            <a:prstGeom prst="rect">
              <a:avLst/>
            </a:prstGeom>
            <a:noFill/>
            <a:ln>
              <a:noFill/>
            </a:ln>
            <a:effectLst/>
            <a:extLst>
              <a:ext uri="{909E8E84-426E-40DD-AFC4-6F175D3DCCD1}">
                <a14:hiddenFill xmlns:a14="http://schemas.microsoft.com/office/drawing/2010/main">
                  <a:solidFill>
                    <a:srgbClr val="FF454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400" i="1">
                  <a:solidFill>
                    <a:schemeClr val="tx1"/>
                  </a:solidFill>
                </a:rPr>
                <a:t>Drill-Down</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24532"/>
                                        </p:tgtEl>
                                        <p:attrNameLst>
                                          <p:attrName>style.visibility</p:attrName>
                                        </p:attrNameLst>
                                      </p:cBhvr>
                                      <p:to>
                                        <p:strVal val="visible"/>
                                      </p:to>
                                    </p:set>
                                    <p:animEffect transition="in" filter="wipe(down)">
                                      <p:cBhvr>
                                        <p:cTn id="7" dur="500"/>
                                        <p:tgtEl>
                                          <p:spTgt spid="202453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2024526"/>
                                        </p:tgtEl>
                                        <p:attrNameLst>
                                          <p:attrName>style.visibility</p:attrName>
                                        </p:attrNameLst>
                                      </p:cBhvr>
                                      <p:to>
                                        <p:strVal val="visible"/>
                                      </p:to>
                                    </p:set>
                                    <p:animEffect transition="in" filter="wipe(right)">
                                      <p:cBhvr>
                                        <p:cTn id="11" dur="500"/>
                                        <p:tgtEl>
                                          <p:spTgt spid="2024526"/>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24529"/>
                                        </p:tgtEl>
                                        <p:attrNameLst>
                                          <p:attrName>style.visibility</p:attrName>
                                        </p:attrNameLst>
                                      </p:cBhvr>
                                      <p:to>
                                        <p:strVal val="visible"/>
                                      </p:to>
                                    </p:set>
                                    <p:animEffect transition="in" filter="wipe(up)">
                                      <p:cBhvr>
                                        <p:cTn id="15" dur="500"/>
                                        <p:tgtEl>
                                          <p:spTgt spid="20245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024546"/>
                                        </p:tgtEl>
                                        <p:attrNameLst>
                                          <p:attrName>style.visibility</p:attrName>
                                        </p:attrNameLst>
                                      </p:cBhvr>
                                      <p:to>
                                        <p:strVal val="visible"/>
                                      </p:to>
                                    </p:set>
                                    <p:animEffect transition="in" filter="wipe(left)">
                                      <p:cBhvr>
                                        <p:cTn id="20" dur="500"/>
                                        <p:tgtEl>
                                          <p:spTgt spid="2024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5475" name="Rectangle 3">
            <a:extLst>
              <a:ext uri="{FF2B5EF4-FFF2-40B4-BE49-F238E27FC236}">
                <a16:creationId xmlns:a16="http://schemas.microsoft.com/office/drawing/2014/main" id="{30B2E84C-264B-43CF-B66F-23E58AD0FE64}"/>
              </a:ext>
            </a:extLst>
          </p:cNvPr>
          <p:cNvSpPr>
            <a:spLocks noGrp="1" noChangeArrowheads="1"/>
          </p:cNvSpPr>
          <p:nvPr>
            <p:ph type="body" idx="1"/>
          </p:nvPr>
        </p:nvSpPr>
        <p:spPr>
          <a:xfrm>
            <a:off x="395288" y="1608138"/>
            <a:ext cx="8435975" cy="4845050"/>
          </a:xfrm>
        </p:spPr>
        <p:txBody>
          <a:bodyPr/>
          <a:lstStyle/>
          <a:p>
            <a:pPr marL="261938" indent="-261938">
              <a:lnSpc>
                <a:spcPct val="90000"/>
              </a:lnSpc>
              <a:buClr>
                <a:schemeClr val="accent1"/>
              </a:buClr>
              <a:buSzTx/>
              <a:buFont typeface="Wingdings" panose="05000000000000000000" pitchFamily="2" charset="2"/>
              <a:buChar char="n"/>
            </a:pPr>
            <a:r>
              <a:rPr lang="en-GB" altLang="de-DE"/>
              <a:t>Helps managers to keep taps on all relevant aspects </a:t>
            </a:r>
            <a:br>
              <a:rPr lang="en-GB" altLang="de-DE"/>
            </a:br>
            <a:r>
              <a:rPr lang="en-GB" altLang="de-DE"/>
              <a:t>(subjective and objective) of the decision making process</a:t>
            </a:r>
          </a:p>
          <a:p>
            <a:pPr marL="261938" indent="-261938">
              <a:lnSpc>
                <a:spcPct val="90000"/>
              </a:lnSpc>
              <a:buClr>
                <a:schemeClr val="accent1"/>
              </a:buClr>
              <a:buSzTx/>
              <a:buFont typeface="Wingdings" panose="05000000000000000000" pitchFamily="2" charset="2"/>
              <a:buChar char="n"/>
            </a:pPr>
            <a:r>
              <a:rPr lang="en-GB" altLang="de-DE"/>
              <a:t>Makes subjective and objective views comparable and communicable – independent of time and location (= increased transparency across the entire organisation)</a:t>
            </a:r>
          </a:p>
          <a:p>
            <a:pPr marL="261938" indent="-261938">
              <a:lnSpc>
                <a:spcPct val="90000"/>
              </a:lnSpc>
              <a:buClr>
                <a:schemeClr val="accent1"/>
              </a:buClr>
              <a:buSzTx/>
              <a:buFont typeface="Wingdings" panose="05000000000000000000" pitchFamily="2" charset="2"/>
              <a:buChar char="n"/>
            </a:pPr>
            <a:r>
              <a:rPr lang="en-GB" altLang="de-DE"/>
              <a:t>Due to its mathematical foundation, aggregations and de-aggregations are easily possible (linking the strategic overview with the operational view)</a:t>
            </a:r>
          </a:p>
          <a:p>
            <a:pPr marL="261938" indent="-261938">
              <a:lnSpc>
                <a:spcPct val="90000"/>
              </a:lnSpc>
              <a:buClr>
                <a:schemeClr val="accent1"/>
              </a:buClr>
              <a:buSzTx/>
              <a:buFont typeface="Wingdings" panose="05000000000000000000" pitchFamily="2" charset="2"/>
              <a:buChar char="n"/>
            </a:pPr>
            <a:r>
              <a:rPr lang="en-GB" altLang="de-DE"/>
              <a:t>Represents an efficient and effective management information management concept / it is easy to understand from a managerial perspective</a:t>
            </a:r>
          </a:p>
          <a:p>
            <a:pPr marL="261938" indent="-261938">
              <a:lnSpc>
                <a:spcPct val="90000"/>
              </a:lnSpc>
              <a:buClr>
                <a:schemeClr val="accent1"/>
              </a:buClr>
              <a:buSzTx/>
              <a:buFont typeface="Wingdings" panose="05000000000000000000" pitchFamily="2" charset="2"/>
              <a:buChar char="n"/>
            </a:pPr>
            <a:r>
              <a:rPr lang="en-GB" altLang="de-DE"/>
              <a:t>Assumptions behind the decisions and the history of the decision making process become transparent</a:t>
            </a:r>
          </a:p>
        </p:txBody>
      </p:sp>
      <p:sp>
        <p:nvSpPr>
          <p:cNvPr id="2025476" name="Rectangle 4">
            <a:extLst>
              <a:ext uri="{FF2B5EF4-FFF2-40B4-BE49-F238E27FC236}">
                <a16:creationId xmlns:a16="http://schemas.microsoft.com/office/drawing/2014/main" id="{B6AA1758-73D3-4172-9137-1438DB293267}"/>
              </a:ext>
            </a:extLst>
          </p:cNvPr>
          <p:cNvSpPr>
            <a:spLocks noGrp="1" noChangeArrowheads="1"/>
          </p:cNvSpPr>
          <p:nvPr>
            <p:ph type="title"/>
          </p:nvPr>
        </p:nvSpPr>
        <p:spPr>
          <a:noFill/>
          <a:ln/>
        </p:spPr>
        <p:txBody>
          <a:bodyPr/>
          <a:lstStyle/>
          <a:p>
            <a:r>
              <a:rPr lang="en-US" altLang="de-DE"/>
              <a:t>The concept of Vector-Based Performance Measurement &amp; Visualisation</a:t>
            </a:r>
            <a:endParaRPr lang="de-DE" altLang="de-DE"/>
          </a:p>
        </p:txBody>
      </p:sp>
      <p:sp>
        <p:nvSpPr>
          <p:cNvPr id="2025477" name="Text Box 5">
            <a:extLst>
              <a:ext uri="{FF2B5EF4-FFF2-40B4-BE49-F238E27FC236}">
                <a16:creationId xmlns:a16="http://schemas.microsoft.com/office/drawing/2014/main" id="{E8AE6ED9-448F-44D1-B9DF-5F728EB96B47}"/>
              </a:ext>
            </a:extLst>
          </p:cNvPr>
          <p:cNvSpPr txBox="1">
            <a:spLocks noChangeArrowheads="1"/>
          </p:cNvSpPr>
          <p:nvPr/>
        </p:nvSpPr>
        <p:spPr bwMode="auto">
          <a:xfrm>
            <a:off x="142875" y="811213"/>
            <a:ext cx="8812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400">
                <a:solidFill>
                  <a:schemeClr val="hlink"/>
                </a:solidFill>
              </a:rPr>
              <a:t>Benefits of the Concept: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25475">
                                            <p:txEl>
                                              <p:pRg st="0" end="0"/>
                                            </p:txEl>
                                          </p:spTgt>
                                        </p:tgtEl>
                                        <p:attrNameLst>
                                          <p:attrName>style.visibility</p:attrName>
                                        </p:attrNameLst>
                                      </p:cBhvr>
                                      <p:to>
                                        <p:strVal val="visible"/>
                                      </p:to>
                                    </p:set>
                                    <p:animEffect transition="in" filter="wipe(up)">
                                      <p:cBhvr>
                                        <p:cTn id="7" dur="500"/>
                                        <p:tgtEl>
                                          <p:spTgt spid="202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25475">
                                            <p:txEl>
                                              <p:pRg st="1" end="1"/>
                                            </p:txEl>
                                          </p:spTgt>
                                        </p:tgtEl>
                                        <p:attrNameLst>
                                          <p:attrName>style.visibility</p:attrName>
                                        </p:attrNameLst>
                                      </p:cBhvr>
                                      <p:to>
                                        <p:strVal val="visible"/>
                                      </p:to>
                                    </p:set>
                                    <p:animEffect transition="in" filter="wipe(up)">
                                      <p:cBhvr>
                                        <p:cTn id="12" dur="500"/>
                                        <p:tgtEl>
                                          <p:spTgt spid="2025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25475">
                                            <p:txEl>
                                              <p:pRg st="2" end="2"/>
                                            </p:txEl>
                                          </p:spTgt>
                                        </p:tgtEl>
                                        <p:attrNameLst>
                                          <p:attrName>style.visibility</p:attrName>
                                        </p:attrNameLst>
                                      </p:cBhvr>
                                      <p:to>
                                        <p:strVal val="visible"/>
                                      </p:to>
                                    </p:set>
                                    <p:animEffect transition="in" filter="wipe(up)">
                                      <p:cBhvr>
                                        <p:cTn id="17" dur="500"/>
                                        <p:tgtEl>
                                          <p:spTgt spid="20254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25475">
                                            <p:txEl>
                                              <p:pRg st="3" end="3"/>
                                            </p:txEl>
                                          </p:spTgt>
                                        </p:tgtEl>
                                        <p:attrNameLst>
                                          <p:attrName>style.visibility</p:attrName>
                                        </p:attrNameLst>
                                      </p:cBhvr>
                                      <p:to>
                                        <p:strVal val="visible"/>
                                      </p:to>
                                    </p:set>
                                    <p:animEffect transition="in" filter="wipe(up)">
                                      <p:cBhvr>
                                        <p:cTn id="22" dur="500"/>
                                        <p:tgtEl>
                                          <p:spTgt spid="20254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25475">
                                            <p:txEl>
                                              <p:pRg st="4" end="4"/>
                                            </p:txEl>
                                          </p:spTgt>
                                        </p:tgtEl>
                                        <p:attrNameLst>
                                          <p:attrName>style.visibility</p:attrName>
                                        </p:attrNameLst>
                                      </p:cBhvr>
                                      <p:to>
                                        <p:strVal val="visible"/>
                                      </p:to>
                                    </p:set>
                                    <p:animEffect transition="in" filter="wipe(up)">
                                      <p:cBhvr>
                                        <p:cTn id="27" dur="500"/>
                                        <p:tgtEl>
                                          <p:spTgt spid="2025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54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6498" name="Picture 2">
            <a:extLst>
              <a:ext uri="{FF2B5EF4-FFF2-40B4-BE49-F238E27FC236}">
                <a16:creationId xmlns:a16="http://schemas.microsoft.com/office/drawing/2014/main" id="{38BC29B9-549F-446A-8FE7-D498C23DE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3485"/>
          <a:stretch>
            <a:fillRect/>
          </a:stretch>
        </p:blipFill>
        <p:spPr bwMode="auto">
          <a:xfrm>
            <a:off x="0" y="606425"/>
            <a:ext cx="9144000" cy="6251575"/>
          </a:xfrm>
          <a:prstGeom prst="rect">
            <a:avLst/>
          </a:prstGeom>
          <a:noFill/>
          <a:extLst>
            <a:ext uri="{909E8E84-426E-40DD-AFC4-6F175D3DCCD1}">
              <a14:hiddenFill xmlns:a14="http://schemas.microsoft.com/office/drawing/2010/main">
                <a:solidFill>
                  <a:srgbClr val="FFFFFF"/>
                </a:solidFill>
              </a14:hiddenFill>
            </a:ext>
          </a:extLst>
        </p:spPr>
      </p:pic>
      <p:sp>
        <p:nvSpPr>
          <p:cNvPr id="2026499" name="Rectangle 3">
            <a:extLst>
              <a:ext uri="{FF2B5EF4-FFF2-40B4-BE49-F238E27FC236}">
                <a16:creationId xmlns:a16="http://schemas.microsoft.com/office/drawing/2014/main" id="{D6B4E9BD-1E69-4095-944B-ECDAE476FDA7}"/>
              </a:ext>
            </a:extLst>
          </p:cNvPr>
          <p:cNvSpPr>
            <a:spLocks noGrp="1" noChangeArrowheads="1"/>
          </p:cNvSpPr>
          <p:nvPr>
            <p:ph type="title"/>
          </p:nvPr>
        </p:nvSpPr>
        <p:spPr/>
        <p:txBody>
          <a:bodyPr/>
          <a:lstStyle/>
          <a:p>
            <a:r>
              <a:rPr lang="en-US" altLang="de-DE" sz="2500">
                <a:solidFill>
                  <a:schemeClr val="tx1"/>
                </a:solidFill>
              </a:rPr>
              <a:t>Agenda</a:t>
            </a:r>
          </a:p>
        </p:txBody>
      </p:sp>
      <p:sp>
        <p:nvSpPr>
          <p:cNvPr id="2026500" name="Text Box 4">
            <a:extLst>
              <a:ext uri="{FF2B5EF4-FFF2-40B4-BE49-F238E27FC236}">
                <a16:creationId xmlns:a16="http://schemas.microsoft.com/office/drawing/2014/main" id="{D62DFBB9-174A-40BE-88D3-1A95125E351A}"/>
              </a:ext>
            </a:extLst>
          </p:cNvPr>
          <p:cNvSpPr txBox="1">
            <a:spLocks noChangeArrowheads="1"/>
          </p:cNvSpPr>
          <p:nvPr/>
        </p:nvSpPr>
        <p:spPr bwMode="auto">
          <a:xfrm>
            <a:off x="685800" y="2420938"/>
            <a:ext cx="84582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6250" indent="-476250" algn="l" eaLnBrk="0" hangingPunct="0">
              <a:defRPr sz="2400">
                <a:solidFill>
                  <a:schemeClr val="tx1"/>
                </a:solidFill>
                <a:latin typeface="Arial" panose="020B0604020202020204" pitchFamily="34" charset="0"/>
              </a:defRPr>
            </a:lvl1pPr>
            <a:lvl2pPr marL="666750" algn="l" eaLnBrk="0" hangingPunct="0">
              <a:defRPr sz="2400">
                <a:solidFill>
                  <a:schemeClr val="tx1"/>
                </a:solidFill>
                <a:latin typeface="Arial" panose="020B0604020202020204" pitchFamily="34" charset="0"/>
              </a:defRPr>
            </a:lvl2pPr>
            <a:lvl3pPr algn="l" eaLnBrk="0" hangingPunct="0">
              <a:defRPr sz="2400">
                <a:solidFill>
                  <a:schemeClr val="tx1"/>
                </a:solidFill>
                <a:latin typeface="Arial" panose="020B0604020202020204" pitchFamily="34" charset="0"/>
              </a:defRPr>
            </a:lvl3pPr>
            <a:lvl4pPr algn="l" eaLnBrk="0" hangingPunct="0">
              <a:defRPr sz="2400">
                <a:solidFill>
                  <a:schemeClr val="tx1"/>
                </a:solidFill>
                <a:latin typeface="Arial" panose="020B0604020202020204" pitchFamily="34" charset="0"/>
              </a:defRPr>
            </a:lvl4pPr>
            <a:lvl5pPr algn="l" eaLnBrk="0" hangingPunct="0">
              <a:defRPr sz="2400">
                <a:solidFill>
                  <a:schemeClr val="tx1"/>
                </a:solidFill>
                <a:latin typeface="Arial" panose="020B0604020202020204" pitchFamily="34" charset="0"/>
              </a:defRPr>
            </a:lvl5pPr>
            <a:lvl6pPr eaLnBrk="0" fontAlgn="base" hangingPunct="0">
              <a:spcBef>
                <a:spcPct val="0"/>
              </a:spcBef>
              <a:spcAft>
                <a:spcPct val="0"/>
              </a:spcAft>
              <a:defRPr sz="2400">
                <a:solidFill>
                  <a:schemeClr val="tx1"/>
                </a:solidFill>
                <a:latin typeface="Arial" panose="020B0604020202020204" pitchFamily="34" charset="0"/>
              </a:defRPr>
            </a:lvl6pPr>
            <a:lvl7pPr eaLnBrk="0" fontAlgn="base" hangingPunct="0">
              <a:spcBef>
                <a:spcPct val="0"/>
              </a:spcBef>
              <a:spcAft>
                <a:spcPct val="0"/>
              </a:spcAft>
              <a:defRPr sz="2400">
                <a:solidFill>
                  <a:schemeClr val="tx1"/>
                </a:solidFill>
                <a:latin typeface="Arial" panose="020B0604020202020204" pitchFamily="34" charset="0"/>
              </a:defRPr>
            </a:lvl7pPr>
            <a:lvl8pPr eaLnBrk="0" fontAlgn="base" hangingPunct="0">
              <a:spcBef>
                <a:spcPct val="0"/>
              </a:spcBef>
              <a:spcAft>
                <a:spcPct val="0"/>
              </a:spcAft>
              <a:defRPr sz="2400">
                <a:solidFill>
                  <a:schemeClr val="tx1"/>
                </a:solidFill>
                <a:latin typeface="Arial" panose="020B0604020202020204" pitchFamily="34" charset="0"/>
              </a:defRPr>
            </a:lvl8pPr>
            <a:lvl9pP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0"/>
              </a:spcBef>
              <a:buFont typeface="Wingdings 2" panose="05020102010507070707" pitchFamily="18" charset="2"/>
              <a:buChar char="¢"/>
            </a:pPr>
            <a:r>
              <a:rPr lang="en-US" altLang="de-DE" sz="2300" b="0">
                <a:solidFill>
                  <a:schemeClr val="accent2"/>
                </a:solidFill>
                <a:latin typeface="Arial Black" panose="020B0A04020102020204" pitchFamily="34" charset="0"/>
              </a:rPr>
              <a:t>Implications of the knowledge economy for performance measurement and management: subjective measurement - why and how?</a:t>
            </a:r>
          </a:p>
          <a:p>
            <a:pPr eaLnBrk="1" hangingPunct="1">
              <a:spcBef>
                <a:spcPct val="100000"/>
              </a:spcBef>
              <a:buClr>
                <a:schemeClr val="accent2"/>
              </a:buClr>
              <a:buFont typeface="Wingdings" panose="05000000000000000000" pitchFamily="2" charset="2"/>
              <a:buChar char="n"/>
            </a:pPr>
            <a:r>
              <a:rPr lang="en-US" altLang="de-DE" sz="2300" b="0">
                <a:solidFill>
                  <a:schemeClr val="accent2"/>
                </a:solidFill>
                <a:latin typeface="Arial Black" panose="020B0A04020102020204" pitchFamily="34" charset="0"/>
              </a:rPr>
              <a:t>The concept of Vector-Based Performance Measurement &amp; Visualisation</a:t>
            </a:r>
            <a:r>
              <a:rPr lang="en-US" altLang="de-DE" sz="800">
                <a:solidFill>
                  <a:srgbClr val="333333"/>
                </a:solidFill>
              </a:rPr>
              <a:t> </a:t>
            </a:r>
          </a:p>
          <a:p>
            <a:pPr eaLnBrk="1" hangingPunct="1">
              <a:spcBef>
                <a:spcPct val="100000"/>
              </a:spcBef>
              <a:buClr>
                <a:schemeClr val="accent1"/>
              </a:buClr>
              <a:buFont typeface="Wingdings" panose="05000000000000000000" pitchFamily="2" charset="2"/>
              <a:buChar char="n"/>
            </a:pPr>
            <a:r>
              <a:rPr lang="en-US" altLang="de-DE" sz="2300" b="0">
                <a:solidFill>
                  <a:schemeClr val="accent1"/>
                </a:solidFill>
                <a:latin typeface="Arial Black" panose="020B0A04020102020204" pitchFamily="34" charset="0"/>
              </a:rPr>
              <a:t>Practical application cases of the concept</a:t>
            </a:r>
          </a:p>
          <a:p>
            <a:pPr eaLnBrk="1" hangingPunct="1">
              <a:spcBef>
                <a:spcPct val="100000"/>
              </a:spcBef>
              <a:buClr>
                <a:schemeClr val="accent2"/>
              </a:buClr>
              <a:buFont typeface="Wingdings" panose="05000000000000000000" pitchFamily="2" charset="2"/>
              <a:buChar char="n"/>
            </a:pPr>
            <a:r>
              <a:rPr lang="en-US" altLang="de-DE" sz="2300" b="0">
                <a:solidFill>
                  <a:schemeClr val="accent2"/>
                </a:solidFill>
                <a:latin typeface="Arial Black" panose="020B0A04020102020204" pitchFamily="34" charset="0"/>
              </a:rPr>
              <a:t>Conclusion &amp; outlook</a:t>
            </a:r>
          </a:p>
        </p:txBody>
      </p:sp>
      <p:pic>
        <p:nvPicPr>
          <p:cNvPr id="2026501" name="Picture 5">
            <a:extLst>
              <a:ext uri="{FF2B5EF4-FFF2-40B4-BE49-F238E27FC236}">
                <a16:creationId xmlns:a16="http://schemas.microsoft.com/office/drawing/2014/main" id="{03C60148-95F0-4EA3-ADE7-12EFF388C64A}"/>
              </a:ext>
            </a:extLst>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0825" y="6410325"/>
            <a:ext cx="1008063" cy="338138"/>
          </a:xfrm>
          <a:noFill/>
          <a:ln>
            <a:solidFill>
              <a:srgbClr val="DDDDDD"/>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a:extLst>
              <a:ext uri="{FF2B5EF4-FFF2-40B4-BE49-F238E27FC236}">
                <a16:creationId xmlns:a16="http://schemas.microsoft.com/office/drawing/2014/main" id="{0887870F-6E81-4631-9731-78BE6FAE41F7}"/>
              </a:ext>
            </a:extLst>
          </p:cNvPr>
          <p:cNvSpPr>
            <a:spLocks noGrp="1" noChangeArrowheads="1"/>
          </p:cNvSpPr>
          <p:nvPr>
            <p:ph type="title"/>
          </p:nvPr>
        </p:nvSpPr>
        <p:spPr>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lIns="180000"/>
          <a:lstStyle/>
          <a:p>
            <a:pPr marL="0"/>
            <a:r>
              <a:rPr lang="en-GB" altLang="de-DE"/>
              <a:t>The Speakers</a:t>
            </a:r>
          </a:p>
        </p:txBody>
      </p:sp>
      <p:sp>
        <p:nvSpPr>
          <p:cNvPr id="1961987" name="Text Box 3">
            <a:extLst>
              <a:ext uri="{FF2B5EF4-FFF2-40B4-BE49-F238E27FC236}">
                <a16:creationId xmlns:a16="http://schemas.microsoft.com/office/drawing/2014/main" id="{426C7864-D645-4B88-A9A7-A67E66F3597F}"/>
              </a:ext>
            </a:extLst>
          </p:cNvPr>
          <p:cNvSpPr txBox="1">
            <a:spLocks noChangeArrowheads="1"/>
          </p:cNvSpPr>
          <p:nvPr/>
        </p:nvSpPr>
        <p:spPr bwMode="auto">
          <a:xfrm>
            <a:off x="1908175" y="620713"/>
            <a:ext cx="7235825"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400">
                <a:solidFill>
                  <a:schemeClr val="tx1"/>
                </a:solidFill>
                <a:latin typeface="Arial" panose="020B0604020202020204" pitchFamily="34" charset="0"/>
              </a:defRPr>
            </a:lvl1pPr>
            <a:lvl2pPr marL="571500" algn="l" eaLnBrk="0" hangingPunct="0">
              <a:defRPr sz="2400">
                <a:solidFill>
                  <a:schemeClr val="tx1"/>
                </a:solidFill>
                <a:latin typeface="Arial" panose="020B0604020202020204" pitchFamily="34" charset="0"/>
              </a:defRPr>
            </a:lvl2pPr>
            <a:lvl3pPr marL="1143000" algn="l" eaLnBrk="0" hangingPunct="0">
              <a:defRPr sz="2400">
                <a:solidFill>
                  <a:schemeClr val="tx1"/>
                </a:solidFill>
                <a:latin typeface="Arial" panose="020B0604020202020204" pitchFamily="34" charset="0"/>
              </a:defRPr>
            </a:lvl3pPr>
            <a:lvl4pPr marL="1714500" algn="l" eaLnBrk="0" hangingPunct="0">
              <a:defRPr sz="2400">
                <a:solidFill>
                  <a:schemeClr val="tx1"/>
                </a:solidFill>
                <a:latin typeface="Arial" panose="020B0604020202020204" pitchFamily="34" charset="0"/>
              </a:defRPr>
            </a:lvl4pPr>
            <a:lvl5pPr marL="2286000" algn="l" eaLnBrk="0" hangingPunct="0">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de-DE" altLang="de-DE">
                <a:solidFill>
                  <a:schemeClr val="accent2"/>
                </a:solidFill>
                <a:latin typeface="Arial Black" panose="020B0A04020102020204" pitchFamily="34" charset="0"/>
              </a:rPr>
              <a:t>Juergen H. Daum,</a:t>
            </a:r>
          </a:p>
          <a:p>
            <a:pPr>
              <a:spcBef>
                <a:spcPct val="50000"/>
              </a:spcBef>
            </a:pPr>
            <a:r>
              <a:rPr lang="de-DE" altLang="de-DE" sz="1600">
                <a:solidFill>
                  <a:schemeClr val="accent2"/>
                </a:solidFill>
                <a:latin typeface="Arial Black" panose="020B0A04020102020204" pitchFamily="34" charset="0"/>
              </a:rPr>
              <a:t>Chief Solution Architect,</a:t>
            </a:r>
            <a:br>
              <a:rPr lang="de-DE" altLang="de-DE" sz="1600">
                <a:solidFill>
                  <a:schemeClr val="accent2"/>
                </a:solidFill>
                <a:latin typeface="Arial Black" panose="020B0A04020102020204" pitchFamily="34" charset="0"/>
              </a:rPr>
            </a:br>
            <a:r>
              <a:rPr lang="de-DE" altLang="de-DE" sz="1600">
                <a:solidFill>
                  <a:schemeClr val="accent2"/>
                </a:solidFill>
                <a:latin typeface="Arial Black" panose="020B0A04020102020204" pitchFamily="34" charset="0"/>
              </a:rPr>
              <a:t>Business Solutions Architects Group, SAP AG, Walldorf / D</a:t>
            </a:r>
          </a:p>
          <a:p>
            <a:pPr>
              <a:spcBef>
                <a:spcPct val="50000"/>
              </a:spcBef>
            </a:pPr>
            <a:r>
              <a:rPr lang="de-DE" altLang="de-DE" sz="1800">
                <a:latin typeface="Arial Narrow" panose="020B0606020202030204" pitchFamily="34" charset="0"/>
                <a:cs typeface="Times New Roman" panose="02020603050405020304" pitchFamily="18" charset="0"/>
              </a:rPr>
              <a:t>Function in the Business Solution Architects Group: </a:t>
            </a:r>
            <a:br>
              <a:rPr lang="de-DE" altLang="de-DE" sz="1800">
                <a:latin typeface="Arial Narrow" panose="020B0606020202030204" pitchFamily="34" charset="0"/>
                <a:cs typeface="Times New Roman" panose="02020603050405020304" pitchFamily="18" charset="0"/>
              </a:rPr>
            </a:br>
            <a:r>
              <a:rPr lang="de-DE" altLang="de-DE" sz="1800">
                <a:latin typeface="Arial Narrow" panose="020B0606020202030204" pitchFamily="34" charset="0"/>
                <a:cs typeface="Times New Roman" panose="02020603050405020304" pitchFamily="18" charset="0"/>
              </a:rPr>
              <a:t>CFO Relationships, advisory role in „Finance Transformation“ and „Enterprise Performance Management“ projects</a:t>
            </a:r>
          </a:p>
        </p:txBody>
      </p:sp>
      <p:sp>
        <p:nvSpPr>
          <p:cNvPr id="1961988" name="Text Box 4">
            <a:extLst>
              <a:ext uri="{FF2B5EF4-FFF2-40B4-BE49-F238E27FC236}">
                <a16:creationId xmlns:a16="http://schemas.microsoft.com/office/drawing/2014/main" id="{B520A329-F8EE-413D-ABEE-C74288118252}"/>
              </a:ext>
            </a:extLst>
          </p:cNvPr>
          <p:cNvSpPr txBox="1">
            <a:spLocks noChangeArrowheads="1"/>
          </p:cNvSpPr>
          <p:nvPr/>
        </p:nvSpPr>
        <p:spPr bwMode="auto">
          <a:xfrm>
            <a:off x="250825" y="2667000"/>
            <a:ext cx="8748713" cy="42608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4150" indent="-184150" algn="l" eaLnBrk="0" hangingPunct="0">
              <a:defRPr sz="2400">
                <a:solidFill>
                  <a:schemeClr val="tx1"/>
                </a:solidFill>
                <a:latin typeface="Arial" panose="020B0604020202020204" pitchFamily="34" charset="0"/>
              </a:defRPr>
            </a:lvl1pPr>
            <a:lvl2pPr algn="l" eaLnBrk="0" hangingPunct="0">
              <a:defRPr sz="2400">
                <a:solidFill>
                  <a:schemeClr val="tx1"/>
                </a:solidFill>
                <a:latin typeface="Arial" panose="020B0604020202020204" pitchFamily="34" charset="0"/>
              </a:defRPr>
            </a:lvl2pPr>
            <a:lvl3pPr algn="l" eaLnBrk="0" hangingPunct="0">
              <a:defRPr sz="2400">
                <a:solidFill>
                  <a:schemeClr val="tx1"/>
                </a:solidFill>
                <a:latin typeface="Arial" panose="020B0604020202020204" pitchFamily="34" charset="0"/>
              </a:defRPr>
            </a:lvl3pPr>
            <a:lvl4pPr algn="l" eaLnBrk="0" hangingPunct="0">
              <a:defRPr sz="2400">
                <a:solidFill>
                  <a:schemeClr val="tx1"/>
                </a:solidFill>
                <a:latin typeface="Arial" panose="020B0604020202020204" pitchFamily="34" charset="0"/>
              </a:defRPr>
            </a:lvl4pPr>
            <a:lvl5pPr algn="l" eaLnBrk="0" hangingPunct="0">
              <a:defRPr sz="2400">
                <a:solidFill>
                  <a:schemeClr val="tx1"/>
                </a:solidFill>
                <a:latin typeface="Arial" panose="020B0604020202020204" pitchFamily="34" charset="0"/>
              </a:defRPr>
            </a:lvl5pPr>
            <a:lvl6pPr eaLnBrk="0" fontAlgn="base" hangingPunct="0">
              <a:spcBef>
                <a:spcPct val="0"/>
              </a:spcBef>
              <a:spcAft>
                <a:spcPct val="0"/>
              </a:spcAft>
              <a:defRPr sz="2400">
                <a:solidFill>
                  <a:schemeClr val="tx1"/>
                </a:solidFill>
                <a:latin typeface="Arial" panose="020B0604020202020204" pitchFamily="34" charset="0"/>
              </a:defRPr>
            </a:lvl6pPr>
            <a:lvl7pPr eaLnBrk="0" fontAlgn="base" hangingPunct="0">
              <a:spcBef>
                <a:spcPct val="0"/>
              </a:spcBef>
              <a:spcAft>
                <a:spcPct val="0"/>
              </a:spcAft>
              <a:defRPr sz="2400">
                <a:solidFill>
                  <a:schemeClr val="tx1"/>
                </a:solidFill>
                <a:latin typeface="Arial" panose="020B0604020202020204" pitchFamily="34" charset="0"/>
              </a:defRPr>
            </a:lvl7pPr>
            <a:lvl8pPr eaLnBrk="0" fontAlgn="base" hangingPunct="0">
              <a:spcBef>
                <a:spcPct val="0"/>
              </a:spcBef>
              <a:spcAft>
                <a:spcPct val="0"/>
              </a:spcAft>
              <a:defRPr sz="2400">
                <a:solidFill>
                  <a:schemeClr val="tx1"/>
                </a:solidFill>
                <a:latin typeface="Arial" panose="020B0604020202020204" pitchFamily="34" charset="0"/>
              </a:defRPr>
            </a:lvl8pPr>
            <a:lvl9pPr eaLnBrk="0" fontAlgn="base" hangingPunct="0">
              <a:spcBef>
                <a:spcPct val="0"/>
              </a:spcBef>
              <a:spcAft>
                <a:spcPct val="0"/>
              </a:spcAft>
              <a:defRPr sz="2400">
                <a:solidFill>
                  <a:schemeClr val="tx1"/>
                </a:solidFill>
                <a:latin typeface="Arial" panose="020B0604020202020204" pitchFamily="34" charset="0"/>
              </a:defRPr>
            </a:lvl9pPr>
          </a:lstStyle>
          <a:p>
            <a:pPr>
              <a:spcAft>
                <a:spcPct val="50000"/>
              </a:spcAft>
              <a:buClr>
                <a:schemeClr val="accent1"/>
              </a:buClr>
              <a:buSzPct val="100000"/>
              <a:buFont typeface="Wingdings" panose="05000000000000000000" pitchFamily="2" charset="2"/>
              <a:buChar char="n"/>
            </a:pPr>
            <a:r>
              <a:rPr lang="en-US" altLang="de-DE" sz="1800">
                <a:latin typeface="Arial Narrow" panose="020B0606020202030204" pitchFamily="34" charset="0"/>
                <a:cs typeface="Times New Roman" panose="02020603050405020304" pitchFamily="18" charset="0"/>
              </a:rPr>
              <a:t>Finance and management background</a:t>
            </a:r>
            <a:r>
              <a:rPr lang="en-US" altLang="de-DE" sz="1800" b="0">
                <a:latin typeface="Arial Narrow" panose="020B0606020202030204" pitchFamily="34" charset="0"/>
                <a:cs typeface="Times New Roman" panose="02020603050405020304" pitchFamily="18" charset="0"/>
              </a:rPr>
              <a:t> (was a CFO in a mid-sized German company before joining SAP in 1992)</a:t>
            </a:r>
          </a:p>
          <a:p>
            <a:pPr>
              <a:spcAft>
                <a:spcPct val="50000"/>
              </a:spcAft>
              <a:buClr>
                <a:schemeClr val="accent1"/>
              </a:buClr>
              <a:buSzPct val="100000"/>
              <a:buFont typeface="Wingdings" panose="05000000000000000000" pitchFamily="2" charset="2"/>
              <a:buChar char="n"/>
            </a:pPr>
            <a:r>
              <a:rPr lang="en-US" altLang="de-DE" sz="1800" b="0">
                <a:latin typeface="Arial Narrow" panose="020B0606020202030204" pitchFamily="34" charset="0"/>
                <a:cs typeface="Times New Roman" panose="02020603050405020304" pitchFamily="18" charset="0"/>
              </a:rPr>
              <a:t>Spend </a:t>
            </a:r>
            <a:r>
              <a:rPr lang="en-US" altLang="de-DE" sz="1800">
                <a:latin typeface="Arial Narrow" panose="020B0606020202030204" pitchFamily="34" charset="0"/>
                <a:cs typeface="Times New Roman" panose="02020603050405020304" pitchFamily="18" charset="0"/>
              </a:rPr>
              <a:t>five years in SAP’s field organization in Germany and Europe</a:t>
            </a:r>
            <a:r>
              <a:rPr lang="en-US" altLang="de-DE" sz="1800" b="0">
                <a:latin typeface="Arial Narrow" panose="020B0606020202030204" pitchFamily="34" charset="0"/>
                <a:cs typeface="Times New Roman" panose="02020603050405020304" pitchFamily="18" charset="0"/>
              </a:rPr>
              <a:t> (sales, consulting, product management) with the focus on financials and enterprise management</a:t>
            </a:r>
          </a:p>
          <a:p>
            <a:pPr>
              <a:spcAft>
                <a:spcPct val="50000"/>
              </a:spcAft>
              <a:buClr>
                <a:schemeClr val="accent1"/>
              </a:buClr>
              <a:buSzPct val="100000"/>
              <a:buFont typeface="Wingdings" panose="05000000000000000000" pitchFamily="2" charset="2"/>
              <a:buChar char="n"/>
            </a:pPr>
            <a:r>
              <a:rPr lang="en-US" altLang="de-DE" sz="1800">
                <a:latin typeface="Arial Narrow" panose="020B0606020202030204" pitchFamily="34" charset="0"/>
                <a:cs typeface="Times New Roman" panose="02020603050405020304" pitchFamily="18" charset="0"/>
              </a:rPr>
              <a:t>6 years in development</a:t>
            </a:r>
            <a:r>
              <a:rPr lang="en-US" altLang="de-DE" sz="1800" b="0">
                <a:latin typeface="Arial Narrow" panose="020B0606020202030204" pitchFamily="34" charset="0"/>
                <a:cs typeface="Times New Roman" panose="02020603050405020304" pitchFamily="18" charset="0"/>
              </a:rPr>
              <a:t>: first as product manager for R/3 Enterprise Controlling and Strategic Enterprise Management (SEM), then as program manager for mySAP Financials</a:t>
            </a:r>
          </a:p>
          <a:p>
            <a:pPr>
              <a:spcAft>
                <a:spcPct val="50000"/>
              </a:spcAft>
              <a:buClr>
                <a:schemeClr val="accent1"/>
              </a:buClr>
              <a:buSzPct val="100000"/>
              <a:buFont typeface="Wingdings" panose="05000000000000000000" pitchFamily="2" charset="2"/>
              <a:buChar char="n"/>
            </a:pPr>
            <a:r>
              <a:rPr lang="en-US" altLang="de-DE" sz="1800">
                <a:latin typeface="Arial Narrow" panose="020B0606020202030204" pitchFamily="34" charset="0"/>
                <a:cs typeface="Times New Roman" panose="02020603050405020304" pitchFamily="18" charset="0"/>
              </a:rPr>
              <a:t>Since begin of 2002:</a:t>
            </a:r>
            <a:r>
              <a:rPr lang="en-US" altLang="de-DE" sz="1800" b="0">
                <a:latin typeface="Arial Narrow" panose="020B0606020202030204" pitchFamily="34" charset="0"/>
                <a:cs typeface="Times New Roman" panose="02020603050405020304" pitchFamily="18" charset="0"/>
              </a:rPr>
              <a:t> </a:t>
            </a:r>
            <a:r>
              <a:rPr lang="en-US" altLang="de-DE" sz="1800">
                <a:latin typeface="Arial Narrow" panose="020B0606020202030204" pitchFamily="34" charset="0"/>
                <a:cs typeface="Times New Roman" panose="02020603050405020304" pitchFamily="18" charset="0"/>
              </a:rPr>
              <a:t>advising senior executives, CFOs, corporate controllers</a:t>
            </a:r>
            <a:r>
              <a:rPr lang="en-US" altLang="de-DE" sz="1800" b="0">
                <a:latin typeface="Arial Narrow" panose="020B0606020202030204" pitchFamily="34" charset="0"/>
                <a:cs typeface="Times New Roman" panose="02020603050405020304" pitchFamily="18" charset="0"/>
              </a:rPr>
              <a:t> - with a current focus on finance transformation + enterprise performance management</a:t>
            </a:r>
          </a:p>
          <a:p>
            <a:pPr>
              <a:spcAft>
                <a:spcPct val="50000"/>
              </a:spcAft>
              <a:buClr>
                <a:schemeClr val="accent1"/>
              </a:buClr>
              <a:buSzPct val="100000"/>
              <a:buFont typeface="Wingdings" panose="05000000000000000000" pitchFamily="2" charset="2"/>
              <a:buChar char="n"/>
            </a:pPr>
            <a:r>
              <a:rPr lang="en-US" altLang="de-DE" sz="1800" b="0">
                <a:solidFill>
                  <a:srgbClr val="000000"/>
                </a:solidFill>
                <a:latin typeface="Arial Narrow" panose="020B0606020202030204" pitchFamily="34" charset="0"/>
                <a:cs typeface="Arial" panose="020B0604020202020204" pitchFamily="34" charset="0"/>
              </a:rPr>
              <a:t>He is frequently publishing and speaking about enterprise performance management, finance and other management topics and he is the author of the book "Intangible Assets and Value Creation“ (Wiley 2002). E-Mail: </a:t>
            </a:r>
            <a:r>
              <a:rPr lang="en-US" altLang="de-DE" sz="1800" b="0">
                <a:solidFill>
                  <a:srgbClr val="000000"/>
                </a:solidFill>
                <a:latin typeface="Arial Narrow" panose="020B0606020202030204" pitchFamily="34" charset="0"/>
                <a:cs typeface="Arial" panose="020B0604020202020204" pitchFamily="34" charset="0"/>
                <a:hlinkClick r:id="rId4"/>
              </a:rPr>
              <a:t>juergen.daum@sap.com</a:t>
            </a:r>
            <a:r>
              <a:rPr lang="en-US" altLang="de-DE" sz="1800" b="0">
                <a:solidFill>
                  <a:srgbClr val="000000"/>
                </a:solidFill>
                <a:latin typeface="Arial Narrow" panose="020B0606020202030204" pitchFamily="34" charset="0"/>
                <a:cs typeface="Arial" panose="020B0604020202020204" pitchFamily="34" charset="0"/>
              </a:rPr>
              <a:t>, Website: </a:t>
            </a:r>
            <a:r>
              <a:rPr lang="en-US" altLang="de-DE" sz="1800" b="0">
                <a:solidFill>
                  <a:srgbClr val="000000"/>
                </a:solidFill>
                <a:latin typeface="Arial Narrow" panose="020B0606020202030204" pitchFamily="34" charset="0"/>
                <a:cs typeface="Arial" panose="020B0604020202020204" pitchFamily="34" charset="0"/>
                <a:hlinkClick r:id="rId5"/>
              </a:rPr>
              <a:t>http://www.juergendaum.com/</a:t>
            </a:r>
            <a:endParaRPr lang="en-US" altLang="de-DE" sz="1800" b="0">
              <a:cs typeface="Arial" panose="020B0604020202020204" pitchFamily="34" charset="0"/>
            </a:endParaRPr>
          </a:p>
          <a:p>
            <a:pPr eaLnBrk="1" hangingPunct="1">
              <a:spcBef>
                <a:spcPct val="50000"/>
              </a:spcBef>
              <a:buFontTx/>
              <a:buChar char="•"/>
            </a:pPr>
            <a:endParaRPr lang="en-US" altLang="de-DE" sz="2000">
              <a:solidFill>
                <a:srgbClr val="333333"/>
              </a:solidFill>
            </a:endParaRPr>
          </a:p>
        </p:txBody>
      </p:sp>
      <p:pic>
        <p:nvPicPr>
          <p:cNvPr id="1961989" name="Picture 5">
            <a:extLst>
              <a:ext uri="{FF2B5EF4-FFF2-40B4-BE49-F238E27FC236}">
                <a16:creationId xmlns:a16="http://schemas.microsoft.com/office/drawing/2014/main" id="{499876CE-07B0-4589-917B-2ACCE9C013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762000"/>
            <a:ext cx="1374775" cy="1849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61988"/>
                                        </p:tgtEl>
                                        <p:attrNameLst>
                                          <p:attrName>style.visibility</p:attrName>
                                        </p:attrNameLst>
                                      </p:cBhvr>
                                      <p:to>
                                        <p:strVal val="visible"/>
                                      </p:to>
                                    </p:set>
                                    <p:animEffect transition="in" filter="wipe(up)">
                                      <p:cBhvr>
                                        <p:cTn id="7" dur="500"/>
                                        <p:tgtEl>
                                          <p:spTgt spid="196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98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9570" name="Rectangle 2">
            <a:extLst>
              <a:ext uri="{FF2B5EF4-FFF2-40B4-BE49-F238E27FC236}">
                <a16:creationId xmlns:a16="http://schemas.microsoft.com/office/drawing/2014/main" id="{300CCE9A-E81B-424E-BF1C-F6D314D867FE}"/>
              </a:ext>
            </a:extLst>
          </p:cNvPr>
          <p:cNvSpPr>
            <a:spLocks noGrp="1" noChangeArrowheads="1"/>
          </p:cNvSpPr>
          <p:nvPr>
            <p:ph type="title"/>
          </p:nvPr>
        </p:nvSpPr>
        <p:spPr/>
        <p:txBody>
          <a:bodyPr/>
          <a:lstStyle/>
          <a:p>
            <a:endParaRPr lang="en-GB" altLang="de-DE"/>
          </a:p>
        </p:txBody>
      </p:sp>
      <p:sp>
        <p:nvSpPr>
          <p:cNvPr id="2029571" name="Rectangle 3">
            <a:extLst>
              <a:ext uri="{FF2B5EF4-FFF2-40B4-BE49-F238E27FC236}">
                <a16:creationId xmlns:a16="http://schemas.microsoft.com/office/drawing/2014/main" id="{AC6DE2AC-0B30-404F-B61B-4CE2504E4F4F}"/>
              </a:ext>
            </a:extLst>
          </p:cNvPr>
          <p:cNvSpPr>
            <a:spLocks noGrp="1" noChangeArrowheads="1"/>
          </p:cNvSpPr>
          <p:nvPr>
            <p:ph type="body" idx="1"/>
          </p:nvPr>
        </p:nvSpPr>
        <p:spPr>
          <a:xfrm>
            <a:off x="522288" y="914400"/>
            <a:ext cx="8226425" cy="5205413"/>
          </a:xfrm>
          <a:noFill/>
        </p:spPr>
        <p:txBody>
          <a:bodyPr anchor="ctr" anchorCtr="1"/>
          <a:lstStyle/>
          <a:p>
            <a:pPr algn="ctr"/>
            <a:r>
              <a:rPr lang="en-GB" altLang="de-DE" sz="4400"/>
              <a:t>Application at  </a:t>
            </a:r>
            <a:br>
              <a:rPr lang="en-GB" altLang="de-DE" sz="4400"/>
            </a:br>
            <a:r>
              <a:rPr lang="en-GB" altLang="de-DE" sz="4400"/>
              <a:t>Public Service Organisations</a:t>
            </a: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546" name="Rectangle 1026">
            <a:extLst>
              <a:ext uri="{FF2B5EF4-FFF2-40B4-BE49-F238E27FC236}">
                <a16:creationId xmlns:a16="http://schemas.microsoft.com/office/drawing/2014/main" id="{9ED25ADC-E36F-4542-989F-31859EA31E51}"/>
              </a:ext>
            </a:extLst>
          </p:cNvPr>
          <p:cNvSpPr>
            <a:spLocks noChangeArrowheads="1"/>
          </p:cNvSpPr>
          <p:nvPr/>
        </p:nvSpPr>
        <p:spPr bwMode="gray">
          <a:xfrm>
            <a:off x="217488" y="1196975"/>
            <a:ext cx="8636000" cy="5173663"/>
          </a:xfrm>
          <a:prstGeom prst="rect">
            <a:avLst/>
          </a:prstGeom>
          <a:solidFill>
            <a:srgbClr val="F2F4F6"/>
          </a:solidFill>
          <a:ln w="9525">
            <a:solidFill>
              <a:schemeClr val="bg2"/>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pic>
        <p:nvPicPr>
          <p:cNvPr id="2028548" name="Picture 1028">
            <a:extLst>
              <a:ext uri="{FF2B5EF4-FFF2-40B4-BE49-F238E27FC236}">
                <a16:creationId xmlns:a16="http://schemas.microsoft.com/office/drawing/2014/main" id="{96035774-F389-44B7-AD3C-FF894F03F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1339850"/>
            <a:ext cx="2293937"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8549" name="Text Box 1029">
            <a:extLst>
              <a:ext uri="{FF2B5EF4-FFF2-40B4-BE49-F238E27FC236}">
                <a16:creationId xmlns:a16="http://schemas.microsoft.com/office/drawing/2014/main" id="{4B64B72C-5984-4844-8842-4285B39167BC}"/>
              </a:ext>
            </a:extLst>
          </p:cNvPr>
          <p:cNvSpPr txBox="1">
            <a:spLocks noChangeArrowheads="1"/>
          </p:cNvSpPr>
          <p:nvPr/>
        </p:nvSpPr>
        <p:spPr bwMode="auto">
          <a:xfrm>
            <a:off x="2987675" y="2695575"/>
            <a:ext cx="1169988" cy="20637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de-DE" altLang="de-DE" sz="1600">
                <a:solidFill>
                  <a:schemeClr val="tx1"/>
                </a:solidFill>
              </a:rPr>
              <a:t>Performance</a:t>
            </a:r>
          </a:p>
        </p:txBody>
      </p:sp>
      <p:sp>
        <p:nvSpPr>
          <p:cNvPr id="2028550" name="Text Box 1030">
            <a:extLst>
              <a:ext uri="{FF2B5EF4-FFF2-40B4-BE49-F238E27FC236}">
                <a16:creationId xmlns:a16="http://schemas.microsoft.com/office/drawing/2014/main" id="{F99DB2E2-927B-4379-BB82-90B2268A208B}"/>
              </a:ext>
            </a:extLst>
          </p:cNvPr>
          <p:cNvSpPr txBox="1">
            <a:spLocks noChangeArrowheads="1"/>
          </p:cNvSpPr>
          <p:nvPr/>
        </p:nvSpPr>
        <p:spPr bwMode="auto">
          <a:xfrm>
            <a:off x="4972050" y="2695575"/>
            <a:ext cx="895350" cy="20637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de-DE" altLang="de-DE" sz="1600">
                <a:solidFill>
                  <a:schemeClr val="tx1"/>
                </a:solidFill>
              </a:rPr>
              <a:t>Costs/Budget</a:t>
            </a:r>
          </a:p>
        </p:txBody>
      </p:sp>
      <p:sp>
        <p:nvSpPr>
          <p:cNvPr id="2028551" name="Text Box 1031">
            <a:extLst>
              <a:ext uri="{FF2B5EF4-FFF2-40B4-BE49-F238E27FC236}">
                <a16:creationId xmlns:a16="http://schemas.microsoft.com/office/drawing/2014/main" id="{3C988FCE-C292-4676-9F48-B519BE5DEA51}"/>
              </a:ext>
            </a:extLst>
          </p:cNvPr>
          <p:cNvSpPr txBox="1">
            <a:spLocks noChangeArrowheads="1"/>
          </p:cNvSpPr>
          <p:nvPr/>
        </p:nvSpPr>
        <p:spPr bwMode="auto">
          <a:xfrm>
            <a:off x="4041775" y="1944688"/>
            <a:ext cx="869950" cy="203200"/>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de-DE" altLang="de-DE" sz="1600">
                <a:solidFill>
                  <a:schemeClr val="tx1"/>
                </a:solidFill>
              </a:rPr>
              <a:t>Effects</a:t>
            </a:r>
          </a:p>
        </p:txBody>
      </p:sp>
      <p:sp>
        <p:nvSpPr>
          <p:cNvPr id="2028552" name="Rectangle 1032">
            <a:extLst>
              <a:ext uri="{FF2B5EF4-FFF2-40B4-BE49-F238E27FC236}">
                <a16:creationId xmlns:a16="http://schemas.microsoft.com/office/drawing/2014/main" id="{8495C228-E6AA-4426-90B9-DC0AFB993756}"/>
              </a:ext>
            </a:extLst>
          </p:cNvPr>
          <p:cNvSpPr>
            <a:spLocks noChangeArrowheads="1"/>
          </p:cNvSpPr>
          <p:nvPr/>
        </p:nvSpPr>
        <p:spPr bwMode="gray">
          <a:xfrm>
            <a:off x="611188" y="101600"/>
            <a:ext cx="80073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71450" algn="l">
              <a:lnSpc>
                <a:spcPct val="90000"/>
              </a:lnSpc>
              <a:defRPr sz="2200">
                <a:solidFill>
                  <a:srgbClr val="333333"/>
                </a:solidFill>
                <a:latin typeface="Arial Black" panose="020B0A04020102020204" pitchFamily="34" charset="0"/>
              </a:defRPr>
            </a:lvl1pPr>
            <a:lvl2pPr marL="171450" algn="l">
              <a:lnSpc>
                <a:spcPct val="90000"/>
              </a:lnSpc>
              <a:defRPr sz="2200">
                <a:solidFill>
                  <a:srgbClr val="333333"/>
                </a:solidFill>
                <a:latin typeface="Arial Black" panose="020B0A04020102020204" pitchFamily="34" charset="0"/>
              </a:defRPr>
            </a:lvl2pPr>
            <a:lvl3pPr marL="171450" algn="l">
              <a:lnSpc>
                <a:spcPct val="90000"/>
              </a:lnSpc>
              <a:defRPr sz="2200">
                <a:solidFill>
                  <a:srgbClr val="333333"/>
                </a:solidFill>
                <a:latin typeface="Arial Black" panose="020B0A04020102020204" pitchFamily="34" charset="0"/>
              </a:defRPr>
            </a:lvl3pPr>
            <a:lvl4pPr marL="171450" algn="l">
              <a:lnSpc>
                <a:spcPct val="90000"/>
              </a:lnSpc>
              <a:defRPr sz="2200">
                <a:solidFill>
                  <a:srgbClr val="333333"/>
                </a:solidFill>
                <a:latin typeface="Arial Black" panose="020B0A04020102020204" pitchFamily="34" charset="0"/>
              </a:defRPr>
            </a:lvl4pPr>
            <a:lvl5pPr marL="171450" algn="l">
              <a:lnSpc>
                <a:spcPct val="90000"/>
              </a:lnSpc>
              <a:defRPr sz="2200">
                <a:solidFill>
                  <a:srgbClr val="333333"/>
                </a:solidFill>
                <a:latin typeface="Arial Black" panose="020B0A04020102020204" pitchFamily="34" charset="0"/>
              </a:defRPr>
            </a:lvl5pPr>
            <a:lvl6pPr marL="628650" fontAlgn="base">
              <a:lnSpc>
                <a:spcPct val="90000"/>
              </a:lnSpc>
              <a:spcBef>
                <a:spcPct val="0"/>
              </a:spcBef>
              <a:spcAft>
                <a:spcPct val="0"/>
              </a:spcAft>
              <a:defRPr sz="2200">
                <a:solidFill>
                  <a:srgbClr val="333333"/>
                </a:solidFill>
                <a:latin typeface="Arial Black" panose="020B0A04020102020204" pitchFamily="34" charset="0"/>
              </a:defRPr>
            </a:lvl6pPr>
            <a:lvl7pPr marL="1085850" fontAlgn="base">
              <a:lnSpc>
                <a:spcPct val="90000"/>
              </a:lnSpc>
              <a:spcBef>
                <a:spcPct val="0"/>
              </a:spcBef>
              <a:spcAft>
                <a:spcPct val="0"/>
              </a:spcAft>
              <a:defRPr sz="2200">
                <a:solidFill>
                  <a:srgbClr val="333333"/>
                </a:solidFill>
                <a:latin typeface="Arial Black" panose="020B0A04020102020204" pitchFamily="34" charset="0"/>
              </a:defRPr>
            </a:lvl7pPr>
            <a:lvl8pPr marL="1543050" fontAlgn="base">
              <a:lnSpc>
                <a:spcPct val="90000"/>
              </a:lnSpc>
              <a:spcBef>
                <a:spcPct val="0"/>
              </a:spcBef>
              <a:spcAft>
                <a:spcPct val="0"/>
              </a:spcAft>
              <a:defRPr sz="2200">
                <a:solidFill>
                  <a:srgbClr val="333333"/>
                </a:solidFill>
                <a:latin typeface="Arial Black" panose="020B0A04020102020204" pitchFamily="34" charset="0"/>
              </a:defRPr>
            </a:lvl8pPr>
            <a:lvl9pPr marL="2000250" fontAlgn="base">
              <a:lnSpc>
                <a:spcPct val="90000"/>
              </a:lnSpc>
              <a:spcBef>
                <a:spcPct val="0"/>
              </a:spcBef>
              <a:spcAft>
                <a:spcPct val="0"/>
              </a:spcAft>
              <a:defRPr sz="2200">
                <a:solidFill>
                  <a:srgbClr val="333333"/>
                </a:solidFill>
                <a:latin typeface="Arial Black" panose="020B0A04020102020204" pitchFamily="34" charset="0"/>
              </a:defRPr>
            </a:lvl9pPr>
          </a:lstStyle>
          <a:p>
            <a:r>
              <a:rPr lang="en-GB" altLang="de-DE" sz="2000" b="0"/>
              <a:t>Application at Public Service Organisations</a:t>
            </a:r>
            <a:endParaRPr lang="de-DE" altLang="de-DE" sz="2000" b="0"/>
          </a:p>
        </p:txBody>
      </p:sp>
      <p:sp>
        <p:nvSpPr>
          <p:cNvPr id="2028553" name="Text Box 1033">
            <a:extLst>
              <a:ext uri="{FF2B5EF4-FFF2-40B4-BE49-F238E27FC236}">
                <a16:creationId xmlns:a16="http://schemas.microsoft.com/office/drawing/2014/main" id="{960429B2-2702-4E6D-9503-BCAD01F5BAFC}"/>
              </a:ext>
            </a:extLst>
          </p:cNvPr>
          <p:cNvSpPr txBox="1">
            <a:spLocks noChangeArrowheads="1"/>
          </p:cNvSpPr>
          <p:nvPr/>
        </p:nvSpPr>
        <p:spPr bwMode="gray">
          <a:xfrm>
            <a:off x="0" y="711200"/>
            <a:ext cx="9144000" cy="45720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a:solidFill>
                  <a:schemeClr val="hlink"/>
                </a:solidFill>
              </a:rPr>
              <a:t>„New Public Management“ of the Kanton Basel-Stadt/CH</a:t>
            </a:r>
          </a:p>
        </p:txBody>
      </p:sp>
      <p:sp>
        <p:nvSpPr>
          <p:cNvPr id="2028554" name="Text Box 1034">
            <a:extLst>
              <a:ext uri="{FF2B5EF4-FFF2-40B4-BE49-F238E27FC236}">
                <a16:creationId xmlns:a16="http://schemas.microsoft.com/office/drawing/2014/main" id="{94B17BCE-B3E7-4991-AE61-49F2486819A3}"/>
              </a:ext>
            </a:extLst>
          </p:cNvPr>
          <p:cNvSpPr txBox="1">
            <a:spLocks noChangeArrowheads="1"/>
          </p:cNvSpPr>
          <p:nvPr/>
        </p:nvSpPr>
        <p:spPr bwMode="gray">
          <a:xfrm>
            <a:off x="-36513" y="3068638"/>
            <a:ext cx="8636001" cy="822325"/>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marL="261938" indent="-261938" algn="l" defTabSz="762000" eaLnBrk="0" hangingPunct="0">
              <a:defRPr sz="2400">
                <a:solidFill>
                  <a:schemeClr val="tx1"/>
                </a:solidFill>
                <a:latin typeface="Arial" panose="020B0604020202020204" pitchFamily="34" charset="0"/>
              </a:defRPr>
            </a:lvl1pPr>
            <a:lvl2pPr marL="542925"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buClr>
                <a:schemeClr val="accent1"/>
              </a:buClr>
              <a:buFont typeface="Wingdings" panose="05000000000000000000" pitchFamily="2" charset="2"/>
              <a:buNone/>
            </a:pPr>
            <a:r>
              <a:rPr lang="de-DE" altLang="de-DE">
                <a:solidFill>
                  <a:schemeClr val="hlink"/>
                </a:solidFill>
              </a:rPr>
              <a:t>„New Public Management“ (NPM) </a:t>
            </a:r>
            <a:br>
              <a:rPr lang="de-DE" altLang="de-DE">
                <a:solidFill>
                  <a:schemeClr val="hlink"/>
                </a:solidFill>
              </a:rPr>
            </a:br>
            <a:r>
              <a:rPr lang="de-DE" altLang="de-DE">
                <a:solidFill>
                  <a:schemeClr val="hlink"/>
                </a:solidFill>
              </a:rPr>
              <a:t>– effect-oriented public service management:</a:t>
            </a:r>
            <a:endParaRPr lang="de-DE" altLang="de-DE" sz="1600">
              <a:solidFill>
                <a:schemeClr val="hlink"/>
              </a:solidFill>
            </a:endParaRPr>
          </a:p>
        </p:txBody>
      </p:sp>
      <p:sp>
        <p:nvSpPr>
          <p:cNvPr id="2028555" name="Text Box 1035">
            <a:extLst>
              <a:ext uri="{FF2B5EF4-FFF2-40B4-BE49-F238E27FC236}">
                <a16:creationId xmlns:a16="http://schemas.microsoft.com/office/drawing/2014/main" id="{1BE10B00-86F1-4C1D-A7AD-70EE21E912A2}"/>
              </a:ext>
            </a:extLst>
          </p:cNvPr>
          <p:cNvSpPr txBox="1">
            <a:spLocks noChangeArrowheads="1"/>
          </p:cNvSpPr>
          <p:nvPr/>
        </p:nvSpPr>
        <p:spPr bwMode="gray">
          <a:xfrm>
            <a:off x="188913" y="6126163"/>
            <a:ext cx="8593137" cy="244475"/>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sz="1000"/>
              <a:t>Source: Kanton Basel-Stadt, New Public Management im Kanton Basel-Stadt, 2002</a:t>
            </a:r>
          </a:p>
        </p:txBody>
      </p:sp>
      <p:sp>
        <p:nvSpPr>
          <p:cNvPr id="2028556" name="Text Box 1036">
            <a:extLst>
              <a:ext uri="{FF2B5EF4-FFF2-40B4-BE49-F238E27FC236}">
                <a16:creationId xmlns:a16="http://schemas.microsoft.com/office/drawing/2014/main" id="{C248F8B7-E2E9-4725-AA04-AA1A67C01AF5}"/>
              </a:ext>
            </a:extLst>
          </p:cNvPr>
          <p:cNvSpPr txBox="1">
            <a:spLocks noChangeArrowheads="1"/>
          </p:cNvSpPr>
          <p:nvPr/>
        </p:nvSpPr>
        <p:spPr bwMode="auto">
          <a:xfrm>
            <a:off x="300038" y="5229225"/>
            <a:ext cx="8520112" cy="7302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de-DE" sz="1400"/>
              <a:t>The basic assumption is, that optimal results will become possible when effects, activities, and their performance and costs are all taken into account together. If one of these three parameters is changed, the change will affect the entire system of the NPM’s “magic triangle”. </a:t>
            </a:r>
            <a:endParaRPr lang="en-GB" altLang="de-DE" sz="1400"/>
          </a:p>
        </p:txBody>
      </p:sp>
      <p:sp>
        <p:nvSpPr>
          <p:cNvPr id="2028557" name="Text Box 1037">
            <a:extLst>
              <a:ext uri="{FF2B5EF4-FFF2-40B4-BE49-F238E27FC236}">
                <a16:creationId xmlns:a16="http://schemas.microsoft.com/office/drawing/2014/main" id="{A13E78B8-9B72-491C-B00A-7E167A4A077B}"/>
              </a:ext>
            </a:extLst>
          </p:cNvPr>
          <p:cNvSpPr txBox="1">
            <a:spLocks noChangeArrowheads="1"/>
          </p:cNvSpPr>
          <p:nvPr/>
        </p:nvSpPr>
        <p:spPr bwMode="auto">
          <a:xfrm>
            <a:off x="1042988" y="3843338"/>
            <a:ext cx="7273925" cy="13144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Clr>
                <a:schemeClr val="accent1"/>
              </a:buClr>
              <a:buFont typeface="Wingdings" panose="05000000000000000000" pitchFamily="2" charset="2"/>
              <a:buChar char="n"/>
            </a:pPr>
            <a:r>
              <a:rPr lang="en-US" altLang="de-DE" sz="1600">
                <a:solidFill>
                  <a:srgbClr val="000000"/>
                </a:solidFill>
                <a:cs typeface="Times New Roman" panose="02020603050405020304" pitchFamily="18" charset="0"/>
              </a:rPr>
              <a:t>How should our politics affect the citizens? (effects) </a:t>
            </a:r>
          </a:p>
          <a:p>
            <a:pPr algn="l" eaLnBrk="0" hangingPunct="0">
              <a:spcBef>
                <a:spcPct val="50000"/>
              </a:spcBef>
              <a:buClr>
                <a:schemeClr val="accent1"/>
              </a:buClr>
              <a:buFont typeface="Wingdings" panose="05000000000000000000" pitchFamily="2" charset="2"/>
              <a:buChar char="n"/>
            </a:pPr>
            <a:r>
              <a:rPr lang="en-US" altLang="de-DE" sz="1600">
                <a:solidFill>
                  <a:srgbClr val="000000"/>
                </a:solidFill>
                <a:cs typeface="Times New Roman" panose="02020603050405020304" pitchFamily="18" charset="0"/>
              </a:rPr>
              <a:t>What contribution/performance of the public service administration is required to achieve these effects? (activities and their performance)</a:t>
            </a:r>
            <a:endParaRPr lang="en-GB" altLang="de-DE" sz="2000">
              <a:solidFill>
                <a:srgbClr val="000000"/>
              </a:solidFill>
            </a:endParaRPr>
          </a:p>
          <a:p>
            <a:pPr algn="l" eaLnBrk="0" hangingPunct="0">
              <a:spcBef>
                <a:spcPct val="50000"/>
              </a:spcBef>
              <a:buClr>
                <a:schemeClr val="accent1"/>
              </a:buClr>
              <a:buFont typeface="Wingdings" panose="05000000000000000000" pitchFamily="2" charset="2"/>
              <a:buChar char="n"/>
            </a:pPr>
            <a:r>
              <a:rPr lang="en-US" altLang="de-DE" sz="1600">
                <a:solidFill>
                  <a:srgbClr val="000000"/>
                </a:solidFill>
                <a:cs typeface="Times New Roman" panose="02020603050405020304" pitchFamily="18" charset="0"/>
              </a:rPr>
              <a:t>How much does it cost? (costs)</a:t>
            </a:r>
            <a:endParaRPr lang="en-GB" altLang="de-DE" sz="1600">
              <a:solidFill>
                <a:srgbClr val="000000"/>
              </a:solidFill>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28556"/>
                                        </p:tgtEl>
                                        <p:attrNameLst>
                                          <p:attrName>style.visibility</p:attrName>
                                        </p:attrNameLst>
                                      </p:cBhvr>
                                      <p:to>
                                        <p:strVal val="visible"/>
                                      </p:to>
                                    </p:set>
                                    <p:anim calcmode="lin" valueType="num">
                                      <p:cBhvr>
                                        <p:cTn id="7" dur="500" fill="hold"/>
                                        <p:tgtEl>
                                          <p:spTgt spid="2028556"/>
                                        </p:tgtEl>
                                        <p:attrNameLst>
                                          <p:attrName>ppt_w</p:attrName>
                                        </p:attrNameLst>
                                      </p:cBhvr>
                                      <p:tavLst>
                                        <p:tav tm="0">
                                          <p:val>
                                            <p:fltVal val="0"/>
                                          </p:val>
                                        </p:tav>
                                        <p:tav tm="100000">
                                          <p:val>
                                            <p:strVal val="#ppt_w"/>
                                          </p:val>
                                        </p:tav>
                                      </p:tavLst>
                                    </p:anim>
                                    <p:anim calcmode="lin" valueType="num">
                                      <p:cBhvr>
                                        <p:cTn id="8" dur="500" fill="hold"/>
                                        <p:tgtEl>
                                          <p:spTgt spid="2028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5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9" name="Rectangle 7">
            <a:extLst>
              <a:ext uri="{FF2B5EF4-FFF2-40B4-BE49-F238E27FC236}">
                <a16:creationId xmlns:a16="http://schemas.microsoft.com/office/drawing/2014/main" id="{12BCF2B5-556F-4338-93BA-1EEFFBE30979}"/>
              </a:ext>
            </a:extLst>
          </p:cNvPr>
          <p:cNvSpPr>
            <a:spLocks noChangeArrowheads="1"/>
          </p:cNvSpPr>
          <p:nvPr/>
        </p:nvSpPr>
        <p:spPr bwMode="gray">
          <a:xfrm>
            <a:off x="611188" y="101600"/>
            <a:ext cx="80073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71450" algn="l">
              <a:lnSpc>
                <a:spcPct val="90000"/>
              </a:lnSpc>
              <a:defRPr sz="2200">
                <a:solidFill>
                  <a:srgbClr val="333333"/>
                </a:solidFill>
                <a:latin typeface="Arial Black" panose="020B0A04020102020204" pitchFamily="34" charset="0"/>
              </a:defRPr>
            </a:lvl1pPr>
            <a:lvl2pPr marL="171450" algn="l">
              <a:lnSpc>
                <a:spcPct val="90000"/>
              </a:lnSpc>
              <a:defRPr sz="2200">
                <a:solidFill>
                  <a:srgbClr val="333333"/>
                </a:solidFill>
                <a:latin typeface="Arial Black" panose="020B0A04020102020204" pitchFamily="34" charset="0"/>
              </a:defRPr>
            </a:lvl2pPr>
            <a:lvl3pPr marL="171450" algn="l">
              <a:lnSpc>
                <a:spcPct val="90000"/>
              </a:lnSpc>
              <a:defRPr sz="2200">
                <a:solidFill>
                  <a:srgbClr val="333333"/>
                </a:solidFill>
                <a:latin typeface="Arial Black" panose="020B0A04020102020204" pitchFamily="34" charset="0"/>
              </a:defRPr>
            </a:lvl3pPr>
            <a:lvl4pPr marL="171450" algn="l">
              <a:lnSpc>
                <a:spcPct val="90000"/>
              </a:lnSpc>
              <a:defRPr sz="2200">
                <a:solidFill>
                  <a:srgbClr val="333333"/>
                </a:solidFill>
                <a:latin typeface="Arial Black" panose="020B0A04020102020204" pitchFamily="34" charset="0"/>
              </a:defRPr>
            </a:lvl4pPr>
            <a:lvl5pPr marL="171450" algn="l">
              <a:lnSpc>
                <a:spcPct val="90000"/>
              </a:lnSpc>
              <a:defRPr sz="2200">
                <a:solidFill>
                  <a:srgbClr val="333333"/>
                </a:solidFill>
                <a:latin typeface="Arial Black" panose="020B0A04020102020204" pitchFamily="34" charset="0"/>
              </a:defRPr>
            </a:lvl5pPr>
            <a:lvl6pPr marL="628650" fontAlgn="base">
              <a:lnSpc>
                <a:spcPct val="90000"/>
              </a:lnSpc>
              <a:spcBef>
                <a:spcPct val="0"/>
              </a:spcBef>
              <a:spcAft>
                <a:spcPct val="0"/>
              </a:spcAft>
              <a:defRPr sz="2200">
                <a:solidFill>
                  <a:srgbClr val="333333"/>
                </a:solidFill>
                <a:latin typeface="Arial Black" panose="020B0A04020102020204" pitchFamily="34" charset="0"/>
              </a:defRPr>
            </a:lvl6pPr>
            <a:lvl7pPr marL="1085850" fontAlgn="base">
              <a:lnSpc>
                <a:spcPct val="90000"/>
              </a:lnSpc>
              <a:spcBef>
                <a:spcPct val="0"/>
              </a:spcBef>
              <a:spcAft>
                <a:spcPct val="0"/>
              </a:spcAft>
              <a:defRPr sz="2200">
                <a:solidFill>
                  <a:srgbClr val="333333"/>
                </a:solidFill>
                <a:latin typeface="Arial Black" panose="020B0A04020102020204" pitchFamily="34" charset="0"/>
              </a:defRPr>
            </a:lvl7pPr>
            <a:lvl8pPr marL="1543050" fontAlgn="base">
              <a:lnSpc>
                <a:spcPct val="90000"/>
              </a:lnSpc>
              <a:spcBef>
                <a:spcPct val="0"/>
              </a:spcBef>
              <a:spcAft>
                <a:spcPct val="0"/>
              </a:spcAft>
              <a:defRPr sz="2200">
                <a:solidFill>
                  <a:srgbClr val="333333"/>
                </a:solidFill>
                <a:latin typeface="Arial Black" panose="020B0A04020102020204" pitchFamily="34" charset="0"/>
              </a:defRPr>
            </a:lvl8pPr>
            <a:lvl9pPr marL="2000250" fontAlgn="base">
              <a:lnSpc>
                <a:spcPct val="90000"/>
              </a:lnSpc>
              <a:spcBef>
                <a:spcPct val="0"/>
              </a:spcBef>
              <a:spcAft>
                <a:spcPct val="0"/>
              </a:spcAft>
              <a:defRPr sz="2200">
                <a:solidFill>
                  <a:srgbClr val="333333"/>
                </a:solidFill>
                <a:latin typeface="Arial Black" panose="020B0A04020102020204" pitchFamily="34" charset="0"/>
              </a:defRPr>
            </a:lvl9pPr>
          </a:lstStyle>
          <a:p>
            <a:r>
              <a:rPr lang="en-GB" altLang="de-DE" sz="2000" b="0"/>
              <a:t>Application at Public Service Organisations</a:t>
            </a:r>
            <a:endParaRPr lang="de-DE" altLang="de-DE" sz="2000" b="0"/>
          </a:p>
        </p:txBody>
      </p:sp>
      <p:sp>
        <p:nvSpPr>
          <p:cNvPr id="2030600" name="Text Box 8">
            <a:extLst>
              <a:ext uri="{FF2B5EF4-FFF2-40B4-BE49-F238E27FC236}">
                <a16:creationId xmlns:a16="http://schemas.microsoft.com/office/drawing/2014/main" id="{316DBDC5-723C-4ED7-B911-F4C054981D5F}"/>
              </a:ext>
            </a:extLst>
          </p:cNvPr>
          <p:cNvSpPr txBox="1">
            <a:spLocks noChangeArrowheads="1"/>
          </p:cNvSpPr>
          <p:nvPr/>
        </p:nvSpPr>
        <p:spPr bwMode="gray">
          <a:xfrm>
            <a:off x="57150" y="711200"/>
            <a:ext cx="8907463" cy="731838"/>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a:solidFill>
                  <a:schemeClr val="hlink"/>
                </a:solidFill>
              </a:rPr>
              <a:t>„New Public Management“ of the Kanton Basel-Stadt/CH</a:t>
            </a:r>
            <a:br>
              <a:rPr lang="de-DE" altLang="de-DE" sz="2000">
                <a:solidFill>
                  <a:schemeClr val="hlink"/>
                </a:solidFill>
              </a:rPr>
            </a:br>
            <a:r>
              <a:rPr lang="de-DE" altLang="de-DE" sz="1800">
                <a:solidFill>
                  <a:schemeClr val="hlink"/>
                </a:solidFill>
              </a:rPr>
              <a:t>- Transformation: The Vector-Based Approach to Performance Measurement -</a:t>
            </a:r>
          </a:p>
        </p:txBody>
      </p:sp>
      <p:sp>
        <p:nvSpPr>
          <p:cNvPr id="2030633" name="Oval 41">
            <a:extLst>
              <a:ext uri="{FF2B5EF4-FFF2-40B4-BE49-F238E27FC236}">
                <a16:creationId xmlns:a16="http://schemas.microsoft.com/office/drawing/2014/main" id="{47ACB726-CA97-4E05-B2ED-1963A7590B53}"/>
              </a:ext>
            </a:extLst>
          </p:cNvPr>
          <p:cNvSpPr>
            <a:spLocks noChangeArrowheads="1"/>
          </p:cNvSpPr>
          <p:nvPr/>
        </p:nvSpPr>
        <p:spPr bwMode="auto">
          <a:xfrm>
            <a:off x="323850" y="2354263"/>
            <a:ext cx="2798763" cy="3063875"/>
          </a:xfrm>
          <a:prstGeom prst="ellipse">
            <a:avLst/>
          </a:prstGeom>
          <a:solidFill>
            <a:schemeClr val="bg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pic>
        <p:nvPicPr>
          <p:cNvPr id="2030642" name="Picture 50">
            <a:extLst>
              <a:ext uri="{FF2B5EF4-FFF2-40B4-BE49-F238E27FC236}">
                <a16:creationId xmlns:a16="http://schemas.microsoft.com/office/drawing/2014/main" id="{79267B42-82FF-491D-9023-717C0BCB6261}"/>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571500" y="2700338"/>
            <a:ext cx="2281238" cy="180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0643" name="Text Box 51">
            <a:extLst>
              <a:ext uri="{FF2B5EF4-FFF2-40B4-BE49-F238E27FC236}">
                <a16:creationId xmlns:a16="http://schemas.microsoft.com/office/drawing/2014/main" id="{D8D4A651-A785-4302-8D16-58A88F1C7388}"/>
              </a:ext>
            </a:extLst>
          </p:cNvPr>
          <p:cNvSpPr txBox="1">
            <a:spLocks noChangeArrowheads="1"/>
          </p:cNvSpPr>
          <p:nvPr/>
        </p:nvSpPr>
        <p:spPr bwMode="auto">
          <a:xfrm>
            <a:off x="461963" y="4335463"/>
            <a:ext cx="1163637" cy="2476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de-DE" altLang="de-DE" sz="1400" b="0">
                <a:solidFill>
                  <a:schemeClr val="tx1"/>
                </a:solidFill>
              </a:rPr>
              <a:t>Performance</a:t>
            </a:r>
          </a:p>
        </p:txBody>
      </p:sp>
      <p:sp>
        <p:nvSpPr>
          <p:cNvPr id="2030644" name="Text Box 52">
            <a:extLst>
              <a:ext uri="{FF2B5EF4-FFF2-40B4-BE49-F238E27FC236}">
                <a16:creationId xmlns:a16="http://schemas.microsoft.com/office/drawing/2014/main" id="{070C5C5B-564A-4E5F-A9D0-06287364B405}"/>
              </a:ext>
            </a:extLst>
          </p:cNvPr>
          <p:cNvSpPr txBox="1">
            <a:spLocks noChangeArrowheads="1"/>
          </p:cNvSpPr>
          <p:nvPr/>
        </p:nvSpPr>
        <p:spPr bwMode="auto">
          <a:xfrm>
            <a:off x="2103438" y="4335463"/>
            <a:ext cx="890587" cy="2476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de-DE" altLang="de-DE" sz="1400" b="0">
                <a:solidFill>
                  <a:schemeClr val="tx1"/>
                </a:solidFill>
              </a:rPr>
              <a:t>Costs</a:t>
            </a:r>
          </a:p>
        </p:txBody>
      </p:sp>
      <p:sp>
        <p:nvSpPr>
          <p:cNvPr id="2030645" name="Text Box 53">
            <a:extLst>
              <a:ext uri="{FF2B5EF4-FFF2-40B4-BE49-F238E27FC236}">
                <a16:creationId xmlns:a16="http://schemas.microsoft.com/office/drawing/2014/main" id="{0578FD85-6F86-4A8D-8780-B6AF14656121}"/>
              </a:ext>
            </a:extLst>
          </p:cNvPr>
          <p:cNvSpPr txBox="1">
            <a:spLocks noChangeArrowheads="1"/>
          </p:cNvSpPr>
          <p:nvPr/>
        </p:nvSpPr>
        <p:spPr bwMode="auto">
          <a:xfrm>
            <a:off x="1322388" y="3429000"/>
            <a:ext cx="865187" cy="24606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de-DE" altLang="de-DE" sz="1400" b="0">
                <a:solidFill>
                  <a:schemeClr val="tx1"/>
                </a:solidFill>
              </a:rPr>
              <a:t>Effects</a:t>
            </a:r>
          </a:p>
        </p:txBody>
      </p:sp>
      <p:sp>
        <p:nvSpPr>
          <p:cNvPr id="2030646" name="Text Box 54">
            <a:extLst>
              <a:ext uri="{FF2B5EF4-FFF2-40B4-BE49-F238E27FC236}">
                <a16:creationId xmlns:a16="http://schemas.microsoft.com/office/drawing/2014/main" id="{E1ABB313-8F00-42EC-AD17-35382FABEA6A}"/>
              </a:ext>
            </a:extLst>
          </p:cNvPr>
          <p:cNvSpPr txBox="1">
            <a:spLocks noChangeArrowheads="1"/>
          </p:cNvSpPr>
          <p:nvPr/>
        </p:nvSpPr>
        <p:spPr bwMode="auto">
          <a:xfrm>
            <a:off x="687388" y="4691063"/>
            <a:ext cx="20780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a:solidFill>
                  <a:schemeClr val="tx1"/>
                </a:solidFill>
              </a:rPr>
              <a:t>NPM </a:t>
            </a:r>
            <a:br>
              <a:rPr lang="de-DE" altLang="de-DE" sz="1600">
                <a:solidFill>
                  <a:schemeClr val="tx1"/>
                </a:solidFill>
              </a:rPr>
            </a:br>
            <a:r>
              <a:rPr lang="de-DE" altLang="de-DE" sz="1600">
                <a:solidFill>
                  <a:schemeClr val="tx1"/>
                </a:solidFill>
              </a:rPr>
              <a:t>Magic Triangle</a:t>
            </a:r>
          </a:p>
        </p:txBody>
      </p:sp>
      <p:grpSp>
        <p:nvGrpSpPr>
          <p:cNvPr id="2030658" name="Group 66">
            <a:extLst>
              <a:ext uri="{FF2B5EF4-FFF2-40B4-BE49-F238E27FC236}">
                <a16:creationId xmlns:a16="http://schemas.microsoft.com/office/drawing/2014/main" id="{B482BDB3-E8EA-44DB-A2FD-6A18AD66FC7A}"/>
              </a:ext>
            </a:extLst>
          </p:cNvPr>
          <p:cNvGrpSpPr>
            <a:grpSpLocks/>
          </p:cNvGrpSpPr>
          <p:nvPr/>
        </p:nvGrpSpPr>
        <p:grpSpPr bwMode="auto">
          <a:xfrm>
            <a:off x="3132138" y="1773238"/>
            <a:ext cx="5580062" cy="4032250"/>
            <a:chOff x="1973" y="1117"/>
            <a:chExt cx="3515" cy="2540"/>
          </a:xfrm>
        </p:grpSpPr>
        <p:sp>
          <p:nvSpPr>
            <p:cNvPr id="2030632" name="Rectangle 40">
              <a:extLst>
                <a:ext uri="{FF2B5EF4-FFF2-40B4-BE49-F238E27FC236}">
                  <a16:creationId xmlns:a16="http://schemas.microsoft.com/office/drawing/2014/main" id="{299D9F9B-9796-40AF-8B17-8445DAA23E1A}"/>
                </a:ext>
              </a:extLst>
            </p:cNvPr>
            <p:cNvSpPr>
              <a:spLocks noChangeArrowheads="1"/>
            </p:cNvSpPr>
            <p:nvPr/>
          </p:nvSpPr>
          <p:spPr bwMode="gray">
            <a:xfrm>
              <a:off x="2465" y="1117"/>
              <a:ext cx="2959" cy="2540"/>
            </a:xfrm>
            <a:prstGeom prst="rect">
              <a:avLst/>
            </a:prstGeom>
            <a:solidFill>
              <a:srgbClr val="F2F4F6"/>
            </a:solidFill>
            <a:ln w="9525" algn="ctr">
              <a:solidFill>
                <a:schemeClr val="bg2"/>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30634" name="Line 42">
              <a:extLst>
                <a:ext uri="{FF2B5EF4-FFF2-40B4-BE49-F238E27FC236}">
                  <a16:creationId xmlns:a16="http://schemas.microsoft.com/office/drawing/2014/main" id="{32A8D3D5-2004-48E1-9E2C-FE9FFECC237D}"/>
                </a:ext>
              </a:extLst>
            </p:cNvPr>
            <p:cNvSpPr>
              <a:spLocks noChangeShapeType="1"/>
            </p:cNvSpPr>
            <p:nvPr/>
          </p:nvSpPr>
          <p:spPr bwMode="auto">
            <a:xfrm>
              <a:off x="3104" y="3244"/>
              <a:ext cx="227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0635" name="Line 43">
              <a:extLst>
                <a:ext uri="{FF2B5EF4-FFF2-40B4-BE49-F238E27FC236}">
                  <a16:creationId xmlns:a16="http://schemas.microsoft.com/office/drawing/2014/main" id="{2DEB7064-D094-4C1B-BBB4-D423D91EE1CA}"/>
                </a:ext>
              </a:extLst>
            </p:cNvPr>
            <p:cNvSpPr>
              <a:spLocks noChangeShapeType="1"/>
            </p:cNvSpPr>
            <p:nvPr/>
          </p:nvSpPr>
          <p:spPr bwMode="auto">
            <a:xfrm rot="-5400000">
              <a:off x="2426" y="2518"/>
              <a:ext cx="15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0636" name="Line 44">
              <a:extLst>
                <a:ext uri="{FF2B5EF4-FFF2-40B4-BE49-F238E27FC236}">
                  <a16:creationId xmlns:a16="http://schemas.microsoft.com/office/drawing/2014/main" id="{B321A357-4829-45EF-A113-D50F5562B990}"/>
                </a:ext>
              </a:extLst>
            </p:cNvPr>
            <p:cNvSpPr>
              <a:spLocks noChangeShapeType="1"/>
            </p:cNvSpPr>
            <p:nvPr/>
          </p:nvSpPr>
          <p:spPr bwMode="auto">
            <a:xfrm flipV="1">
              <a:off x="3222" y="1909"/>
              <a:ext cx="1896" cy="133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0637" name="Line 45">
              <a:extLst>
                <a:ext uri="{FF2B5EF4-FFF2-40B4-BE49-F238E27FC236}">
                  <a16:creationId xmlns:a16="http://schemas.microsoft.com/office/drawing/2014/main" id="{3368852A-B5F4-44AB-9881-7844F885367E}"/>
                </a:ext>
              </a:extLst>
            </p:cNvPr>
            <p:cNvSpPr>
              <a:spLocks noChangeShapeType="1"/>
            </p:cNvSpPr>
            <p:nvPr/>
          </p:nvSpPr>
          <p:spPr bwMode="auto">
            <a:xfrm>
              <a:off x="5129" y="1914"/>
              <a:ext cx="0" cy="1321"/>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0638" name="Line 46">
              <a:extLst>
                <a:ext uri="{FF2B5EF4-FFF2-40B4-BE49-F238E27FC236}">
                  <a16:creationId xmlns:a16="http://schemas.microsoft.com/office/drawing/2014/main" id="{1912156A-CB7D-43C9-AEEB-81C83675B2D5}"/>
                </a:ext>
              </a:extLst>
            </p:cNvPr>
            <p:cNvSpPr>
              <a:spLocks noChangeShapeType="1"/>
            </p:cNvSpPr>
            <p:nvPr/>
          </p:nvSpPr>
          <p:spPr bwMode="auto">
            <a:xfrm flipH="1">
              <a:off x="3232" y="1905"/>
              <a:ext cx="1918" cy="0"/>
            </a:xfrm>
            <a:prstGeom prst="line">
              <a:avLst/>
            </a:prstGeom>
            <a:noFill/>
            <a:ln w="28575">
              <a:solidFill>
                <a:srgbClr val="00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0639" name="Text Box 47">
              <a:extLst>
                <a:ext uri="{FF2B5EF4-FFF2-40B4-BE49-F238E27FC236}">
                  <a16:creationId xmlns:a16="http://schemas.microsoft.com/office/drawing/2014/main" id="{CF66EABF-32AD-493A-BAC4-B4B03135E948}"/>
                </a:ext>
              </a:extLst>
            </p:cNvPr>
            <p:cNvSpPr txBox="1">
              <a:spLocks noChangeArrowheads="1"/>
            </p:cNvSpPr>
            <p:nvPr/>
          </p:nvSpPr>
          <p:spPr bwMode="auto">
            <a:xfrm rot="-23637048">
              <a:off x="3288" y="2350"/>
              <a:ext cx="17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1200">
                  <a:solidFill>
                    <a:schemeClr val="tx1"/>
                  </a:solidFill>
                </a:rPr>
                <a:t>performance of public service</a:t>
              </a:r>
            </a:p>
          </p:txBody>
        </p:sp>
        <p:sp>
          <p:nvSpPr>
            <p:cNvPr id="2030640" name="Text Box 48">
              <a:extLst>
                <a:ext uri="{FF2B5EF4-FFF2-40B4-BE49-F238E27FC236}">
                  <a16:creationId xmlns:a16="http://schemas.microsoft.com/office/drawing/2014/main" id="{439B756A-824B-4936-A161-4BA30BBBECF1}"/>
                </a:ext>
              </a:extLst>
            </p:cNvPr>
            <p:cNvSpPr txBox="1">
              <a:spLocks noChangeArrowheads="1"/>
            </p:cNvSpPr>
            <p:nvPr/>
          </p:nvSpPr>
          <p:spPr bwMode="auto">
            <a:xfrm>
              <a:off x="3471" y="3279"/>
              <a:ext cx="17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1200">
                  <a:solidFill>
                    <a:schemeClr val="tx1"/>
                  </a:solidFill>
                </a:rPr>
                <a:t>costs / </a:t>
              </a:r>
              <a:br>
                <a:rPr lang="de-DE" altLang="de-DE" sz="1200">
                  <a:solidFill>
                    <a:schemeClr val="tx1"/>
                  </a:solidFill>
                </a:rPr>
              </a:br>
              <a:r>
                <a:rPr lang="de-DE" altLang="de-DE" sz="1200">
                  <a:solidFill>
                    <a:schemeClr val="tx1"/>
                  </a:solidFill>
                </a:rPr>
                <a:t>financial budget</a:t>
              </a:r>
            </a:p>
          </p:txBody>
        </p:sp>
        <p:sp>
          <p:nvSpPr>
            <p:cNvPr id="2030641" name="Text Box 49">
              <a:extLst>
                <a:ext uri="{FF2B5EF4-FFF2-40B4-BE49-F238E27FC236}">
                  <a16:creationId xmlns:a16="http://schemas.microsoft.com/office/drawing/2014/main" id="{D3976227-5CD6-49C8-B0FD-77E7397EB487}"/>
                </a:ext>
              </a:extLst>
            </p:cNvPr>
            <p:cNvSpPr txBox="1">
              <a:spLocks noChangeArrowheads="1"/>
            </p:cNvSpPr>
            <p:nvPr/>
          </p:nvSpPr>
          <p:spPr bwMode="auto">
            <a:xfrm>
              <a:off x="2490" y="1797"/>
              <a:ext cx="70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1200">
                  <a:solidFill>
                    <a:schemeClr val="tx1"/>
                  </a:solidFill>
                </a:rPr>
                <a:t>effects</a:t>
              </a:r>
              <a:br>
                <a:rPr lang="de-DE" altLang="de-DE" sz="1200">
                  <a:solidFill>
                    <a:schemeClr val="tx1"/>
                  </a:solidFill>
                </a:rPr>
              </a:br>
              <a:r>
                <a:rPr lang="de-DE" altLang="de-DE" sz="1200">
                  <a:solidFill>
                    <a:schemeClr val="tx1"/>
                  </a:solidFill>
                </a:rPr>
                <a:t> for citizens</a:t>
              </a:r>
              <a:br>
                <a:rPr lang="de-DE" altLang="de-DE" sz="1200">
                  <a:solidFill>
                    <a:schemeClr val="tx1"/>
                  </a:solidFill>
                </a:rPr>
              </a:br>
              <a:r>
                <a:rPr lang="de-DE" altLang="de-DE" sz="1200">
                  <a:solidFill>
                    <a:schemeClr val="tx1"/>
                  </a:solidFill>
                </a:rPr>
                <a:t>(weighted </a:t>
              </a:r>
              <a:br>
                <a:rPr lang="de-DE" altLang="de-DE" sz="1200">
                  <a:solidFill>
                    <a:schemeClr val="tx1"/>
                  </a:solidFill>
                </a:rPr>
              </a:br>
              <a:r>
                <a:rPr lang="de-DE" altLang="de-DE" sz="1200">
                  <a:solidFill>
                    <a:schemeClr val="tx1"/>
                  </a:solidFill>
                </a:rPr>
                <a:t>in context)</a:t>
              </a:r>
            </a:p>
          </p:txBody>
        </p:sp>
        <p:sp>
          <p:nvSpPr>
            <p:cNvPr id="2030647" name="AutoShape 55">
              <a:extLst>
                <a:ext uri="{FF2B5EF4-FFF2-40B4-BE49-F238E27FC236}">
                  <a16:creationId xmlns:a16="http://schemas.microsoft.com/office/drawing/2014/main" id="{39150063-5CEE-47EC-AB89-FAFE9B8C77C0}"/>
                </a:ext>
              </a:extLst>
            </p:cNvPr>
            <p:cNvSpPr>
              <a:spLocks noChangeArrowheads="1"/>
            </p:cNvSpPr>
            <p:nvPr/>
          </p:nvSpPr>
          <p:spPr bwMode="auto">
            <a:xfrm>
              <a:off x="1973" y="2245"/>
              <a:ext cx="400" cy="380"/>
            </a:xfrm>
            <a:prstGeom prst="rightArrow">
              <a:avLst>
                <a:gd name="adj1" fmla="val 50000"/>
                <a:gd name="adj2" fmla="val 26316"/>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0648" name="Text Box 56">
              <a:extLst>
                <a:ext uri="{FF2B5EF4-FFF2-40B4-BE49-F238E27FC236}">
                  <a16:creationId xmlns:a16="http://schemas.microsoft.com/office/drawing/2014/main" id="{F24A1C20-4EE8-4CA3-B005-2E360ABB9871}"/>
                </a:ext>
              </a:extLst>
            </p:cNvPr>
            <p:cNvSpPr txBox="1">
              <a:spLocks noChangeArrowheads="1"/>
            </p:cNvSpPr>
            <p:nvPr/>
          </p:nvSpPr>
          <p:spPr bwMode="auto">
            <a:xfrm>
              <a:off x="2878" y="1189"/>
              <a:ext cx="261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solidFill>
                    <a:schemeClr val="tx1"/>
                  </a:solidFill>
                </a:rPr>
                <a:t>Vector-based </a:t>
              </a:r>
              <a:br>
                <a:rPr lang="de-DE" altLang="de-DE" sz="1800">
                  <a:solidFill>
                    <a:schemeClr val="tx1"/>
                  </a:solidFill>
                </a:rPr>
              </a:br>
              <a:r>
                <a:rPr lang="de-DE" altLang="de-DE" sz="1800">
                  <a:solidFill>
                    <a:schemeClr val="tx1"/>
                  </a:solidFill>
                </a:rPr>
                <a:t>performance measurement and representation system</a:t>
              </a:r>
              <a:r>
                <a:rPr lang="de-DE" altLang="de-DE" sz="1600" b="0">
                  <a:solidFill>
                    <a:schemeClr val="tx1"/>
                  </a:solidFill>
                </a:rPr>
                <a:t> </a:t>
              </a:r>
            </a:p>
          </p:txBody>
        </p:sp>
        <p:grpSp>
          <p:nvGrpSpPr>
            <p:cNvPr id="2030649" name="Group 57">
              <a:extLst>
                <a:ext uri="{FF2B5EF4-FFF2-40B4-BE49-F238E27FC236}">
                  <a16:creationId xmlns:a16="http://schemas.microsoft.com/office/drawing/2014/main" id="{C31865DD-4A0C-4559-B09A-4E0B3F404D59}"/>
                </a:ext>
              </a:extLst>
            </p:cNvPr>
            <p:cNvGrpSpPr>
              <a:grpSpLocks/>
            </p:cNvGrpSpPr>
            <p:nvPr/>
          </p:nvGrpSpPr>
          <p:grpSpPr bwMode="auto">
            <a:xfrm>
              <a:off x="2961" y="2105"/>
              <a:ext cx="182" cy="1147"/>
              <a:chOff x="2143" y="1107"/>
              <a:chExt cx="191" cy="1564"/>
            </a:xfrm>
          </p:grpSpPr>
          <p:pic>
            <p:nvPicPr>
              <p:cNvPr id="2030650" name="Picture 58">
                <a:extLst>
                  <a:ext uri="{FF2B5EF4-FFF2-40B4-BE49-F238E27FC236}">
                    <a16:creationId xmlns:a16="http://schemas.microsoft.com/office/drawing/2014/main" id="{C161D357-2CDA-4F59-B034-F9AC80322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 y="1369"/>
                <a:ext cx="180" cy="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0651" name="Text Box 59">
                <a:extLst>
                  <a:ext uri="{FF2B5EF4-FFF2-40B4-BE49-F238E27FC236}">
                    <a16:creationId xmlns:a16="http://schemas.microsoft.com/office/drawing/2014/main" id="{86ECC604-5B36-4C27-B5AC-F2E009391685}"/>
                  </a:ext>
                </a:extLst>
              </p:cNvPr>
              <p:cNvSpPr txBox="1">
                <a:spLocks noChangeArrowheads="1"/>
              </p:cNvSpPr>
              <p:nvPr/>
            </p:nvSpPr>
            <p:spPr bwMode="auto">
              <a:xfrm>
                <a:off x="2143" y="1107"/>
                <a:ext cx="12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endParaRPr lang="de-CH" altLang="de-DE" sz="1400" b="0">
                  <a:solidFill>
                    <a:schemeClr val="tx1"/>
                  </a:solidFill>
                </a:endParaRPr>
              </a:p>
            </p:txBody>
          </p:sp>
        </p:grpSp>
        <p:grpSp>
          <p:nvGrpSpPr>
            <p:cNvPr id="2030652" name="Group 60">
              <a:extLst>
                <a:ext uri="{FF2B5EF4-FFF2-40B4-BE49-F238E27FC236}">
                  <a16:creationId xmlns:a16="http://schemas.microsoft.com/office/drawing/2014/main" id="{FFC230A1-3923-43A9-90B2-F1CB5217328C}"/>
                </a:ext>
              </a:extLst>
            </p:cNvPr>
            <p:cNvGrpSpPr>
              <a:grpSpLocks/>
            </p:cNvGrpSpPr>
            <p:nvPr/>
          </p:nvGrpSpPr>
          <p:grpSpPr bwMode="auto">
            <a:xfrm>
              <a:off x="3825" y="2160"/>
              <a:ext cx="928" cy="900"/>
              <a:chOff x="2595" y="1779"/>
              <a:chExt cx="1374" cy="1303"/>
            </a:xfrm>
          </p:grpSpPr>
          <p:pic>
            <p:nvPicPr>
              <p:cNvPr id="2030653" name="Picture 61">
                <a:extLst>
                  <a:ext uri="{FF2B5EF4-FFF2-40B4-BE49-F238E27FC236}">
                    <a16:creationId xmlns:a16="http://schemas.microsoft.com/office/drawing/2014/main" id="{FF12DD56-C647-4B56-863B-2C3AF1693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 y="2020"/>
                <a:ext cx="1283" cy="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0654" name="Text Box 62">
                <a:extLst>
                  <a:ext uri="{FF2B5EF4-FFF2-40B4-BE49-F238E27FC236}">
                    <a16:creationId xmlns:a16="http://schemas.microsoft.com/office/drawing/2014/main" id="{B8E99DDA-D3DC-4407-AC51-9608221722C2}"/>
                  </a:ext>
                </a:extLst>
              </p:cNvPr>
              <p:cNvSpPr txBox="1">
                <a:spLocks noChangeArrowheads="1"/>
              </p:cNvSpPr>
              <p:nvPr/>
            </p:nvSpPr>
            <p:spPr bwMode="auto">
              <a:xfrm>
                <a:off x="3800" y="1779"/>
                <a:ext cx="169"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endParaRPr lang="de-CH" altLang="de-DE" sz="1400" b="0">
                  <a:solidFill>
                    <a:schemeClr val="tx1"/>
                  </a:solidFill>
                </a:endParaRPr>
              </a:p>
            </p:txBody>
          </p:sp>
        </p:grpSp>
        <p:grpSp>
          <p:nvGrpSpPr>
            <p:cNvPr id="2030655" name="Group 63">
              <a:extLst>
                <a:ext uri="{FF2B5EF4-FFF2-40B4-BE49-F238E27FC236}">
                  <a16:creationId xmlns:a16="http://schemas.microsoft.com/office/drawing/2014/main" id="{B99E0374-5F38-4E3B-A825-3810251A1015}"/>
                </a:ext>
              </a:extLst>
            </p:cNvPr>
            <p:cNvGrpSpPr>
              <a:grpSpLocks/>
            </p:cNvGrpSpPr>
            <p:nvPr/>
          </p:nvGrpSpPr>
          <p:grpSpPr bwMode="auto">
            <a:xfrm>
              <a:off x="3310" y="3223"/>
              <a:ext cx="1085" cy="230"/>
              <a:chOff x="3130" y="2999"/>
              <a:chExt cx="1686" cy="267"/>
            </a:xfrm>
          </p:grpSpPr>
          <p:pic>
            <p:nvPicPr>
              <p:cNvPr id="2030656" name="Picture 64">
                <a:extLst>
                  <a:ext uri="{FF2B5EF4-FFF2-40B4-BE49-F238E27FC236}">
                    <a16:creationId xmlns:a16="http://schemas.microsoft.com/office/drawing/2014/main" id="{8B2D07B6-2F95-4ABC-9AEE-4B0BD791CD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 y="3120"/>
                <a:ext cx="149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0657" name="Text Box 65">
                <a:extLst>
                  <a:ext uri="{FF2B5EF4-FFF2-40B4-BE49-F238E27FC236}">
                    <a16:creationId xmlns:a16="http://schemas.microsoft.com/office/drawing/2014/main" id="{B797340A-9CFA-4E49-A740-26F660553499}"/>
                  </a:ext>
                </a:extLst>
              </p:cNvPr>
              <p:cNvSpPr txBox="1">
                <a:spLocks noChangeArrowheads="1"/>
              </p:cNvSpPr>
              <p:nvPr/>
            </p:nvSpPr>
            <p:spPr bwMode="auto">
              <a:xfrm>
                <a:off x="4639" y="2999"/>
                <a:ext cx="177"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endParaRPr lang="de-CH" altLang="de-DE" sz="1400" b="0">
                  <a:solidFill>
                    <a:schemeClr val="tx1"/>
                  </a:solidFill>
                </a:endParaRPr>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30658"/>
                                        </p:tgtEl>
                                        <p:attrNameLst>
                                          <p:attrName>style.visibility</p:attrName>
                                        </p:attrNameLst>
                                      </p:cBhvr>
                                      <p:to>
                                        <p:strVal val="visible"/>
                                      </p:to>
                                    </p:set>
                                    <p:animEffect transition="in" filter="wipe(left)">
                                      <p:cBhvr>
                                        <p:cTn id="7" dur="500"/>
                                        <p:tgtEl>
                                          <p:spTgt spid="203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a:extLst>
              <a:ext uri="{FF2B5EF4-FFF2-40B4-BE49-F238E27FC236}">
                <a16:creationId xmlns:a16="http://schemas.microsoft.com/office/drawing/2014/main" id="{1F550198-022F-4780-B64D-1182B2F58D8C}"/>
              </a:ext>
            </a:extLst>
          </p:cNvPr>
          <p:cNvSpPr>
            <a:spLocks noChangeArrowheads="1"/>
          </p:cNvSpPr>
          <p:nvPr/>
        </p:nvSpPr>
        <p:spPr bwMode="auto">
          <a:xfrm>
            <a:off x="528638" y="1555750"/>
            <a:ext cx="8069262" cy="46704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2645" name="Text Box 5">
            <a:extLst>
              <a:ext uri="{FF2B5EF4-FFF2-40B4-BE49-F238E27FC236}">
                <a16:creationId xmlns:a16="http://schemas.microsoft.com/office/drawing/2014/main" id="{1F480C59-1882-48C6-A1CA-51A5BEEF9D2B}"/>
              </a:ext>
            </a:extLst>
          </p:cNvPr>
          <p:cNvSpPr txBox="1">
            <a:spLocks noChangeArrowheads="1"/>
          </p:cNvSpPr>
          <p:nvPr/>
        </p:nvSpPr>
        <p:spPr bwMode="auto">
          <a:xfrm>
            <a:off x="3271838" y="1211263"/>
            <a:ext cx="23796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sz="2800">
              <a:solidFill>
                <a:schemeClr val="tx1"/>
              </a:solidFill>
            </a:endParaRPr>
          </a:p>
        </p:txBody>
      </p:sp>
      <p:sp>
        <p:nvSpPr>
          <p:cNvPr id="2032690" name="Text Box 50">
            <a:extLst>
              <a:ext uri="{FF2B5EF4-FFF2-40B4-BE49-F238E27FC236}">
                <a16:creationId xmlns:a16="http://schemas.microsoft.com/office/drawing/2014/main" id="{4C61DDB1-7C2C-4026-A626-E5262E80E816}"/>
              </a:ext>
            </a:extLst>
          </p:cNvPr>
          <p:cNvSpPr txBox="1">
            <a:spLocks noChangeArrowheads="1"/>
          </p:cNvSpPr>
          <p:nvPr/>
        </p:nvSpPr>
        <p:spPr bwMode="gray">
          <a:xfrm>
            <a:off x="57150" y="711200"/>
            <a:ext cx="8907463" cy="731838"/>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a:solidFill>
                  <a:schemeClr val="hlink"/>
                </a:solidFill>
              </a:rPr>
              <a:t>„New Public Management“ of the Kanton Basel-Stadt/CH</a:t>
            </a:r>
            <a:br>
              <a:rPr lang="de-DE" altLang="de-DE" sz="2000">
                <a:solidFill>
                  <a:schemeClr val="hlink"/>
                </a:solidFill>
              </a:rPr>
            </a:br>
            <a:r>
              <a:rPr lang="de-DE" altLang="de-DE" sz="1800">
                <a:solidFill>
                  <a:schemeClr val="hlink"/>
                </a:solidFill>
              </a:rPr>
              <a:t>- Transformation: The Vector-Based Approach to Performance Measurement -</a:t>
            </a:r>
          </a:p>
        </p:txBody>
      </p:sp>
      <p:graphicFrame>
        <p:nvGraphicFramePr>
          <p:cNvPr id="2032709" name="Object 69">
            <a:extLst>
              <a:ext uri="{FF2B5EF4-FFF2-40B4-BE49-F238E27FC236}">
                <a16:creationId xmlns:a16="http://schemas.microsoft.com/office/drawing/2014/main" id="{26CD51B6-CAD5-4A5F-B3A4-61EDFF088237}"/>
              </a:ext>
            </a:extLst>
          </p:cNvPr>
          <p:cNvGraphicFramePr>
            <a:graphicFrameLocks noChangeAspect="1"/>
          </p:cNvGraphicFramePr>
          <p:nvPr>
            <p:ph/>
          </p:nvPr>
        </p:nvGraphicFramePr>
        <p:xfrm>
          <a:off x="1758950" y="1555750"/>
          <a:ext cx="6484938" cy="4610100"/>
        </p:xfrm>
        <a:graphic>
          <a:graphicData uri="http://schemas.openxmlformats.org/presentationml/2006/ole">
            <mc:AlternateContent xmlns:mc="http://schemas.openxmlformats.org/markup-compatibility/2006">
              <mc:Choice xmlns:v="urn:schemas-microsoft-com:vml" Requires="v">
                <p:oleObj spid="_x0000_s2032731" name="Chart" r:id="rId3" imgW="7238977" imgH="5029110" progId="Excel.Chart.8">
                  <p:embed/>
                </p:oleObj>
              </mc:Choice>
              <mc:Fallback>
                <p:oleObj name="Chart" r:id="rId3" imgW="7238977" imgH="5029110" progId="Excel.Chart.8">
                  <p:embed/>
                  <p:pic>
                    <p:nvPicPr>
                      <p:cNvPr id="0" name="Object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950" y="1555750"/>
                        <a:ext cx="6484938"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2710" name="Rectangle 70">
            <a:extLst>
              <a:ext uri="{FF2B5EF4-FFF2-40B4-BE49-F238E27FC236}">
                <a16:creationId xmlns:a16="http://schemas.microsoft.com/office/drawing/2014/main" id="{B2BDA6A9-D6C9-438F-A72D-A7BE68337376}"/>
              </a:ext>
            </a:extLst>
          </p:cNvPr>
          <p:cNvSpPr>
            <a:spLocks noChangeArrowheads="1"/>
          </p:cNvSpPr>
          <p:nvPr/>
        </p:nvSpPr>
        <p:spPr bwMode="auto">
          <a:xfrm>
            <a:off x="688975" y="2941638"/>
            <a:ext cx="1130300" cy="219075"/>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bg1"/>
                </a:solidFill>
              </a:rPr>
              <a:t>9 Police&amp;Justice</a:t>
            </a:r>
          </a:p>
        </p:txBody>
      </p:sp>
      <p:sp>
        <p:nvSpPr>
          <p:cNvPr id="2032711" name="Text Box 71">
            <a:extLst>
              <a:ext uri="{FF2B5EF4-FFF2-40B4-BE49-F238E27FC236}">
                <a16:creationId xmlns:a16="http://schemas.microsoft.com/office/drawing/2014/main" id="{54D2FCF4-CBC2-4B90-985F-351FB401B566}"/>
              </a:ext>
            </a:extLst>
          </p:cNvPr>
          <p:cNvSpPr txBox="1">
            <a:spLocks noChangeArrowheads="1"/>
          </p:cNvSpPr>
          <p:nvPr/>
        </p:nvSpPr>
        <p:spPr bwMode="auto">
          <a:xfrm>
            <a:off x="611188" y="2205038"/>
            <a:ext cx="1265237"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300">
                <a:solidFill>
                  <a:schemeClr val="tx1"/>
                </a:solidFill>
              </a:rPr>
              <a:t>Public </a:t>
            </a:r>
            <a:br>
              <a:rPr lang="de-DE" altLang="de-DE" sz="1300">
                <a:solidFill>
                  <a:schemeClr val="tx1"/>
                </a:solidFill>
              </a:rPr>
            </a:br>
            <a:r>
              <a:rPr lang="de-DE" altLang="de-DE" sz="1300">
                <a:solidFill>
                  <a:schemeClr val="tx1"/>
                </a:solidFill>
              </a:rPr>
              <a:t>Service </a:t>
            </a:r>
            <a:br>
              <a:rPr lang="de-DE" altLang="de-DE" sz="1300">
                <a:solidFill>
                  <a:schemeClr val="tx1"/>
                </a:solidFill>
              </a:rPr>
            </a:br>
            <a:r>
              <a:rPr lang="de-DE" altLang="de-DE" sz="1300">
                <a:solidFill>
                  <a:schemeClr val="tx1"/>
                </a:solidFill>
              </a:rPr>
              <a:t>Departments</a:t>
            </a:r>
          </a:p>
        </p:txBody>
      </p:sp>
      <p:sp>
        <p:nvSpPr>
          <p:cNvPr id="2032712" name="Text Box 72">
            <a:extLst>
              <a:ext uri="{FF2B5EF4-FFF2-40B4-BE49-F238E27FC236}">
                <a16:creationId xmlns:a16="http://schemas.microsoft.com/office/drawing/2014/main" id="{7243AAD6-BB19-47C3-BA12-7E15866175DE}"/>
              </a:ext>
            </a:extLst>
          </p:cNvPr>
          <p:cNvSpPr txBox="1">
            <a:spLocks noChangeArrowheads="1"/>
          </p:cNvSpPr>
          <p:nvPr/>
        </p:nvSpPr>
        <p:spPr bwMode="auto">
          <a:xfrm rot="-5400000">
            <a:off x="466725" y="3700463"/>
            <a:ext cx="3409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a:solidFill>
                  <a:schemeClr val="tx1"/>
                </a:solidFill>
              </a:rPr>
              <a:t>Effects </a:t>
            </a:r>
            <a:r>
              <a:rPr lang="de-DE" altLang="de-DE" sz="1200" b="0">
                <a:solidFill>
                  <a:schemeClr val="tx1"/>
                </a:solidFill>
              </a:rPr>
              <a:t>(subjective citizen perspective</a:t>
            </a:r>
          </a:p>
        </p:txBody>
      </p:sp>
      <p:sp>
        <p:nvSpPr>
          <p:cNvPr id="2032713" name="Text Box 73">
            <a:extLst>
              <a:ext uri="{FF2B5EF4-FFF2-40B4-BE49-F238E27FC236}">
                <a16:creationId xmlns:a16="http://schemas.microsoft.com/office/drawing/2014/main" id="{35ED4A14-50D7-42D6-810B-51CDA186FC78}"/>
              </a:ext>
            </a:extLst>
          </p:cNvPr>
          <p:cNvSpPr txBox="1">
            <a:spLocks noChangeArrowheads="1"/>
          </p:cNvSpPr>
          <p:nvPr/>
        </p:nvSpPr>
        <p:spPr bwMode="auto">
          <a:xfrm>
            <a:off x="3589338" y="5516563"/>
            <a:ext cx="320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a:solidFill>
                  <a:schemeClr val="tx1"/>
                </a:solidFill>
              </a:rPr>
              <a:t>Costs</a:t>
            </a:r>
            <a:endParaRPr lang="de-DE" altLang="de-DE" sz="1200">
              <a:solidFill>
                <a:schemeClr val="tx1"/>
              </a:solidFill>
            </a:endParaRPr>
          </a:p>
        </p:txBody>
      </p:sp>
      <p:sp>
        <p:nvSpPr>
          <p:cNvPr id="2032714" name="Line 74">
            <a:extLst>
              <a:ext uri="{FF2B5EF4-FFF2-40B4-BE49-F238E27FC236}">
                <a16:creationId xmlns:a16="http://schemas.microsoft.com/office/drawing/2014/main" id="{B6530DE2-1339-4BF6-92AC-52DDCF091B59}"/>
              </a:ext>
            </a:extLst>
          </p:cNvPr>
          <p:cNvSpPr>
            <a:spLocks noChangeShapeType="1"/>
          </p:cNvSpPr>
          <p:nvPr/>
        </p:nvSpPr>
        <p:spPr bwMode="auto">
          <a:xfrm flipV="1">
            <a:off x="2305050" y="2732088"/>
            <a:ext cx="5235575" cy="285591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2715" name="Text Box 75">
            <a:extLst>
              <a:ext uri="{FF2B5EF4-FFF2-40B4-BE49-F238E27FC236}">
                <a16:creationId xmlns:a16="http://schemas.microsoft.com/office/drawing/2014/main" id="{03D6FE26-7785-4161-97C6-47F32CF5D20E}"/>
              </a:ext>
            </a:extLst>
          </p:cNvPr>
          <p:cNvSpPr txBox="1">
            <a:spLocks noChangeArrowheads="1"/>
          </p:cNvSpPr>
          <p:nvPr/>
        </p:nvSpPr>
        <p:spPr bwMode="auto">
          <a:xfrm rot="-1871253">
            <a:off x="3157538" y="3498850"/>
            <a:ext cx="3863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a:solidFill>
                  <a:schemeClr val="tx1"/>
                </a:solidFill>
              </a:rPr>
              <a:t>Performance </a:t>
            </a:r>
            <a:r>
              <a:rPr lang="de-DE" altLang="de-DE" sz="1200">
                <a:solidFill>
                  <a:schemeClr val="tx1"/>
                </a:solidFill>
              </a:rPr>
              <a:t>(of public service departments)</a:t>
            </a:r>
          </a:p>
        </p:txBody>
      </p:sp>
      <p:sp>
        <p:nvSpPr>
          <p:cNvPr id="2032716" name="Rectangle 76">
            <a:extLst>
              <a:ext uri="{FF2B5EF4-FFF2-40B4-BE49-F238E27FC236}">
                <a16:creationId xmlns:a16="http://schemas.microsoft.com/office/drawing/2014/main" id="{6C9FEF3A-A439-48EE-8A6B-A673531A47EA}"/>
              </a:ext>
            </a:extLst>
          </p:cNvPr>
          <p:cNvSpPr>
            <a:spLocks noChangeArrowheads="1"/>
          </p:cNvSpPr>
          <p:nvPr/>
        </p:nvSpPr>
        <p:spPr bwMode="auto">
          <a:xfrm>
            <a:off x="688975" y="3227388"/>
            <a:ext cx="1130300" cy="220662"/>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bg1"/>
                </a:solidFill>
              </a:rPr>
              <a:t>8 Others</a:t>
            </a:r>
          </a:p>
        </p:txBody>
      </p:sp>
      <p:sp>
        <p:nvSpPr>
          <p:cNvPr id="2032717" name="Rectangle 77">
            <a:extLst>
              <a:ext uri="{FF2B5EF4-FFF2-40B4-BE49-F238E27FC236}">
                <a16:creationId xmlns:a16="http://schemas.microsoft.com/office/drawing/2014/main" id="{B5FAA9B6-652C-4C80-B280-6506E4A223E0}"/>
              </a:ext>
            </a:extLst>
          </p:cNvPr>
          <p:cNvSpPr>
            <a:spLocks noChangeArrowheads="1"/>
          </p:cNvSpPr>
          <p:nvPr/>
        </p:nvSpPr>
        <p:spPr bwMode="auto">
          <a:xfrm>
            <a:off x="688975" y="3514725"/>
            <a:ext cx="1130300" cy="2190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7 Healthcare</a:t>
            </a:r>
          </a:p>
        </p:txBody>
      </p:sp>
      <p:sp>
        <p:nvSpPr>
          <p:cNvPr id="2032718" name="Rectangle 78">
            <a:extLst>
              <a:ext uri="{FF2B5EF4-FFF2-40B4-BE49-F238E27FC236}">
                <a16:creationId xmlns:a16="http://schemas.microsoft.com/office/drawing/2014/main" id="{A179AF85-B2A0-4547-950C-A2D4913F4FB0}"/>
              </a:ext>
            </a:extLst>
          </p:cNvPr>
          <p:cNvSpPr>
            <a:spLocks noChangeArrowheads="1"/>
          </p:cNvSpPr>
          <p:nvPr/>
        </p:nvSpPr>
        <p:spPr bwMode="auto">
          <a:xfrm>
            <a:off x="688975" y="3800475"/>
            <a:ext cx="1130300" cy="2190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6 Economie</a:t>
            </a:r>
          </a:p>
        </p:txBody>
      </p:sp>
      <p:sp>
        <p:nvSpPr>
          <p:cNvPr id="2032719" name="Rectangle 79">
            <a:extLst>
              <a:ext uri="{FF2B5EF4-FFF2-40B4-BE49-F238E27FC236}">
                <a16:creationId xmlns:a16="http://schemas.microsoft.com/office/drawing/2014/main" id="{5562DB84-21C3-45C3-BE7A-D9FCD73992A2}"/>
              </a:ext>
            </a:extLst>
          </p:cNvPr>
          <p:cNvSpPr>
            <a:spLocks noChangeArrowheads="1"/>
          </p:cNvSpPr>
          <p:nvPr/>
        </p:nvSpPr>
        <p:spPr bwMode="auto">
          <a:xfrm>
            <a:off x="688975" y="4086225"/>
            <a:ext cx="1130300" cy="220663"/>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5 Education</a:t>
            </a:r>
          </a:p>
        </p:txBody>
      </p:sp>
      <p:sp>
        <p:nvSpPr>
          <p:cNvPr id="2032720" name="Rectangle 80">
            <a:extLst>
              <a:ext uri="{FF2B5EF4-FFF2-40B4-BE49-F238E27FC236}">
                <a16:creationId xmlns:a16="http://schemas.microsoft.com/office/drawing/2014/main" id="{D5E09C0E-F57E-412D-973F-58AEC2D662D4}"/>
              </a:ext>
            </a:extLst>
          </p:cNvPr>
          <p:cNvSpPr>
            <a:spLocks noChangeArrowheads="1"/>
          </p:cNvSpPr>
          <p:nvPr/>
        </p:nvSpPr>
        <p:spPr bwMode="auto">
          <a:xfrm>
            <a:off x="688975" y="4373563"/>
            <a:ext cx="1130300" cy="2190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4 Infrastructure</a:t>
            </a:r>
          </a:p>
        </p:txBody>
      </p:sp>
      <p:sp>
        <p:nvSpPr>
          <p:cNvPr id="2032721" name="Rectangle 81">
            <a:extLst>
              <a:ext uri="{FF2B5EF4-FFF2-40B4-BE49-F238E27FC236}">
                <a16:creationId xmlns:a16="http://schemas.microsoft.com/office/drawing/2014/main" id="{CBB2D209-64E3-4F28-9E62-89EFDD43A9F3}"/>
              </a:ext>
            </a:extLst>
          </p:cNvPr>
          <p:cNvSpPr>
            <a:spLocks noChangeArrowheads="1"/>
          </p:cNvSpPr>
          <p:nvPr/>
        </p:nvSpPr>
        <p:spPr bwMode="auto">
          <a:xfrm>
            <a:off x="688975" y="4659313"/>
            <a:ext cx="1130300" cy="2190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3 Finance</a:t>
            </a:r>
          </a:p>
        </p:txBody>
      </p:sp>
      <p:sp>
        <p:nvSpPr>
          <p:cNvPr id="2032722" name="Rectangle 82">
            <a:extLst>
              <a:ext uri="{FF2B5EF4-FFF2-40B4-BE49-F238E27FC236}">
                <a16:creationId xmlns:a16="http://schemas.microsoft.com/office/drawing/2014/main" id="{351F6DA5-06C8-4D05-81EF-A4FE87158C38}"/>
              </a:ext>
            </a:extLst>
          </p:cNvPr>
          <p:cNvSpPr>
            <a:spLocks noChangeArrowheads="1"/>
          </p:cNvSpPr>
          <p:nvPr/>
        </p:nvSpPr>
        <p:spPr bwMode="auto">
          <a:xfrm>
            <a:off x="688975" y="4945063"/>
            <a:ext cx="1130300" cy="220662"/>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2 Defense</a:t>
            </a:r>
          </a:p>
        </p:txBody>
      </p:sp>
      <p:sp>
        <p:nvSpPr>
          <p:cNvPr id="2032723" name="Rectangle 83">
            <a:extLst>
              <a:ext uri="{FF2B5EF4-FFF2-40B4-BE49-F238E27FC236}">
                <a16:creationId xmlns:a16="http://schemas.microsoft.com/office/drawing/2014/main" id="{5CDD6759-45C1-482B-A448-24F6FF1EB40D}"/>
              </a:ext>
            </a:extLst>
          </p:cNvPr>
          <p:cNvSpPr>
            <a:spLocks noChangeArrowheads="1"/>
          </p:cNvSpPr>
          <p:nvPr/>
        </p:nvSpPr>
        <p:spPr bwMode="auto">
          <a:xfrm>
            <a:off x="688975" y="5232400"/>
            <a:ext cx="1130300" cy="21907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1 Foreign Affairs</a:t>
            </a:r>
          </a:p>
        </p:txBody>
      </p:sp>
      <p:sp>
        <p:nvSpPr>
          <p:cNvPr id="2032725" name="Rectangle 85">
            <a:extLst>
              <a:ext uri="{FF2B5EF4-FFF2-40B4-BE49-F238E27FC236}">
                <a16:creationId xmlns:a16="http://schemas.microsoft.com/office/drawing/2014/main" id="{7325A344-BF56-4574-AB92-237EAFCC8E71}"/>
              </a:ext>
            </a:extLst>
          </p:cNvPr>
          <p:cNvSpPr>
            <a:spLocks noChangeArrowheads="1"/>
          </p:cNvSpPr>
          <p:nvPr/>
        </p:nvSpPr>
        <p:spPr bwMode="gray">
          <a:xfrm>
            <a:off x="611188" y="101600"/>
            <a:ext cx="80073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71450" algn="l">
              <a:lnSpc>
                <a:spcPct val="90000"/>
              </a:lnSpc>
              <a:defRPr sz="2200">
                <a:solidFill>
                  <a:srgbClr val="333333"/>
                </a:solidFill>
                <a:latin typeface="Arial Black" panose="020B0A04020102020204" pitchFamily="34" charset="0"/>
              </a:defRPr>
            </a:lvl1pPr>
            <a:lvl2pPr marL="171450" algn="l">
              <a:lnSpc>
                <a:spcPct val="90000"/>
              </a:lnSpc>
              <a:defRPr sz="2200">
                <a:solidFill>
                  <a:srgbClr val="333333"/>
                </a:solidFill>
                <a:latin typeface="Arial Black" panose="020B0A04020102020204" pitchFamily="34" charset="0"/>
              </a:defRPr>
            </a:lvl2pPr>
            <a:lvl3pPr marL="171450" algn="l">
              <a:lnSpc>
                <a:spcPct val="90000"/>
              </a:lnSpc>
              <a:defRPr sz="2200">
                <a:solidFill>
                  <a:srgbClr val="333333"/>
                </a:solidFill>
                <a:latin typeface="Arial Black" panose="020B0A04020102020204" pitchFamily="34" charset="0"/>
              </a:defRPr>
            </a:lvl3pPr>
            <a:lvl4pPr marL="171450" algn="l">
              <a:lnSpc>
                <a:spcPct val="90000"/>
              </a:lnSpc>
              <a:defRPr sz="2200">
                <a:solidFill>
                  <a:srgbClr val="333333"/>
                </a:solidFill>
                <a:latin typeface="Arial Black" panose="020B0A04020102020204" pitchFamily="34" charset="0"/>
              </a:defRPr>
            </a:lvl4pPr>
            <a:lvl5pPr marL="171450" algn="l">
              <a:lnSpc>
                <a:spcPct val="90000"/>
              </a:lnSpc>
              <a:defRPr sz="2200">
                <a:solidFill>
                  <a:srgbClr val="333333"/>
                </a:solidFill>
                <a:latin typeface="Arial Black" panose="020B0A04020102020204" pitchFamily="34" charset="0"/>
              </a:defRPr>
            </a:lvl5pPr>
            <a:lvl6pPr marL="628650" fontAlgn="base">
              <a:lnSpc>
                <a:spcPct val="90000"/>
              </a:lnSpc>
              <a:spcBef>
                <a:spcPct val="0"/>
              </a:spcBef>
              <a:spcAft>
                <a:spcPct val="0"/>
              </a:spcAft>
              <a:defRPr sz="2200">
                <a:solidFill>
                  <a:srgbClr val="333333"/>
                </a:solidFill>
                <a:latin typeface="Arial Black" panose="020B0A04020102020204" pitchFamily="34" charset="0"/>
              </a:defRPr>
            </a:lvl6pPr>
            <a:lvl7pPr marL="1085850" fontAlgn="base">
              <a:lnSpc>
                <a:spcPct val="90000"/>
              </a:lnSpc>
              <a:spcBef>
                <a:spcPct val="0"/>
              </a:spcBef>
              <a:spcAft>
                <a:spcPct val="0"/>
              </a:spcAft>
              <a:defRPr sz="2200">
                <a:solidFill>
                  <a:srgbClr val="333333"/>
                </a:solidFill>
                <a:latin typeface="Arial Black" panose="020B0A04020102020204" pitchFamily="34" charset="0"/>
              </a:defRPr>
            </a:lvl7pPr>
            <a:lvl8pPr marL="1543050" fontAlgn="base">
              <a:lnSpc>
                <a:spcPct val="90000"/>
              </a:lnSpc>
              <a:spcBef>
                <a:spcPct val="0"/>
              </a:spcBef>
              <a:spcAft>
                <a:spcPct val="0"/>
              </a:spcAft>
              <a:defRPr sz="2200">
                <a:solidFill>
                  <a:srgbClr val="333333"/>
                </a:solidFill>
                <a:latin typeface="Arial Black" panose="020B0A04020102020204" pitchFamily="34" charset="0"/>
              </a:defRPr>
            </a:lvl8pPr>
            <a:lvl9pPr marL="2000250" fontAlgn="base">
              <a:lnSpc>
                <a:spcPct val="90000"/>
              </a:lnSpc>
              <a:spcBef>
                <a:spcPct val="0"/>
              </a:spcBef>
              <a:spcAft>
                <a:spcPct val="0"/>
              </a:spcAft>
              <a:defRPr sz="2200">
                <a:solidFill>
                  <a:srgbClr val="333333"/>
                </a:solidFill>
                <a:latin typeface="Arial Black" panose="020B0A04020102020204" pitchFamily="34" charset="0"/>
              </a:defRPr>
            </a:lvl9pPr>
          </a:lstStyle>
          <a:p>
            <a:r>
              <a:rPr lang="en-GB" altLang="de-DE" sz="2000" b="0"/>
              <a:t>Application at Public Service Organisations</a:t>
            </a:r>
            <a:endParaRPr lang="de-DE" altLang="de-DE" sz="2000" b="0"/>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5" name="Rectangle 3">
            <a:extLst>
              <a:ext uri="{FF2B5EF4-FFF2-40B4-BE49-F238E27FC236}">
                <a16:creationId xmlns:a16="http://schemas.microsoft.com/office/drawing/2014/main" id="{B6D6B200-60E3-4635-AD0A-E82192787FDC}"/>
              </a:ext>
            </a:extLst>
          </p:cNvPr>
          <p:cNvSpPr>
            <a:spLocks noGrp="1" noChangeArrowheads="1"/>
          </p:cNvSpPr>
          <p:nvPr>
            <p:ph type="body" idx="1"/>
          </p:nvPr>
        </p:nvSpPr>
        <p:spPr>
          <a:xfrm>
            <a:off x="323850" y="2060575"/>
            <a:ext cx="8505825" cy="4248150"/>
          </a:xfrm>
        </p:spPr>
        <p:txBody>
          <a:bodyPr/>
          <a:lstStyle/>
          <a:p>
            <a:pPr marL="360363" indent="-360363">
              <a:lnSpc>
                <a:spcPct val="90000"/>
              </a:lnSpc>
              <a:buClr>
                <a:schemeClr val="accent1"/>
              </a:buClr>
              <a:buSzTx/>
              <a:buFont typeface="Wingdings" panose="05000000000000000000" pitchFamily="2" charset="2"/>
              <a:buChar char="n"/>
            </a:pPr>
            <a:r>
              <a:rPr lang="en-US" altLang="de-DE" sz="1800"/>
              <a:t>Public service managers do not need to wade through 300-page budget documents (that is for instance the actual number of pages for the Kanton Basel-Stadt budget, including product and product group effect objectives and performance targets: 140 product groups, 1000 measures, 140 budgets). A few graphs/charts are enough to get an overview and to link strategy with operational management.</a:t>
            </a:r>
          </a:p>
          <a:p>
            <a:pPr marL="360363" indent="-360363" algn="just">
              <a:lnSpc>
                <a:spcPct val="90000"/>
              </a:lnSpc>
              <a:buClr>
                <a:schemeClr val="accent1"/>
              </a:buClr>
              <a:buSzTx/>
              <a:buFont typeface="Wingdings" panose="05000000000000000000" pitchFamily="2" charset="2"/>
              <a:buChar char="n"/>
            </a:pPr>
            <a:r>
              <a:rPr lang="en-US" altLang="de-DE" sz="1800"/>
              <a:t>The focus is set in the first place on value and performance (effects for citizens and performance of the public service) and then on financial budgets (on how to get and spend funds). This is alignsing the whole organization with the intended effect of its activities for society and is enabling management to make better trade-off decisions between tight budgets (efficient use of resources) and benefits (effects) from a citizen perspective.</a:t>
            </a:r>
          </a:p>
          <a:p>
            <a:pPr marL="360363" indent="-360363" algn="just">
              <a:lnSpc>
                <a:spcPct val="90000"/>
              </a:lnSpc>
              <a:buClr>
                <a:schemeClr val="accent1"/>
              </a:buClr>
              <a:buSzTx/>
              <a:buFont typeface="Wingdings" panose="05000000000000000000" pitchFamily="2" charset="2"/>
              <a:buChar char="n"/>
            </a:pPr>
            <a:r>
              <a:rPr lang="en-GB" altLang="de-DE" sz="1800"/>
              <a:t>Budget adjustments (e.g. reduction by 10%) are now based on citizens valuations and not just on  internal budget/departmental policies </a:t>
            </a:r>
          </a:p>
        </p:txBody>
      </p:sp>
      <p:sp>
        <p:nvSpPr>
          <p:cNvPr id="2035719" name="Text Box 7">
            <a:extLst>
              <a:ext uri="{FF2B5EF4-FFF2-40B4-BE49-F238E27FC236}">
                <a16:creationId xmlns:a16="http://schemas.microsoft.com/office/drawing/2014/main" id="{835DE07D-C05C-423B-B3AF-751DD1410E6F}"/>
              </a:ext>
            </a:extLst>
          </p:cNvPr>
          <p:cNvSpPr txBox="1">
            <a:spLocks noChangeArrowheads="1"/>
          </p:cNvSpPr>
          <p:nvPr/>
        </p:nvSpPr>
        <p:spPr bwMode="auto">
          <a:xfrm>
            <a:off x="215900" y="877888"/>
            <a:ext cx="8964613" cy="8223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2400">
                <a:solidFill>
                  <a:schemeClr val="hlink"/>
                </a:solidFill>
              </a:rPr>
              <a:t>Benefits for a Kantonalverwaltung in applying the Concept Vector-Based Performance Measurement &amp; Visualisation:</a:t>
            </a:r>
          </a:p>
        </p:txBody>
      </p:sp>
      <p:sp>
        <p:nvSpPr>
          <p:cNvPr id="2035721" name="Rectangle 9">
            <a:extLst>
              <a:ext uri="{FF2B5EF4-FFF2-40B4-BE49-F238E27FC236}">
                <a16:creationId xmlns:a16="http://schemas.microsoft.com/office/drawing/2014/main" id="{7C00293D-A11E-40FB-9EB1-0FDC0C19CEB9}"/>
              </a:ext>
            </a:extLst>
          </p:cNvPr>
          <p:cNvSpPr>
            <a:spLocks noChangeArrowheads="1"/>
          </p:cNvSpPr>
          <p:nvPr/>
        </p:nvSpPr>
        <p:spPr bwMode="gray">
          <a:xfrm>
            <a:off x="611188" y="101600"/>
            <a:ext cx="80073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71450" algn="l">
              <a:lnSpc>
                <a:spcPct val="90000"/>
              </a:lnSpc>
              <a:defRPr sz="2200">
                <a:solidFill>
                  <a:srgbClr val="333333"/>
                </a:solidFill>
                <a:latin typeface="Arial Black" panose="020B0A04020102020204" pitchFamily="34" charset="0"/>
              </a:defRPr>
            </a:lvl1pPr>
            <a:lvl2pPr marL="171450" algn="l">
              <a:lnSpc>
                <a:spcPct val="90000"/>
              </a:lnSpc>
              <a:defRPr sz="2200">
                <a:solidFill>
                  <a:srgbClr val="333333"/>
                </a:solidFill>
                <a:latin typeface="Arial Black" panose="020B0A04020102020204" pitchFamily="34" charset="0"/>
              </a:defRPr>
            </a:lvl2pPr>
            <a:lvl3pPr marL="171450" algn="l">
              <a:lnSpc>
                <a:spcPct val="90000"/>
              </a:lnSpc>
              <a:defRPr sz="2200">
                <a:solidFill>
                  <a:srgbClr val="333333"/>
                </a:solidFill>
                <a:latin typeface="Arial Black" panose="020B0A04020102020204" pitchFamily="34" charset="0"/>
              </a:defRPr>
            </a:lvl3pPr>
            <a:lvl4pPr marL="171450" algn="l">
              <a:lnSpc>
                <a:spcPct val="90000"/>
              </a:lnSpc>
              <a:defRPr sz="2200">
                <a:solidFill>
                  <a:srgbClr val="333333"/>
                </a:solidFill>
                <a:latin typeface="Arial Black" panose="020B0A04020102020204" pitchFamily="34" charset="0"/>
              </a:defRPr>
            </a:lvl4pPr>
            <a:lvl5pPr marL="171450" algn="l">
              <a:lnSpc>
                <a:spcPct val="90000"/>
              </a:lnSpc>
              <a:defRPr sz="2200">
                <a:solidFill>
                  <a:srgbClr val="333333"/>
                </a:solidFill>
                <a:latin typeface="Arial Black" panose="020B0A04020102020204" pitchFamily="34" charset="0"/>
              </a:defRPr>
            </a:lvl5pPr>
            <a:lvl6pPr marL="628650" fontAlgn="base">
              <a:lnSpc>
                <a:spcPct val="90000"/>
              </a:lnSpc>
              <a:spcBef>
                <a:spcPct val="0"/>
              </a:spcBef>
              <a:spcAft>
                <a:spcPct val="0"/>
              </a:spcAft>
              <a:defRPr sz="2200">
                <a:solidFill>
                  <a:srgbClr val="333333"/>
                </a:solidFill>
                <a:latin typeface="Arial Black" panose="020B0A04020102020204" pitchFamily="34" charset="0"/>
              </a:defRPr>
            </a:lvl6pPr>
            <a:lvl7pPr marL="1085850" fontAlgn="base">
              <a:lnSpc>
                <a:spcPct val="90000"/>
              </a:lnSpc>
              <a:spcBef>
                <a:spcPct val="0"/>
              </a:spcBef>
              <a:spcAft>
                <a:spcPct val="0"/>
              </a:spcAft>
              <a:defRPr sz="2200">
                <a:solidFill>
                  <a:srgbClr val="333333"/>
                </a:solidFill>
                <a:latin typeface="Arial Black" panose="020B0A04020102020204" pitchFamily="34" charset="0"/>
              </a:defRPr>
            </a:lvl7pPr>
            <a:lvl8pPr marL="1543050" fontAlgn="base">
              <a:lnSpc>
                <a:spcPct val="90000"/>
              </a:lnSpc>
              <a:spcBef>
                <a:spcPct val="0"/>
              </a:spcBef>
              <a:spcAft>
                <a:spcPct val="0"/>
              </a:spcAft>
              <a:defRPr sz="2200">
                <a:solidFill>
                  <a:srgbClr val="333333"/>
                </a:solidFill>
                <a:latin typeface="Arial Black" panose="020B0A04020102020204" pitchFamily="34" charset="0"/>
              </a:defRPr>
            </a:lvl8pPr>
            <a:lvl9pPr marL="2000250" fontAlgn="base">
              <a:lnSpc>
                <a:spcPct val="90000"/>
              </a:lnSpc>
              <a:spcBef>
                <a:spcPct val="0"/>
              </a:spcBef>
              <a:spcAft>
                <a:spcPct val="0"/>
              </a:spcAft>
              <a:defRPr sz="2200">
                <a:solidFill>
                  <a:srgbClr val="333333"/>
                </a:solidFill>
                <a:latin typeface="Arial Black" panose="020B0A04020102020204" pitchFamily="34" charset="0"/>
              </a:defRPr>
            </a:lvl9pPr>
          </a:lstStyle>
          <a:p>
            <a:r>
              <a:rPr lang="en-GB" altLang="de-DE" sz="2000" b="0"/>
              <a:t>Application at Public Service Organisations</a:t>
            </a:r>
            <a:endParaRPr lang="de-DE" altLang="de-DE" sz="2000" b="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35715">
                                            <p:txEl>
                                              <p:pRg st="0" end="0"/>
                                            </p:txEl>
                                          </p:spTgt>
                                        </p:tgtEl>
                                        <p:attrNameLst>
                                          <p:attrName>style.visibility</p:attrName>
                                        </p:attrNameLst>
                                      </p:cBhvr>
                                      <p:to>
                                        <p:strVal val="visible"/>
                                      </p:to>
                                    </p:set>
                                    <p:animEffect transition="in" filter="wipe(up)">
                                      <p:cBhvr>
                                        <p:cTn id="7" dur="500"/>
                                        <p:tgtEl>
                                          <p:spTgt spid="2035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35715">
                                            <p:txEl>
                                              <p:pRg st="1" end="1"/>
                                            </p:txEl>
                                          </p:spTgt>
                                        </p:tgtEl>
                                        <p:attrNameLst>
                                          <p:attrName>style.visibility</p:attrName>
                                        </p:attrNameLst>
                                      </p:cBhvr>
                                      <p:to>
                                        <p:strVal val="visible"/>
                                      </p:to>
                                    </p:set>
                                    <p:animEffect transition="in" filter="wipe(up)">
                                      <p:cBhvr>
                                        <p:cTn id="12" dur="500"/>
                                        <p:tgtEl>
                                          <p:spTgt spid="20357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35715">
                                            <p:txEl>
                                              <p:pRg st="2" end="2"/>
                                            </p:txEl>
                                          </p:spTgt>
                                        </p:tgtEl>
                                        <p:attrNameLst>
                                          <p:attrName>style.visibility</p:attrName>
                                        </p:attrNameLst>
                                      </p:cBhvr>
                                      <p:to>
                                        <p:strVal val="visible"/>
                                      </p:to>
                                    </p:set>
                                    <p:animEffect transition="in" filter="wipe(up)">
                                      <p:cBhvr>
                                        <p:cTn id="17" dur="500"/>
                                        <p:tgtEl>
                                          <p:spTgt spid="2035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57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a:extLst>
              <a:ext uri="{FF2B5EF4-FFF2-40B4-BE49-F238E27FC236}">
                <a16:creationId xmlns:a16="http://schemas.microsoft.com/office/drawing/2014/main" id="{B1C10C70-74AC-4813-8F8A-54A495F34BEC}"/>
              </a:ext>
            </a:extLst>
          </p:cNvPr>
          <p:cNvSpPr>
            <a:spLocks noGrp="1" noChangeArrowheads="1"/>
          </p:cNvSpPr>
          <p:nvPr>
            <p:ph type="title"/>
          </p:nvPr>
        </p:nvSpPr>
        <p:spPr/>
        <p:txBody>
          <a:bodyPr/>
          <a:lstStyle/>
          <a:p>
            <a:endParaRPr lang="en-GB" altLang="de-DE"/>
          </a:p>
        </p:txBody>
      </p:sp>
      <p:sp>
        <p:nvSpPr>
          <p:cNvPr id="2034691" name="Rectangle 3">
            <a:extLst>
              <a:ext uri="{FF2B5EF4-FFF2-40B4-BE49-F238E27FC236}">
                <a16:creationId xmlns:a16="http://schemas.microsoft.com/office/drawing/2014/main" id="{1C972DF2-01EC-4F1A-9DA0-6AB262DBF785}"/>
              </a:ext>
            </a:extLst>
          </p:cNvPr>
          <p:cNvSpPr>
            <a:spLocks noGrp="1" noChangeArrowheads="1"/>
          </p:cNvSpPr>
          <p:nvPr>
            <p:ph type="body" idx="1"/>
          </p:nvPr>
        </p:nvSpPr>
        <p:spPr>
          <a:xfrm>
            <a:off x="522288" y="914400"/>
            <a:ext cx="8226425" cy="5205413"/>
          </a:xfrm>
          <a:noFill/>
        </p:spPr>
        <p:txBody>
          <a:bodyPr anchor="ctr" anchorCtr="1"/>
          <a:lstStyle/>
          <a:p>
            <a:pPr algn="ctr"/>
            <a:r>
              <a:rPr lang="en-GB" altLang="de-DE" sz="4400"/>
              <a:t>Application at </a:t>
            </a:r>
            <a:br>
              <a:rPr lang="en-GB" altLang="de-DE" sz="4400"/>
            </a:br>
            <a:r>
              <a:rPr lang="en-GB" altLang="de-DE" sz="4400"/>
              <a:t>Car Manufacturers (OEMs)</a:t>
            </a: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40" name="Text Box 4">
            <a:extLst>
              <a:ext uri="{FF2B5EF4-FFF2-40B4-BE49-F238E27FC236}">
                <a16:creationId xmlns:a16="http://schemas.microsoft.com/office/drawing/2014/main" id="{40446E7A-F273-4B80-8235-D89A731C2039}"/>
              </a:ext>
            </a:extLst>
          </p:cNvPr>
          <p:cNvSpPr txBox="1">
            <a:spLocks noChangeArrowheads="1"/>
          </p:cNvSpPr>
          <p:nvPr/>
        </p:nvSpPr>
        <p:spPr bwMode="auto">
          <a:xfrm>
            <a:off x="142875" y="692150"/>
            <a:ext cx="8812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400">
                <a:solidFill>
                  <a:schemeClr val="hlink"/>
                </a:solidFill>
              </a:rPr>
              <a:t>Vektor-Based Performance Measurement </a:t>
            </a:r>
            <a:br>
              <a:rPr lang="de-DE" altLang="de-DE" sz="2400">
                <a:solidFill>
                  <a:schemeClr val="hlink"/>
                </a:solidFill>
              </a:rPr>
            </a:br>
            <a:r>
              <a:rPr lang="de-DE" altLang="de-DE" sz="2400">
                <a:solidFill>
                  <a:schemeClr val="hlink"/>
                </a:solidFill>
              </a:rPr>
              <a:t>- Example: Value Contribution Analysis - </a:t>
            </a:r>
          </a:p>
        </p:txBody>
      </p:sp>
      <p:sp>
        <p:nvSpPr>
          <p:cNvPr id="2036821" name="Text Box 85">
            <a:extLst>
              <a:ext uri="{FF2B5EF4-FFF2-40B4-BE49-F238E27FC236}">
                <a16:creationId xmlns:a16="http://schemas.microsoft.com/office/drawing/2014/main" id="{B6DC6636-3FE9-4093-9DA7-5E3D97EA5969}"/>
              </a:ext>
            </a:extLst>
          </p:cNvPr>
          <p:cNvSpPr txBox="1">
            <a:spLocks noChangeArrowheads="1"/>
          </p:cNvSpPr>
          <p:nvPr/>
        </p:nvSpPr>
        <p:spPr bwMode="auto">
          <a:xfrm>
            <a:off x="-100013" y="4637088"/>
            <a:ext cx="1530351"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1400">
                <a:solidFill>
                  <a:schemeClr val="tx1"/>
                </a:solidFill>
              </a:rPr>
              <a:t>Operative</a:t>
            </a:r>
            <a:br>
              <a:rPr lang="de-DE" altLang="de-DE" sz="1400">
                <a:solidFill>
                  <a:schemeClr val="tx1"/>
                </a:solidFill>
              </a:rPr>
            </a:br>
            <a:r>
              <a:rPr lang="de-DE" altLang="de-DE" sz="1400">
                <a:solidFill>
                  <a:schemeClr val="tx1"/>
                </a:solidFill>
              </a:rPr>
              <a:t> Performance</a:t>
            </a:r>
          </a:p>
        </p:txBody>
      </p:sp>
      <p:sp>
        <p:nvSpPr>
          <p:cNvPr id="2036827" name="Rectangle 91">
            <a:extLst>
              <a:ext uri="{FF2B5EF4-FFF2-40B4-BE49-F238E27FC236}">
                <a16:creationId xmlns:a16="http://schemas.microsoft.com/office/drawing/2014/main" id="{4E79CBA2-C1FD-43D7-A149-65D074BB1A8C}"/>
              </a:ext>
            </a:extLst>
          </p:cNvPr>
          <p:cNvSpPr>
            <a:spLocks noChangeArrowheads="1"/>
          </p:cNvSpPr>
          <p:nvPr/>
        </p:nvSpPr>
        <p:spPr bwMode="auto">
          <a:xfrm>
            <a:off x="1538288" y="3992563"/>
            <a:ext cx="3084512" cy="187801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29" name="Text Box 93">
            <a:extLst>
              <a:ext uri="{FF2B5EF4-FFF2-40B4-BE49-F238E27FC236}">
                <a16:creationId xmlns:a16="http://schemas.microsoft.com/office/drawing/2014/main" id="{027CEA3E-C00B-4E99-82E8-1B41EE512509}"/>
              </a:ext>
            </a:extLst>
          </p:cNvPr>
          <p:cNvSpPr txBox="1">
            <a:spLocks noChangeArrowheads="1"/>
          </p:cNvSpPr>
          <p:nvPr/>
        </p:nvSpPr>
        <p:spPr bwMode="auto">
          <a:xfrm>
            <a:off x="2555875" y="3644900"/>
            <a:ext cx="102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solidFill>
                  <a:schemeClr val="tx1"/>
                </a:solidFill>
              </a:rPr>
              <a:t>R&amp;D</a:t>
            </a:r>
          </a:p>
        </p:txBody>
      </p:sp>
      <p:grpSp>
        <p:nvGrpSpPr>
          <p:cNvPr id="2036831" name="Group 95">
            <a:extLst>
              <a:ext uri="{FF2B5EF4-FFF2-40B4-BE49-F238E27FC236}">
                <a16:creationId xmlns:a16="http://schemas.microsoft.com/office/drawing/2014/main" id="{55EEBFB9-E605-4DF3-9B9C-78E68C77665A}"/>
              </a:ext>
            </a:extLst>
          </p:cNvPr>
          <p:cNvGrpSpPr>
            <a:grpSpLocks/>
          </p:cNvGrpSpPr>
          <p:nvPr/>
        </p:nvGrpSpPr>
        <p:grpSpPr bwMode="auto">
          <a:xfrm>
            <a:off x="2493963" y="5062538"/>
            <a:ext cx="320675" cy="366712"/>
            <a:chOff x="2463" y="2296"/>
            <a:chExt cx="1007" cy="906"/>
          </a:xfrm>
        </p:grpSpPr>
        <p:sp>
          <p:nvSpPr>
            <p:cNvPr id="2036832" name="Rectangle 96">
              <a:extLst>
                <a:ext uri="{FF2B5EF4-FFF2-40B4-BE49-F238E27FC236}">
                  <a16:creationId xmlns:a16="http://schemas.microsoft.com/office/drawing/2014/main" id="{579FDC7A-96D9-4358-BBC0-D44E16600E87}"/>
                </a:ext>
              </a:extLst>
            </p:cNvPr>
            <p:cNvSpPr>
              <a:spLocks noChangeArrowheads="1"/>
            </p:cNvSpPr>
            <p:nvPr/>
          </p:nvSpPr>
          <p:spPr bwMode="auto">
            <a:xfrm>
              <a:off x="2472" y="2296"/>
              <a:ext cx="998" cy="90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33" name="Line 97">
              <a:extLst>
                <a:ext uri="{FF2B5EF4-FFF2-40B4-BE49-F238E27FC236}">
                  <a16:creationId xmlns:a16="http://schemas.microsoft.com/office/drawing/2014/main" id="{8AB46110-9DE1-4662-82A3-A5503BF5D809}"/>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2036834" name="Group 98">
            <a:extLst>
              <a:ext uri="{FF2B5EF4-FFF2-40B4-BE49-F238E27FC236}">
                <a16:creationId xmlns:a16="http://schemas.microsoft.com/office/drawing/2014/main" id="{B064266F-D2BA-475E-9009-FEF2A06AC96D}"/>
              </a:ext>
            </a:extLst>
          </p:cNvPr>
          <p:cNvGrpSpPr>
            <a:grpSpLocks/>
          </p:cNvGrpSpPr>
          <p:nvPr/>
        </p:nvGrpSpPr>
        <p:grpSpPr bwMode="auto">
          <a:xfrm>
            <a:off x="2814638" y="4695825"/>
            <a:ext cx="223837" cy="366713"/>
            <a:chOff x="2463" y="2296"/>
            <a:chExt cx="1007" cy="906"/>
          </a:xfrm>
        </p:grpSpPr>
        <p:sp>
          <p:nvSpPr>
            <p:cNvPr id="2036835" name="Rectangle 99">
              <a:extLst>
                <a:ext uri="{FF2B5EF4-FFF2-40B4-BE49-F238E27FC236}">
                  <a16:creationId xmlns:a16="http://schemas.microsoft.com/office/drawing/2014/main" id="{C6DD84C1-00F1-46DC-9A82-6AE451962986}"/>
                </a:ext>
              </a:extLst>
            </p:cNvPr>
            <p:cNvSpPr>
              <a:spLocks noChangeArrowheads="1"/>
            </p:cNvSpPr>
            <p:nvPr/>
          </p:nvSpPr>
          <p:spPr bwMode="auto">
            <a:xfrm>
              <a:off x="2472" y="2296"/>
              <a:ext cx="998" cy="90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36" name="Line 100">
              <a:extLst>
                <a:ext uri="{FF2B5EF4-FFF2-40B4-BE49-F238E27FC236}">
                  <a16:creationId xmlns:a16="http://schemas.microsoft.com/office/drawing/2014/main" id="{96D45A05-6594-4EB6-A701-DB6445AA10ED}"/>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2036837" name="Group 101">
            <a:extLst>
              <a:ext uri="{FF2B5EF4-FFF2-40B4-BE49-F238E27FC236}">
                <a16:creationId xmlns:a16="http://schemas.microsoft.com/office/drawing/2014/main" id="{2E76461E-4938-4E21-B04B-A5A789A68177}"/>
              </a:ext>
            </a:extLst>
          </p:cNvPr>
          <p:cNvGrpSpPr>
            <a:grpSpLocks/>
          </p:cNvGrpSpPr>
          <p:nvPr/>
        </p:nvGrpSpPr>
        <p:grpSpPr bwMode="auto">
          <a:xfrm>
            <a:off x="3038475" y="4451350"/>
            <a:ext cx="587375" cy="244475"/>
            <a:chOff x="2463" y="2296"/>
            <a:chExt cx="1007" cy="906"/>
          </a:xfrm>
        </p:grpSpPr>
        <p:sp>
          <p:nvSpPr>
            <p:cNvPr id="2036838" name="Rectangle 102">
              <a:extLst>
                <a:ext uri="{FF2B5EF4-FFF2-40B4-BE49-F238E27FC236}">
                  <a16:creationId xmlns:a16="http://schemas.microsoft.com/office/drawing/2014/main" id="{46AE1CD6-192A-43E9-9A76-BF04ABCC14FC}"/>
                </a:ext>
              </a:extLst>
            </p:cNvPr>
            <p:cNvSpPr>
              <a:spLocks noChangeArrowheads="1"/>
            </p:cNvSpPr>
            <p:nvPr/>
          </p:nvSpPr>
          <p:spPr bwMode="auto">
            <a:xfrm>
              <a:off x="2472" y="2296"/>
              <a:ext cx="998" cy="90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39" name="Line 103">
              <a:extLst>
                <a:ext uri="{FF2B5EF4-FFF2-40B4-BE49-F238E27FC236}">
                  <a16:creationId xmlns:a16="http://schemas.microsoft.com/office/drawing/2014/main" id="{80445A33-C986-485C-ADB5-9C88356AA426}"/>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2036840" name="Group 104">
            <a:extLst>
              <a:ext uri="{FF2B5EF4-FFF2-40B4-BE49-F238E27FC236}">
                <a16:creationId xmlns:a16="http://schemas.microsoft.com/office/drawing/2014/main" id="{450BD6D7-C832-4CB5-A85A-54D984E4ADC2}"/>
              </a:ext>
            </a:extLst>
          </p:cNvPr>
          <p:cNvGrpSpPr>
            <a:grpSpLocks/>
          </p:cNvGrpSpPr>
          <p:nvPr/>
        </p:nvGrpSpPr>
        <p:grpSpPr bwMode="auto">
          <a:xfrm>
            <a:off x="1935163" y="5429250"/>
            <a:ext cx="563562" cy="192088"/>
            <a:chOff x="1338" y="3249"/>
            <a:chExt cx="1134" cy="363"/>
          </a:xfrm>
        </p:grpSpPr>
        <p:sp>
          <p:nvSpPr>
            <p:cNvPr id="2036841" name="Rectangle 105">
              <a:extLst>
                <a:ext uri="{FF2B5EF4-FFF2-40B4-BE49-F238E27FC236}">
                  <a16:creationId xmlns:a16="http://schemas.microsoft.com/office/drawing/2014/main" id="{BF8D7DF0-BFD3-4F09-AF64-E5BB20FF04C5}"/>
                </a:ext>
              </a:extLst>
            </p:cNvPr>
            <p:cNvSpPr>
              <a:spLocks noChangeArrowheads="1"/>
            </p:cNvSpPr>
            <p:nvPr/>
          </p:nvSpPr>
          <p:spPr bwMode="auto">
            <a:xfrm>
              <a:off x="1338" y="3249"/>
              <a:ext cx="1134" cy="345"/>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42" name="Line 106">
              <a:extLst>
                <a:ext uri="{FF2B5EF4-FFF2-40B4-BE49-F238E27FC236}">
                  <a16:creationId xmlns:a16="http://schemas.microsoft.com/office/drawing/2014/main" id="{DD7BD859-333B-40E3-B84F-55CF57647F4D}"/>
                </a:ext>
              </a:extLst>
            </p:cNvPr>
            <p:cNvSpPr>
              <a:spLocks noChangeShapeType="1"/>
            </p:cNvSpPr>
            <p:nvPr/>
          </p:nvSpPr>
          <p:spPr bwMode="auto">
            <a:xfrm flipV="1">
              <a:off x="1338" y="3249"/>
              <a:ext cx="1134"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36843" name="Line 107">
            <a:extLst>
              <a:ext uri="{FF2B5EF4-FFF2-40B4-BE49-F238E27FC236}">
                <a16:creationId xmlns:a16="http://schemas.microsoft.com/office/drawing/2014/main" id="{C031B43A-57C7-4A6B-901E-19451D3CA809}"/>
              </a:ext>
            </a:extLst>
          </p:cNvPr>
          <p:cNvSpPr>
            <a:spLocks noChangeShapeType="1"/>
          </p:cNvSpPr>
          <p:nvPr/>
        </p:nvSpPr>
        <p:spPr bwMode="auto">
          <a:xfrm>
            <a:off x="1820863" y="5618163"/>
            <a:ext cx="2457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44" name="Line 108">
            <a:extLst>
              <a:ext uri="{FF2B5EF4-FFF2-40B4-BE49-F238E27FC236}">
                <a16:creationId xmlns:a16="http://schemas.microsoft.com/office/drawing/2014/main" id="{5AD8AC86-7849-449E-88EC-1C2E3EBD17F9}"/>
              </a:ext>
            </a:extLst>
          </p:cNvPr>
          <p:cNvSpPr>
            <a:spLocks noChangeShapeType="1"/>
          </p:cNvSpPr>
          <p:nvPr/>
        </p:nvSpPr>
        <p:spPr bwMode="auto">
          <a:xfrm rot="5400000" flipH="1">
            <a:off x="1181100" y="4956175"/>
            <a:ext cx="1501775" cy="3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2036845" name="Group 109">
            <a:extLst>
              <a:ext uri="{FF2B5EF4-FFF2-40B4-BE49-F238E27FC236}">
                <a16:creationId xmlns:a16="http://schemas.microsoft.com/office/drawing/2014/main" id="{1332B2B2-62C7-4764-B374-0C184534C74D}"/>
              </a:ext>
            </a:extLst>
          </p:cNvPr>
          <p:cNvGrpSpPr>
            <a:grpSpLocks/>
          </p:cNvGrpSpPr>
          <p:nvPr/>
        </p:nvGrpSpPr>
        <p:grpSpPr bwMode="auto">
          <a:xfrm>
            <a:off x="3624263" y="4287838"/>
            <a:ext cx="585787" cy="163512"/>
            <a:chOff x="2463" y="2296"/>
            <a:chExt cx="1007" cy="906"/>
          </a:xfrm>
        </p:grpSpPr>
        <p:sp>
          <p:nvSpPr>
            <p:cNvPr id="2036846" name="Rectangle 110">
              <a:extLst>
                <a:ext uri="{FF2B5EF4-FFF2-40B4-BE49-F238E27FC236}">
                  <a16:creationId xmlns:a16="http://schemas.microsoft.com/office/drawing/2014/main" id="{4DDB5430-0F43-41FA-A028-A6DA9749BDBB}"/>
                </a:ext>
              </a:extLst>
            </p:cNvPr>
            <p:cNvSpPr>
              <a:spLocks noChangeArrowheads="1"/>
            </p:cNvSpPr>
            <p:nvPr/>
          </p:nvSpPr>
          <p:spPr bwMode="auto">
            <a:xfrm>
              <a:off x="2472" y="2296"/>
              <a:ext cx="998" cy="90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47" name="Line 111">
              <a:extLst>
                <a:ext uri="{FF2B5EF4-FFF2-40B4-BE49-F238E27FC236}">
                  <a16:creationId xmlns:a16="http://schemas.microsoft.com/office/drawing/2014/main" id="{44180275-C4F6-4CD8-934D-738250569557}"/>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36848" name="Line 112">
            <a:extLst>
              <a:ext uri="{FF2B5EF4-FFF2-40B4-BE49-F238E27FC236}">
                <a16:creationId xmlns:a16="http://schemas.microsoft.com/office/drawing/2014/main" id="{14FA360B-E059-4D34-88C8-EACA8993184A}"/>
              </a:ext>
            </a:extLst>
          </p:cNvPr>
          <p:cNvSpPr>
            <a:spLocks noChangeShapeType="1"/>
          </p:cNvSpPr>
          <p:nvPr/>
        </p:nvSpPr>
        <p:spPr bwMode="auto">
          <a:xfrm flipV="1">
            <a:off x="1922463" y="4294188"/>
            <a:ext cx="2287587" cy="132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49" name="Text Box 113">
            <a:extLst>
              <a:ext uri="{FF2B5EF4-FFF2-40B4-BE49-F238E27FC236}">
                <a16:creationId xmlns:a16="http://schemas.microsoft.com/office/drawing/2014/main" id="{3F36B92D-1818-4A27-8680-7C4642D27C5C}"/>
              </a:ext>
            </a:extLst>
          </p:cNvPr>
          <p:cNvSpPr txBox="1">
            <a:spLocks noChangeArrowheads="1"/>
          </p:cNvSpPr>
          <p:nvPr/>
        </p:nvSpPr>
        <p:spPr bwMode="auto">
          <a:xfrm rot="-5400000">
            <a:off x="716756" y="4707732"/>
            <a:ext cx="1982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subjective customer value</a:t>
            </a:r>
            <a:br>
              <a:rPr lang="de-DE" altLang="de-DE" sz="800">
                <a:solidFill>
                  <a:schemeClr val="tx1"/>
                </a:solidFill>
              </a:rPr>
            </a:br>
            <a:r>
              <a:rPr lang="de-DE" altLang="de-DE" sz="800">
                <a:solidFill>
                  <a:schemeClr val="tx1"/>
                </a:solidFill>
              </a:rPr>
              <a:t>(of the product)</a:t>
            </a:r>
          </a:p>
        </p:txBody>
      </p:sp>
      <p:sp>
        <p:nvSpPr>
          <p:cNvPr id="2036850" name="Text Box 114">
            <a:extLst>
              <a:ext uri="{FF2B5EF4-FFF2-40B4-BE49-F238E27FC236}">
                <a16:creationId xmlns:a16="http://schemas.microsoft.com/office/drawing/2014/main" id="{56617113-FF46-44B1-BB9D-B0013800168A}"/>
              </a:ext>
            </a:extLst>
          </p:cNvPr>
          <p:cNvSpPr txBox="1">
            <a:spLocks noChangeArrowheads="1"/>
          </p:cNvSpPr>
          <p:nvPr/>
        </p:nvSpPr>
        <p:spPr bwMode="auto">
          <a:xfrm>
            <a:off x="2052638" y="5641975"/>
            <a:ext cx="211296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R&amp;D costs / input ressources</a:t>
            </a:r>
          </a:p>
        </p:txBody>
      </p:sp>
      <p:sp>
        <p:nvSpPr>
          <p:cNvPr id="2036851" name="Text Box 115">
            <a:extLst>
              <a:ext uri="{FF2B5EF4-FFF2-40B4-BE49-F238E27FC236}">
                <a16:creationId xmlns:a16="http://schemas.microsoft.com/office/drawing/2014/main" id="{C131B737-AFD7-4AFF-BBDF-80011F0819D6}"/>
              </a:ext>
            </a:extLst>
          </p:cNvPr>
          <p:cNvSpPr txBox="1">
            <a:spLocks noChangeArrowheads="1"/>
          </p:cNvSpPr>
          <p:nvPr/>
        </p:nvSpPr>
        <p:spPr bwMode="auto">
          <a:xfrm>
            <a:off x="2222500" y="5427663"/>
            <a:ext cx="9128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a:solidFill>
                  <a:schemeClr val="tx1"/>
                </a:solidFill>
              </a:rPr>
              <a:t>Engine</a:t>
            </a:r>
          </a:p>
        </p:txBody>
      </p:sp>
      <p:sp>
        <p:nvSpPr>
          <p:cNvPr id="2036852" name="Text Box 116">
            <a:extLst>
              <a:ext uri="{FF2B5EF4-FFF2-40B4-BE49-F238E27FC236}">
                <a16:creationId xmlns:a16="http://schemas.microsoft.com/office/drawing/2014/main" id="{A6027FA4-80A3-470D-8220-FC7FBBFF469E}"/>
              </a:ext>
            </a:extLst>
          </p:cNvPr>
          <p:cNvSpPr txBox="1">
            <a:spLocks noChangeArrowheads="1"/>
          </p:cNvSpPr>
          <p:nvPr/>
        </p:nvSpPr>
        <p:spPr bwMode="auto">
          <a:xfrm>
            <a:off x="2579688" y="5173663"/>
            <a:ext cx="91281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a:solidFill>
                  <a:schemeClr val="tx1"/>
                </a:solidFill>
              </a:rPr>
              <a:t>Chassis</a:t>
            </a:r>
          </a:p>
        </p:txBody>
      </p:sp>
      <p:sp>
        <p:nvSpPr>
          <p:cNvPr id="2036853" name="Text Box 117">
            <a:extLst>
              <a:ext uri="{FF2B5EF4-FFF2-40B4-BE49-F238E27FC236}">
                <a16:creationId xmlns:a16="http://schemas.microsoft.com/office/drawing/2014/main" id="{F1FF1667-8035-4F43-AB72-67146CBB531F}"/>
              </a:ext>
            </a:extLst>
          </p:cNvPr>
          <p:cNvSpPr txBox="1">
            <a:spLocks noChangeArrowheads="1"/>
          </p:cNvSpPr>
          <p:nvPr/>
        </p:nvSpPr>
        <p:spPr bwMode="auto">
          <a:xfrm>
            <a:off x="2159000" y="4652963"/>
            <a:ext cx="6842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600">
                <a:solidFill>
                  <a:schemeClr val="tx1"/>
                </a:solidFill>
              </a:rPr>
              <a:t>Body / </a:t>
            </a:r>
            <a:br>
              <a:rPr lang="de-DE" altLang="de-DE" sz="600">
                <a:solidFill>
                  <a:schemeClr val="tx1"/>
                </a:solidFill>
              </a:rPr>
            </a:br>
            <a:r>
              <a:rPr lang="de-DE" altLang="de-DE" sz="600">
                <a:solidFill>
                  <a:schemeClr val="tx1"/>
                </a:solidFill>
              </a:rPr>
              <a:t>Design</a:t>
            </a:r>
          </a:p>
        </p:txBody>
      </p:sp>
      <p:sp>
        <p:nvSpPr>
          <p:cNvPr id="2036854" name="Text Box 118">
            <a:extLst>
              <a:ext uri="{FF2B5EF4-FFF2-40B4-BE49-F238E27FC236}">
                <a16:creationId xmlns:a16="http://schemas.microsoft.com/office/drawing/2014/main" id="{F3F668B5-83AA-421E-8851-04E6D896891A}"/>
              </a:ext>
            </a:extLst>
          </p:cNvPr>
          <p:cNvSpPr txBox="1">
            <a:spLocks noChangeArrowheads="1"/>
          </p:cNvSpPr>
          <p:nvPr/>
        </p:nvSpPr>
        <p:spPr bwMode="auto">
          <a:xfrm>
            <a:off x="2867025" y="4292600"/>
            <a:ext cx="9128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a:solidFill>
                  <a:schemeClr val="tx1"/>
                </a:solidFill>
              </a:rPr>
              <a:t>Brand / Image</a:t>
            </a:r>
          </a:p>
        </p:txBody>
      </p:sp>
      <p:sp>
        <p:nvSpPr>
          <p:cNvPr id="2036855" name="Text Box 119">
            <a:extLst>
              <a:ext uri="{FF2B5EF4-FFF2-40B4-BE49-F238E27FC236}">
                <a16:creationId xmlns:a16="http://schemas.microsoft.com/office/drawing/2014/main" id="{A31248AF-6FCB-430F-B8D4-1BFB8E4BDBFF}"/>
              </a:ext>
            </a:extLst>
          </p:cNvPr>
          <p:cNvSpPr txBox="1">
            <a:spLocks noChangeArrowheads="1"/>
          </p:cNvSpPr>
          <p:nvPr/>
        </p:nvSpPr>
        <p:spPr bwMode="auto">
          <a:xfrm>
            <a:off x="3216275" y="4108450"/>
            <a:ext cx="142716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a:solidFill>
                  <a:schemeClr val="tx1"/>
                </a:solidFill>
              </a:rPr>
              <a:t>Functionality</a:t>
            </a:r>
          </a:p>
        </p:txBody>
      </p:sp>
      <p:grpSp>
        <p:nvGrpSpPr>
          <p:cNvPr id="2036890" name="Group 154">
            <a:extLst>
              <a:ext uri="{FF2B5EF4-FFF2-40B4-BE49-F238E27FC236}">
                <a16:creationId xmlns:a16="http://schemas.microsoft.com/office/drawing/2014/main" id="{3D8EDE8D-8398-4183-A58B-F38A43FB51B5}"/>
              </a:ext>
            </a:extLst>
          </p:cNvPr>
          <p:cNvGrpSpPr>
            <a:grpSpLocks/>
          </p:cNvGrpSpPr>
          <p:nvPr/>
        </p:nvGrpSpPr>
        <p:grpSpPr bwMode="auto">
          <a:xfrm>
            <a:off x="-100013" y="1855788"/>
            <a:ext cx="7691438" cy="2673350"/>
            <a:chOff x="-63" y="1169"/>
            <a:chExt cx="4845" cy="1684"/>
          </a:xfrm>
        </p:grpSpPr>
        <p:sp>
          <p:nvSpPr>
            <p:cNvPr id="2036741" name="Line 5">
              <a:extLst>
                <a:ext uri="{FF2B5EF4-FFF2-40B4-BE49-F238E27FC236}">
                  <a16:creationId xmlns:a16="http://schemas.microsoft.com/office/drawing/2014/main" id="{C0288E8B-9A3E-4545-9BBA-145D4143FCDA}"/>
                </a:ext>
              </a:extLst>
            </p:cNvPr>
            <p:cNvSpPr>
              <a:spLocks noChangeShapeType="1"/>
            </p:cNvSpPr>
            <p:nvPr/>
          </p:nvSpPr>
          <p:spPr bwMode="auto">
            <a:xfrm>
              <a:off x="2912" y="2853"/>
              <a:ext cx="3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6742" name="Rectangle 6">
              <a:extLst>
                <a:ext uri="{FF2B5EF4-FFF2-40B4-BE49-F238E27FC236}">
                  <a16:creationId xmlns:a16="http://schemas.microsoft.com/office/drawing/2014/main" id="{F68011B3-D524-4E5A-B8DF-4CDB82FE1FBC}"/>
                </a:ext>
              </a:extLst>
            </p:cNvPr>
            <p:cNvSpPr>
              <a:spLocks noChangeArrowheads="1"/>
            </p:cNvSpPr>
            <p:nvPr/>
          </p:nvSpPr>
          <p:spPr bwMode="auto">
            <a:xfrm>
              <a:off x="1328" y="1197"/>
              <a:ext cx="1403" cy="845"/>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43" name="Rectangle 7">
              <a:extLst>
                <a:ext uri="{FF2B5EF4-FFF2-40B4-BE49-F238E27FC236}">
                  <a16:creationId xmlns:a16="http://schemas.microsoft.com/office/drawing/2014/main" id="{33E0CD99-5BCC-4FEE-9438-D588AFE656BC}"/>
                </a:ext>
              </a:extLst>
            </p:cNvPr>
            <p:cNvSpPr>
              <a:spLocks noChangeArrowheads="1"/>
            </p:cNvSpPr>
            <p:nvPr/>
          </p:nvSpPr>
          <p:spPr bwMode="auto">
            <a:xfrm>
              <a:off x="3379" y="1197"/>
              <a:ext cx="1403" cy="845"/>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44" name="Text Box 8">
              <a:extLst>
                <a:ext uri="{FF2B5EF4-FFF2-40B4-BE49-F238E27FC236}">
                  <a16:creationId xmlns:a16="http://schemas.microsoft.com/office/drawing/2014/main" id="{78AB4053-A25F-46D5-A9AE-4116F18ED27A}"/>
                </a:ext>
              </a:extLst>
            </p:cNvPr>
            <p:cNvSpPr txBox="1">
              <a:spLocks noChangeArrowheads="1"/>
            </p:cNvSpPr>
            <p:nvPr/>
          </p:nvSpPr>
          <p:spPr bwMode="auto">
            <a:xfrm>
              <a:off x="1329" y="1169"/>
              <a:ext cx="1332"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100">
                  <a:solidFill>
                    <a:schemeClr val="tx1"/>
                  </a:solidFill>
                </a:rPr>
                <a:t>subjective Customer Value</a:t>
              </a:r>
              <a:br>
                <a:rPr lang="de-DE" altLang="de-DE" sz="1100">
                  <a:solidFill>
                    <a:schemeClr val="tx1"/>
                  </a:solidFill>
                </a:rPr>
              </a:br>
              <a:r>
                <a:rPr lang="de-DE" altLang="de-DE" sz="1100">
                  <a:solidFill>
                    <a:schemeClr val="tx1"/>
                  </a:solidFill>
                </a:rPr>
                <a:t>(of the entire offering)</a:t>
              </a:r>
            </a:p>
          </p:txBody>
        </p:sp>
        <p:sp>
          <p:nvSpPr>
            <p:cNvPr id="2036745" name="Rectangle 9">
              <a:extLst>
                <a:ext uri="{FF2B5EF4-FFF2-40B4-BE49-F238E27FC236}">
                  <a16:creationId xmlns:a16="http://schemas.microsoft.com/office/drawing/2014/main" id="{3D68C6F1-ED16-40B0-834C-2DA6BDEE887E}"/>
                </a:ext>
              </a:extLst>
            </p:cNvPr>
            <p:cNvSpPr>
              <a:spLocks noChangeArrowheads="1"/>
            </p:cNvSpPr>
            <p:nvPr/>
          </p:nvSpPr>
          <p:spPr bwMode="auto">
            <a:xfrm>
              <a:off x="1437" y="1839"/>
              <a:ext cx="288" cy="169"/>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46" name="Rectangle 10">
              <a:extLst>
                <a:ext uri="{FF2B5EF4-FFF2-40B4-BE49-F238E27FC236}">
                  <a16:creationId xmlns:a16="http://schemas.microsoft.com/office/drawing/2014/main" id="{FD164FD3-C1D7-40FB-B42E-2C94C747359B}"/>
                </a:ext>
              </a:extLst>
            </p:cNvPr>
            <p:cNvSpPr>
              <a:spLocks noChangeArrowheads="1"/>
            </p:cNvSpPr>
            <p:nvPr/>
          </p:nvSpPr>
          <p:spPr bwMode="auto">
            <a:xfrm>
              <a:off x="1724" y="1704"/>
              <a:ext cx="252" cy="135"/>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47" name="Rectangle 11">
              <a:extLst>
                <a:ext uri="{FF2B5EF4-FFF2-40B4-BE49-F238E27FC236}">
                  <a16:creationId xmlns:a16="http://schemas.microsoft.com/office/drawing/2014/main" id="{6D6E647A-03B4-433C-8AC9-E85158CF85DB}"/>
                </a:ext>
              </a:extLst>
            </p:cNvPr>
            <p:cNvSpPr>
              <a:spLocks noChangeArrowheads="1"/>
            </p:cNvSpPr>
            <p:nvPr/>
          </p:nvSpPr>
          <p:spPr bwMode="auto">
            <a:xfrm>
              <a:off x="1976" y="1570"/>
              <a:ext cx="288" cy="134"/>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48" name="Rectangle 12">
              <a:extLst>
                <a:ext uri="{FF2B5EF4-FFF2-40B4-BE49-F238E27FC236}">
                  <a16:creationId xmlns:a16="http://schemas.microsoft.com/office/drawing/2014/main" id="{CAF77C4F-6901-43B6-9191-71E5810C9679}"/>
                </a:ext>
              </a:extLst>
            </p:cNvPr>
            <p:cNvSpPr>
              <a:spLocks noChangeArrowheads="1"/>
            </p:cNvSpPr>
            <p:nvPr/>
          </p:nvSpPr>
          <p:spPr bwMode="auto">
            <a:xfrm>
              <a:off x="2264" y="1434"/>
              <a:ext cx="288" cy="135"/>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49" name="Text Box 13">
              <a:extLst>
                <a:ext uri="{FF2B5EF4-FFF2-40B4-BE49-F238E27FC236}">
                  <a16:creationId xmlns:a16="http://schemas.microsoft.com/office/drawing/2014/main" id="{3E650B93-0DDD-4211-ADC4-639801C88CC0}"/>
                </a:ext>
              </a:extLst>
            </p:cNvPr>
            <p:cNvSpPr txBox="1">
              <a:spLocks noChangeArrowheads="1"/>
            </p:cNvSpPr>
            <p:nvPr/>
          </p:nvSpPr>
          <p:spPr bwMode="auto">
            <a:xfrm>
              <a:off x="3416" y="1204"/>
              <a:ext cx="133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100">
                  <a:solidFill>
                    <a:schemeClr val="tx1"/>
                  </a:solidFill>
                </a:rPr>
                <a:t>Financial Return</a:t>
              </a:r>
            </a:p>
          </p:txBody>
        </p:sp>
        <p:sp>
          <p:nvSpPr>
            <p:cNvPr id="2036750" name="Line 14">
              <a:extLst>
                <a:ext uri="{FF2B5EF4-FFF2-40B4-BE49-F238E27FC236}">
                  <a16:creationId xmlns:a16="http://schemas.microsoft.com/office/drawing/2014/main" id="{A22D1B43-DD50-4811-A545-5994AF182CCB}"/>
                </a:ext>
              </a:extLst>
            </p:cNvPr>
            <p:cNvSpPr>
              <a:spLocks noChangeShapeType="1"/>
            </p:cNvSpPr>
            <p:nvPr/>
          </p:nvSpPr>
          <p:spPr bwMode="auto">
            <a:xfrm>
              <a:off x="3897" y="1678"/>
              <a:ext cx="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51" name="Rectangle 15">
              <a:extLst>
                <a:ext uri="{FF2B5EF4-FFF2-40B4-BE49-F238E27FC236}">
                  <a16:creationId xmlns:a16="http://schemas.microsoft.com/office/drawing/2014/main" id="{BE5D6CAE-D390-4B88-80F6-3CFC75723A34}"/>
                </a:ext>
              </a:extLst>
            </p:cNvPr>
            <p:cNvSpPr>
              <a:spLocks noChangeArrowheads="1"/>
            </p:cNvSpPr>
            <p:nvPr/>
          </p:nvSpPr>
          <p:spPr bwMode="gray">
            <a:xfrm>
              <a:off x="3451" y="1619"/>
              <a:ext cx="218" cy="96"/>
            </a:xfrm>
            <a:prstGeom prst="rect">
              <a:avLst/>
            </a:prstGeom>
            <a:solidFill>
              <a:srgbClr val="0066FF"/>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r>
                <a:rPr lang="de-DE" altLang="de-DE" sz="900">
                  <a:solidFill>
                    <a:schemeClr val="bg1"/>
                  </a:solidFill>
                </a:rPr>
                <a:t>ROI</a:t>
              </a:r>
            </a:p>
          </p:txBody>
        </p:sp>
        <p:sp>
          <p:nvSpPr>
            <p:cNvPr id="2036752" name="Line 16">
              <a:extLst>
                <a:ext uri="{FF2B5EF4-FFF2-40B4-BE49-F238E27FC236}">
                  <a16:creationId xmlns:a16="http://schemas.microsoft.com/office/drawing/2014/main" id="{556E8FD7-1F5B-42DF-8746-21B23321D431}"/>
                </a:ext>
              </a:extLst>
            </p:cNvPr>
            <p:cNvSpPr>
              <a:spLocks noChangeShapeType="1"/>
            </p:cNvSpPr>
            <p:nvPr/>
          </p:nvSpPr>
          <p:spPr bwMode="auto">
            <a:xfrm>
              <a:off x="3669" y="1669"/>
              <a:ext cx="3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53" name="Line 17">
              <a:extLst>
                <a:ext uri="{FF2B5EF4-FFF2-40B4-BE49-F238E27FC236}">
                  <a16:creationId xmlns:a16="http://schemas.microsoft.com/office/drawing/2014/main" id="{2735107A-807C-4EFB-BADE-AF05FE3A8766}"/>
                </a:ext>
              </a:extLst>
            </p:cNvPr>
            <p:cNvSpPr>
              <a:spLocks noChangeShapeType="1"/>
            </p:cNvSpPr>
            <p:nvPr/>
          </p:nvSpPr>
          <p:spPr bwMode="auto">
            <a:xfrm>
              <a:off x="3700" y="1575"/>
              <a:ext cx="0" cy="2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54" name="Line 18">
              <a:extLst>
                <a:ext uri="{FF2B5EF4-FFF2-40B4-BE49-F238E27FC236}">
                  <a16:creationId xmlns:a16="http://schemas.microsoft.com/office/drawing/2014/main" id="{CCF8A7F3-8948-42DF-BE58-FC202E723637}"/>
                </a:ext>
              </a:extLst>
            </p:cNvPr>
            <p:cNvSpPr>
              <a:spLocks noChangeShapeType="1"/>
            </p:cNvSpPr>
            <p:nvPr/>
          </p:nvSpPr>
          <p:spPr bwMode="auto">
            <a:xfrm>
              <a:off x="3700" y="1575"/>
              <a:ext cx="19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55" name="Line 19">
              <a:extLst>
                <a:ext uri="{FF2B5EF4-FFF2-40B4-BE49-F238E27FC236}">
                  <a16:creationId xmlns:a16="http://schemas.microsoft.com/office/drawing/2014/main" id="{F148D188-CC99-4549-8BA1-409B08CFB962}"/>
                </a:ext>
              </a:extLst>
            </p:cNvPr>
            <p:cNvSpPr>
              <a:spLocks noChangeShapeType="1"/>
            </p:cNvSpPr>
            <p:nvPr/>
          </p:nvSpPr>
          <p:spPr bwMode="auto">
            <a:xfrm>
              <a:off x="3700" y="1811"/>
              <a:ext cx="19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2036756" name="Group 20">
              <a:extLst>
                <a:ext uri="{FF2B5EF4-FFF2-40B4-BE49-F238E27FC236}">
                  <a16:creationId xmlns:a16="http://schemas.microsoft.com/office/drawing/2014/main" id="{D92D6F16-C578-4983-B8FC-39035A216FB7}"/>
                </a:ext>
              </a:extLst>
            </p:cNvPr>
            <p:cNvGrpSpPr>
              <a:grpSpLocks/>
            </p:cNvGrpSpPr>
            <p:nvPr/>
          </p:nvGrpSpPr>
          <p:grpSpPr bwMode="auto">
            <a:xfrm>
              <a:off x="3897" y="1509"/>
              <a:ext cx="197" cy="149"/>
              <a:chOff x="1824" y="1296"/>
              <a:chExt cx="912" cy="864"/>
            </a:xfrm>
          </p:grpSpPr>
          <p:sp>
            <p:nvSpPr>
              <p:cNvPr id="2036757" name="Line 21">
                <a:extLst>
                  <a:ext uri="{FF2B5EF4-FFF2-40B4-BE49-F238E27FC236}">
                    <a16:creationId xmlns:a16="http://schemas.microsoft.com/office/drawing/2014/main" id="{B0B82928-C36B-490D-B1F7-09A3B5AFCC9F}"/>
                  </a:ext>
                </a:extLst>
              </p:cNvPr>
              <p:cNvSpPr>
                <a:spLocks noChangeShapeType="1"/>
              </p:cNvSpPr>
              <p:nvPr/>
            </p:nvSpPr>
            <p:spPr bwMode="auto">
              <a:xfrm>
                <a:off x="1824" y="1296"/>
                <a:ext cx="0" cy="8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58" name="Line 22">
                <a:extLst>
                  <a:ext uri="{FF2B5EF4-FFF2-40B4-BE49-F238E27FC236}">
                    <a16:creationId xmlns:a16="http://schemas.microsoft.com/office/drawing/2014/main" id="{82FF3D97-95A8-4680-8745-86B7B1232153}"/>
                  </a:ext>
                </a:extLst>
              </p:cNvPr>
              <p:cNvSpPr>
                <a:spLocks noChangeShapeType="1"/>
              </p:cNvSpPr>
              <p:nvPr/>
            </p:nvSpPr>
            <p:spPr bwMode="auto">
              <a:xfrm>
                <a:off x="1824" y="1296"/>
                <a:ext cx="9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59" name="Line 23">
                <a:extLst>
                  <a:ext uri="{FF2B5EF4-FFF2-40B4-BE49-F238E27FC236}">
                    <a16:creationId xmlns:a16="http://schemas.microsoft.com/office/drawing/2014/main" id="{1F6F5365-8085-41C8-B026-44D47558E608}"/>
                  </a:ext>
                </a:extLst>
              </p:cNvPr>
              <p:cNvSpPr>
                <a:spLocks noChangeShapeType="1"/>
              </p:cNvSpPr>
              <p:nvPr/>
            </p:nvSpPr>
            <p:spPr bwMode="auto">
              <a:xfrm>
                <a:off x="1824" y="2160"/>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36760" name="Rectangle 24">
              <a:extLst>
                <a:ext uri="{FF2B5EF4-FFF2-40B4-BE49-F238E27FC236}">
                  <a16:creationId xmlns:a16="http://schemas.microsoft.com/office/drawing/2014/main" id="{D03C32FD-93D4-426C-8D45-CD2E7E2AF40E}"/>
                </a:ext>
              </a:extLst>
            </p:cNvPr>
            <p:cNvSpPr>
              <a:spLocks noChangeArrowheads="1"/>
            </p:cNvSpPr>
            <p:nvPr/>
          </p:nvSpPr>
          <p:spPr bwMode="gray">
            <a:xfrm>
              <a:off x="3918" y="1634"/>
              <a:ext cx="139" cy="64"/>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6761" name="Line 25">
              <a:extLst>
                <a:ext uri="{FF2B5EF4-FFF2-40B4-BE49-F238E27FC236}">
                  <a16:creationId xmlns:a16="http://schemas.microsoft.com/office/drawing/2014/main" id="{8ADC2FE2-7C27-4474-A01F-050A45840686}"/>
                </a:ext>
              </a:extLst>
            </p:cNvPr>
            <p:cNvSpPr>
              <a:spLocks noChangeShapeType="1"/>
            </p:cNvSpPr>
            <p:nvPr/>
          </p:nvSpPr>
          <p:spPr bwMode="auto">
            <a:xfrm>
              <a:off x="4094" y="1457"/>
              <a:ext cx="0" cy="13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62" name="Line 26">
              <a:extLst>
                <a:ext uri="{FF2B5EF4-FFF2-40B4-BE49-F238E27FC236}">
                  <a16:creationId xmlns:a16="http://schemas.microsoft.com/office/drawing/2014/main" id="{6389A88E-2BC2-40F0-9EDB-BFE52A3C2E91}"/>
                </a:ext>
              </a:extLst>
            </p:cNvPr>
            <p:cNvSpPr>
              <a:spLocks noChangeShapeType="1"/>
            </p:cNvSpPr>
            <p:nvPr/>
          </p:nvSpPr>
          <p:spPr bwMode="auto">
            <a:xfrm>
              <a:off x="4094" y="1457"/>
              <a:ext cx="19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63" name="Line 27">
              <a:extLst>
                <a:ext uri="{FF2B5EF4-FFF2-40B4-BE49-F238E27FC236}">
                  <a16:creationId xmlns:a16="http://schemas.microsoft.com/office/drawing/2014/main" id="{A53389DE-1038-4C74-B5F8-62E3F723DC62}"/>
                </a:ext>
              </a:extLst>
            </p:cNvPr>
            <p:cNvSpPr>
              <a:spLocks noChangeShapeType="1"/>
            </p:cNvSpPr>
            <p:nvPr/>
          </p:nvSpPr>
          <p:spPr bwMode="auto">
            <a:xfrm>
              <a:off x="4094" y="1590"/>
              <a:ext cx="13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2036764" name="Group 28">
              <a:extLst>
                <a:ext uri="{FF2B5EF4-FFF2-40B4-BE49-F238E27FC236}">
                  <a16:creationId xmlns:a16="http://schemas.microsoft.com/office/drawing/2014/main" id="{D3DC81DB-E9B2-4F94-8814-63C5605993F6}"/>
                </a:ext>
              </a:extLst>
            </p:cNvPr>
            <p:cNvGrpSpPr>
              <a:grpSpLocks/>
            </p:cNvGrpSpPr>
            <p:nvPr/>
          </p:nvGrpSpPr>
          <p:grpSpPr bwMode="auto">
            <a:xfrm>
              <a:off x="4291" y="1406"/>
              <a:ext cx="197" cy="132"/>
              <a:chOff x="1824" y="1296"/>
              <a:chExt cx="912" cy="864"/>
            </a:xfrm>
          </p:grpSpPr>
          <p:sp>
            <p:nvSpPr>
              <p:cNvPr id="2036765" name="Line 29">
                <a:extLst>
                  <a:ext uri="{FF2B5EF4-FFF2-40B4-BE49-F238E27FC236}">
                    <a16:creationId xmlns:a16="http://schemas.microsoft.com/office/drawing/2014/main" id="{49C76FD4-6B4E-482F-B221-575C34B403C4}"/>
                  </a:ext>
                </a:extLst>
              </p:cNvPr>
              <p:cNvSpPr>
                <a:spLocks noChangeShapeType="1"/>
              </p:cNvSpPr>
              <p:nvPr/>
            </p:nvSpPr>
            <p:spPr bwMode="auto">
              <a:xfrm>
                <a:off x="1824" y="1296"/>
                <a:ext cx="0" cy="8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66" name="Line 30">
                <a:extLst>
                  <a:ext uri="{FF2B5EF4-FFF2-40B4-BE49-F238E27FC236}">
                    <a16:creationId xmlns:a16="http://schemas.microsoft.com/office/drawing/2014/main" id="{DBFBCDF1-4DF8-451C-9A07-76F8A47A777F}"/>
                  </a:ext>
                </a:extLst>
              </p:cNvPr>
              <p:cNvSpPr>
                <a:spLocks noChangeShapeType="1"/>
              </p:cNvSpPr>
              <p:nvPr/>
            </p:nvSpPr>
            <p:spPr bwMode="auto">
              <a:xfrm>
                <a:off x="1824" y="1296"/>
                <a:ext cx="9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67" name="Line 31">
                <a:extLst>
                  <a:ext uri="{FF2B5EF4-FFF2-40B4-BE49-F238E27FC236}">
                    <a16:creationId xmlns:a16="http://schemas.microsoft.com/office/drawing/2014/main" id="{D80D54EE-B41E-4133-BED2-F2CAB080CDEA}"/>
                  </a:ext>
                </a:extLst>
              </p:cNvPr>
              <p:cNvSpPr>
                <a:spLocks noChangeShapeType="1"/>
              </p:cNvSpPr>
              <p:nvPr/>
            </p:nvSpPr>
            <p:spPr bwMode="auto">
              <a:xfrm>
                <a:off x="1824" y="2160"/>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2036768" name="Group 32">
              <a:extLst>
                <a:ext uri="{FF2B5EF4-FFF2-40B4-BE49-F238E27FC236}">
                  <a16:creationId xmlns:a16="http://schemas.microsoft.com/office/drawing/2014/main" id="{9A516295-A580-4441-A74A-F7CF0B6E4D45}"/>
                </a:ext>
              </a:extLst>
            </p:cNvPr>
            <p:cNvGrpSpPr>
              <a:grpSpLocks/>
            </p:cNvGrpSpPr>
            <p:nvPr/>
          </p:nvGrpSpPr>
          <p:grpSpPr bwMode="auto">
            <a:xfrm>
              <a:off x="4508" y="1361"/>
              <a:ext cx="125" cy="133"/>
              <a:chOff x="1824" y="1296"/>
              <a:chExt cx="912" cy="864"/>
            </a:xfrm>
          </p:grpSpPr>
          <p:sp>
            <p:nvSpPr>
              <p:cNvPr id="2036769" name="Line 33">
                <a:extLst>
                  <a:ext uri="{FF2B5EF4-FFF2-40B4-BE49-F238E27FC236}">
                    <a16:creationId xmlns:a16="http://schemas.microsoft.com/office/drawing/2014/main" id="{620E67C3-BFDD-4109-BF58-0F931C2FE246}"/>
                  </a:ext>
                </a:extLst>
              </p:cNvPr>
              <p:cNvSpPr>
                <a:spLocks noChangeShapeType="1"/>
              </p:cNvSpPr>
              <p:nvPr/>
            </p:nvSpPr>
            <p:spPr bwMode="auto">
              <a:xfrm>
                <a:off x="1824" y="1296"/>
                <a:ext cx="0" cy="8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70" name="Line 34">
                <a:extLst>
                  <a:ext uri="{FF2B5EF4-FFF2-40B4-BE49-F238E27FC236}">
                    <a16:creationId xmlns:a16="http://schemas.microsoft.com/office/drawing/2014/main" id="{6CE7B8E0-6E3C-47BE-B7F6-FA6604557714}"/>
                  </a:ext>
                </a:extLst>
              </p:cNvPr>
              <p:cNvSpPr>
                <a:spLocks noChangeShapeType="1"/>
              </p:cNvSpPr>
              <p:nvPr/>
            </p:nvSpPr>
            <p:spPr bwMode="auto">
              <a:xfrm>
                <a:off x="1824" y="1296"/>
                <a:ext cx="9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71" name="Line 35">
                <a:extLst>
                  <a:ext uri="{FF2B5EF4-FFF2-40B4-BE49-F238E27FC236}">
                    <a16:creationId xmlns:a16="http://schemas.microsoft.com/office/drawing/2014/main" id="{8260C92C-2A2A-4398-8C51-FF081413CDCB}"/>
                  </a:ext>
                </a:extLst>
              </p:cNvPr>
              <p:cNvSpPr>
                <a:spLocks noChangeShapeType="1"/>
              </p:cNvSpPr>
              <p:nvPr/>
            </p:nvSpPr>
            <p:spPr bwMode="auto">
              <a:xfrm>
                <a:off x="1824" y="2160"/>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36772" name="Rectangle 36">
              <a:extLst>
                <a:ext uri="{FF2B5EF4-FFF2-40B4-BE49-F238E27FC236}">
                  <a16:creationId xmlns:a16="http://schemas.microsoft.com/office/drawing/2014/main" id="{6E43103C-2F57-499A-BECF-90DB1E9114EC}"/>
                </a:ext>
              </a:extLst>
            </p:cNvPr>
            <p:cNvSpPr>
              <a:spLocks noChangeArrowheads="1"/>
            </p:cNvSpPr>
            <p:nvPr/>
          </p:nvSpPr>
          <p:spPr bwMode="gray">
            <a:xfrm>
              <a:off x="4115" y="1560"/>
              <a:ext cx="139" cy="64"/>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a:solidFill>
                  <a:schemeClr val="tx1"/>
                </a:solidFill>
              </a:endParaRPr>
            </a:p>
          </p:txBody>
        </p:sp>
        <p:sp>
          <p:nvSpPr>
            <p:cNvPr id="2036773" name="Rectangle 37">
              <a:extLst>
                <a:ext uri="{FF2B5EF4-FFF2-40B4-BE49-F238E27FC236}">
                  <a16:creationId xmlns:a16="http://schemas.microsoft.com/office/drawing/2014/main" id="{F2397BB1-0266-4CA6-BFE4-F02430EA4C4A}"/>
                </a:ext>
              </a:extLst>
            </p:cNvPr>
            <p:cNvSpPr>
              <a:spLocks noChangeArrowheads="1"/>
            </p:cNvSpPr>
            <p:nvPr/>
          </p:nvSpPr>
          <p:spPr bwMode="gray">
            <a:xfrm>
              <a:off x="4328" y="1509"/>
              <a:ext cx="139" cy="63"/>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a:solidFill>
                  <a:schemeClr val="tx1"/>
                </a:solidFill>
              </a:endParaRPr>
            </a:p>
          </p:txBody>
        </p:sp>
        <p:sp>
          <p:nvSpPr>
            <p:cNvPr id="2036774" name="Rectangle 38">
              <a:extLst>
                <a:ext uri="{FF2B5EF4-FFF2-40B4-BE49-F238E27FC236}">
                  <a16:creationId xmlns:a16="http://schemas.microsoft.com/office/drawing/2014/main" id="{A7EFA6C2-99E1-4C5D-8EDF-7096F3161D4E}"/>
                </a:ext>
              </a:extLst>
            </p:cNvPr>
            <p:cNvSpPr>
              <a:spLocks noChangeArrowheads="1"/>
            </p:cNvSpPr>
            <p:nvPr/>
          </p:nvSpPr>
          <p:spPr bwMode="gray">
            <a:xfrm>
              <a:off x="4535" y="1460"/>
              <a:ext cx="139" cy="63"/>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6775" name="Rectangle 39">
              <a:extLst>
                <a:ext uri="{FF2B5EF4-FFF2-40B4-BE49-F238E27FC236}">
                  <a16:creationId xmlns:a16="http://schemas.microsoft.com/office/drawing/2014/main" id="{E16A11C0-7946-4BDC-AB7B-CAE3D24FD643}"/>
                </a:ext>
              </a:extLst>
            </p:cNvPr>
            <p:cNvSpPr>
              <a:spLocks noChangeArrowheads="1"/>
            </p:cNvSpPr>
            <p:nvPr/>
          </p:nvSpPr>
          <p:spPr bwMode="gray">
            <a:xfrm>
              <a:off x="3721" y="1533"/>
              <a:ext cx="139" cy="64"/>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6776" name="Rectangle 40">
              <a:extLst>
                <a:ext uri="{FF2B5EF4-FFF2-40B4-BE49-F238E27FC236}">
                  <a16:creationId xmlns:a16="http://schemas.microsoft.com/office/drawing/2014/main" id="{7144FDF8-E814-49CF-B51B-8EECA0B19F9E}"/>
                </a:ext>
              </a:extLst>
            </p:cNvPr>
            <p:cNvSpPr>
              <a:spLocks noChangeArrowheads="1"/>
            </p:cNvSpPr>
            <p:nvPr/>
          </p:nvSpPr>
          <p:spPr bwMode="gray">
            <a:xfrm>
              <a:off x="3918" y="1479"/>
              <a:ext cx="139" cy="64"/>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6777" name="Rectangle 41">
              <a:extLst>
                <a:ext uri="{FF2B5EF4-FFF2-40B4-BE49-F238E27FC236}">
                  <a16:creationId xmlns:a16="http://schemas.microsoft.com/office/drawing/2014/main" id="{650B351F-F400-4ECB-8C03-5248CB60775E}"/>
                </a:ext>
              </a:extLst>
            </p:cNvPr>
            <p:cNvSpPr>
              <a:spLocks noChangeArrowheads="1"/>
            </p:cNvSpPr>
            <p:nvPr/>
          </p:nvSpPr>
          <p:spPr bwMode="gray">
            <a:xfrm>
              <a:off x="4115" y="1428"/>
              <a:ext cx="139" cy="63"/>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500">
                <a:solidFill>
                  <a:schemeClr val="tx1"/>
                </a:solidFill>
              </a:endParaRPr>
            </a:p>
          </p:txBody>
        </p:sp>
        <p:sp>
          <p:nvSpPr>
            <p:cNvPr id="2036778" name="Rectangle 42">
              <a:extLst>
                <a:ext uri="{FF2B5EF4-FFF2-40B4-BE49-F238E27FC236}">
                  <a16:creationId xmlns:a16="http://schemas.microsoft.com/office/drawing/2014/main" id="{9F078A08-ACB1-460A-A6E3-ADE0A62554DB}"/>
                </a:ext>
              </a:extLst>
            </p:cNvPr>
            <p:cNvSpPr>
              <a:spLocks noChangeArrowheads="1"/>
            </p:cNvSpPr>
            <p:nvPr/>
          </p:nvSpPr>
          <p:spPr bwMode="gray">
            <a:xfrm>
              <a:off x="4328" y="1376"/>
              <a:ext cx="139" cy="64"/>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6779" name="Rectangle 43">
              <a:extLst>
                <a:ext uri="{FF2B5EF4-FFF2-40B4-BE49-F238E27FC236}">
                  <a16:creationId xmlns:a16="http://schemas.microsoft.com/office/drawing/2014/main" id="{2FCE1DFD-F3C6-4351-82BB-D003B6720D94}"/>
                </a:ext>
              </a:extLst>
            </p:cNvPr>
            <p:cNvSpPr>
              <a:spLocks noChangeArrowheads="1"/>
            </p:cNvSpPr>
            <p:nvPr/>
          </p:nvSpPr>
          <p:spPr bwMode="gray">
            <a:xfrm>
              <a:off x="4535" y="1332"/>
              <a:ext cx="139" cy="64"/>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6780" name="Line 44">
              <a:extLst>
                <a:ext uri="{FF2B5EF4-FFF2-40B4-BE49-F238E27FC236}">
                  <a16:creationId xmlns:a16="http://schemas.microsoft.com/office/drawing/2014/main" id="{59C023C1-B35E-4D46-ACD2-FDDA5D74F102}"/>
                </a:ext>
              </a:extLst>
            </p:cNvPr>
            <p:cNvSpPr>
              <a:spLocks noChangeShapeType="1"/>
            </p:cNvSpPr>
            <p:nvPr/>
          </p:nvSpPr>
          <p:spPr bwMode="auto">
            <a:xfrm>
              <a:off x="3897" y="1678"/>
              <a:ext cx="0" cy="1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81" name="Line 45">
              <a:extLst>
                <a:ext uri="{FF2B5EF4-FFF2-40B4-BE49-F238E27FC236}">
                  <a16:creationId xmlns:a16="http://schemas.microsoft.com/office/drawing/2014/main" id="{5C077E5A-F832-46EA-A460-9E3C8AFD0333}"/>
                </a:ext>
              </a:extLst>
            </p:cNvPr>
            <p:cNvSpPr>
              <a:spLocks noChangeShapeType="1"/>
            </p:cNvSpPr>
            <p:nvPr/>
          </p:nvSpPr>
          <p:spPr bwMode="auto">
            <a:xfrm>
              <a:off x="3897" y="1877"/>
              <a:ext cx="19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82" name="Rectangle 46">
              <a:extLst>
                <a:ext uri="{FF2B5EF4-FFF2-40B4-BE49-F238E27FC236}">
                  <a16:creationId xmlns:a16="http://schemas.microsoft.com/office/drawing/2014/main" id="{6A8ED69B-5DE6-44D6-8003-2D09DFED5F6B}"/>
                </a:ext>
              </a:extLst>
            </p:cNvPr>
            <p:cNvSpPr>
              <a:spLocks noChangeArrowheads="1"/>
            </p:cNvSpPr>
            <p:nvPr/>
          </p:nvSpPr>
          <p:spPr bwMode="gray">
            <a:xfrm>
              <a:off x="3918" y="1843"/>
              <a:ext cx="139" cy="63"/>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a:solidFill>
                  <a:schemeClr val="tx1"/>
                </a:solidFill>
              </a:endParaRPr>
            </a:p>
          </p:txBody>
        </p:sp>
        <p:sp>
          <p:nvSpPr>
            <p:cNvPr id="2036783" name="Line 47">
              <a:extLst>
                <a:ext uri="{FF2B5EF4-FFF2-40B4-BE49-F238E27FC236}">
                  <a16:creationId xmlns:a16="http://schemas.microsoft.com/office/drawing/2014/main" id="{D2C9AC40-29DC-4743-A34B-A47A13BC0BEE}"/>
                </a:ext>
              </a:extLst>
            </p:cNvPr>
            <p:cNvSpPr>
              <a:spLocks noChangeShapeType="1"/>
            </p:cNvSpPr>
            <p:nvPr/>
          </p:nvSpPr>
          <p:spPr bwMode="auto">
            <a:xfrm>
              <a:off x="4094" y="1796"/>
              <a:ext cx="0" cy="1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84" name="Line 48">
              <a:extLst>
                <a:ext uri="{FF2B5EF4-FFF2-40B4-BE49-F238E27FC236}">
                  <a16:creationId xmlns:a16="http://schemas.microsoft.com/office/drawing/2014/main" id="{0186DB9D-E66E-4BF9-A3E3-98C028271384}"/>
                </a:ext>
              </a:extLst>
            </p:cNvPr>
            <p:cNvSpPr>
              <a:spLocks noChangeShapeType="1"/>
            </p:cNvSpPr>
            <p:nvPr/>
          </p:nvSpPr>
          <p:spPr bwMode="auto">
            <a:xfrm>
              <a:off x="4094" y="1796"/>
              <a:ext cx="19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85" name="Line 49">
              <a:extLst>
                <a:ext uri="{FF2B5EF4-FFF2-40B4-BE49-F238E27FC236}">
                  <a16:creationId xmlns:a16="http://schemas.microsoft.com/office/drawing/2014/main" id="{95EFCEDC-8B6E-42EC-B4AD-C640C3EF2C94}"/>
                </a:ext>
              </a:extLst>
            </p:cNvPr>
            <p:cNvSpPr>
              <a:spLocks noChangeShapeType="1"/>
            </p:cNvSpPr>
            <p:nvPr/>
          </p:nvSpPr>
          <p:spPr bwMode="auto">
            <a:xfrm>
              <a:off x="4094" y="1928"/>
              <a:ext cx="13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86" name="Rectangle 50">
              <a:extLst>
                <a:ext uri="{FF2B5EF4-FFF2-40B4-BE49-F238E27FC236}">
                  <a16:creationId xmlns:a16="http://schemas.microsoft.com/office/drawing/2014/main" id="{6203A543-0A37-49B1-B838-1AC2490D01C9}"/>
                </a:ext>
              </a:extLst>
            </p:cNvPr>
            <p:cNvSpPr>
              <a:spLocks noChangeArrowheads="1"/>
            </p:cNvSpPr>
            <p:nvPr/>
          </p:nvSpPr>
          <p:spPr bwMode="gray">
            <a:xfrm>
              <a:off x="4115" y="1894"/>
              <a:ext cx="139" cy="64"/>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6787" name="Rectangle 51">
              <a:extLst>
                <a:ext uri="{FF2B5EF4-FFF2-40B4-BE49-F238E27FC236}">
                  <a16:creationId xmlns:a16="http://schemas.microsoft.com/office/drawing/2014/main" id="{9886A3D1-6DD5-483C-A892-6B8728600136}"/>
                </a:ext>
              </a:extLst>
            </p:cNvPr>
            <p:cNvSpPr>
              <a:spLocks noChangeArrowheads="1"/>
            </p:cNvSpPr>
            <p:nvPr/>
          </p:nvSpPr>
          <p:spPr bwMode="gray">
            <a:xfrm>
              <a:off x="4115" y="1766"/>
              <a:ext cx="139" cy="64"/>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6788" name="Line 52">
              <a:extLst>
                <a:ext uri="{FF2B5EF4-FFF2-40B4-BE49-F238E27FC236}">
                  <a16:creationId xmlns:a16="http://schemas.microsoft.com/office/drawing/2014/main" id="{F25CCD66-95BF-498C-A89D-9F3DC0EC099E}"/>
                </a:ext>
              </a:extLst>
            </p:cNvPr>
            <p:cNvSpPr>
              <a:spLocks noChangeShapeType="1"/>
            </p:cNvSpPr>
            <p:nvPr/>
          </p:nvSpPr>
          <p:spPr bwMode="auto">
            <a:xfrm>
              <a:off x="4291" y="1796"/>
              <a:ext cx="16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89" name="Rectangle 53">
              <a:extLst>
                <a:ext uri="{FF2B5EF4-FFF2-40B4-BE49-F238E27FC236}">
                  <a16:creationId xmlns:a16="http://schemas.microsoft.com/office/drawing/2014/main" id="{9A51B31D-85F5-47EF-8897-6DD265715A90}"/>
                </a:ext>
              </a:extLst>
            </p:cNvPr>
            <p:cNvSpPr>
              <a:spLocks noChangeArrowheads="1"/>
            </p:cNvSpPr>
            <p:nvPr/>
          </p:nvSpPr>
          <p:spPr bwMode="gray">
            <a:xfrm>
              <a:off x="4328" y="1762"/>
              <a:ext cx="139" cy="63"/>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6790" name="Line 54">
              <a:extLst>
                <a:ext uri="{FF2B5EF4-FFF2-40B4-BE49-F238E27FC236}">
                  <a16:creationId xmlns:a16="http://schemas.microsoft.com/office/drawing/2014/main" id="{8381DCF5-B72A-4929-92FE-9BD364AE0039}"/>
                </a:ext>
              </a:extLst>
            </p:cNvPr>
            <p:cNvSpPr>
              <a:spLocks noChangeShapeType="1"/>
            </p:cNvSpPr>
            <p:nvPr/>
          </p:nvSpPr>
          <p:spPr bwMode="auto">
            <a:xfrm>
              <a:off x="4291" y="1668"/>
              <a:ext cx="0" cy="1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91" name="Line 55">
              <a:extLst>
                <a:ext uri="{FF2B5EF4-FFF2-40B4-BE49-F238E27FC236}">
                  <a16:creationId xmlns:a16="http://schemas.microsoft.com/office/drawing/2014/main" id="{3034AAAD-D89E-4325-A7DE-246B7DB6D871}"/>
                </a:ext>
              </a:extLst>
            </p:cNvPr>
            <p:cNvSpPr>
              <a:spLocks noChangeShapeType="1"/>
            </p:cNvSpPr>
            <p:nvPr/>
          </p:nvSpPr>
          <p:spPr bwMode="auto">
            <a:xfrm>
              <a:off x="4291" y="1668"/>
              <a:ext cx="16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92" name="Rectangle 56">
              <a:extLst>
                <a:ext uri="{FF2B5EF4-FFF2-40B4-BE49-F238E27FC236}">
                  <a16:creationId xmlns:a16="http://schemas.microsoft.com/office/drawing/2014/main" id="{844FB913-CABB-4603-BABE-A4FE0B7ABD03}"/>
                </a:ext>
              </a:extLst>
            </p:cNvPr>
            <p:cNvSpPr>
              <a:spLocks noChangeArrowheads="1"/>
            </p:cNvSpPr>
            <p:nvPr/>
          </p:nvSpPr>
          <p:spPr bwMode="gray">
            <a:xfrm>
              <a:off x="4328" y="1640"/>
              <a:ext cx="139" cy="61"/>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6793" name="Line 57">
              <a:extLst>
                <a:ext uri="{FF2B5EF4-FFF2-40B4-BE49-F238E27FC236}">
                  <a16:creationId xmlns:a16="http://schemas.microsoft.com/office/drawing/2014/main" id="{29427F02-3BDC-4695-9C3A-B07D5160FC0C}"/>
                </a:ext>
              </a:extLst>
            </p:cNvPr>
            <p:cNvSpPr>
              <a:spLocks noChangeShapeType="1"/>
            </p:cNvSpPr>
            <p:nvPr/>
          </p:nvSpPr>
          <p:spPr bwMode="auto">
            <a:xfrm flipV="1">
              <a:off x="4291" y="1796"/>
              <a:ext cx="0" cy="1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94" name="Line 58">
              <a:extLst>
                <a:ext uri="{FF2B5EF4-FFF2-40B4-BE49-F238E27FC236}">
                  <a16:creationId xmlns:a16="http://schemas.microsoft.com/office/drawing/2014/main" id="{F6DAC577-7537-4F2A-BE47-943849667326}"/>
                </a:ext>
              </a:extLst>
            </p:cNvPr>
            <p:cNvSpPr>
              <a:spLocks noChangeShapeType="1"/>
            </p:cNvSpPr>
            <p:nvPr/>
          </p:nvSpPr>
          <p:spPr bwMode="auto">
            <a:xfrm flipV="1">
              <a:off x="4291" y="1928"/>
              <a:ext cx="16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95" name="Rectangle 59">
              <a:extLst>
                <a:ext uri="{FF2B5EF4-FFF2-40B4-BE49-F238E27FC236}">
                  <a16:creationId xmlns:a16="http://schemas.microsoft.com/office/drawing/2014/main" id="{7499250A-081E-421F-9322-3F3663D5F5D3}"/>
                </a:ext>
              </a:extLst>
            </p:cNvPr>
            <p:cNvSpPr>
              <a:spLocks noChangeArrowheads="1"/>
            </p:cNvSpPr>
            <p:nvPr/>
          </p:nvSpPr>
          <p:spPr bwMode="gray">
            <a:xfrm>
              <a:off x="4328" y="1894"/>
              <a:ext cx="139" cy="64"/>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a:solidFill>
                  <a:schemeClr val="tx1"/>
                </a:solidFill>
              </a:endParaRPr>
            </a:p>
          </p:txBody>
        </p:sp>
        <p:sp>
          <p:nvSpPr>
            <p:cNvPr id="2036796" name="Rectangle 60">
              <a:extLst>
                <a:ext uri="{FF2B5EF4-FFF2-40B4-BE49-F238E27FC236}">
                  <a16:creationId xmlns:a16="http://schemas.microsoft.com/office/drawing/2014/main" id="{DB9152B1-5AD3-4781-9818-7A846BFAEFF4}"/>
                </a:ext>
              </a:extLst>
            </p:cNvPr>
            <p:cNvSpPr>
              <a:spLocks noChangeArrowheads="1"/>
            </p:cNvSpPr>
            <p:nvPr/>
          </p:nvSpPr>
          <p:spPr bwMode="gray">
            <a:xfrm>
              <a:off x="3721" y="1776"/>
              <a:ext cx="139" cy="64"/>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grpSp>
          <p:nvGrpSpPr>
            <p:cNvPr id="2036797" name="Group 61">
              <a:extLst>
                <a:ext uri="{FF2B5EF4-FFF2-40B4-BE49-F238E27FC236}">
                  <a16:creationId xmlns:a16="http://schemas.microsoft.com/office/drawing/2014/main" id="{A360DB7A-0932-4535-9113-AD11583207F1}"/>
                </a:ext>
              </a:extLst>
            </p:cNvPr>
            <p:cNvGrpSpPr>
              <a:grpSpLocks/>
            </p:cNvGrpSpPr>
            <p:nvPr/>
          </p:nvGrpSpPr>
          <p:grpSpPr bwMode="auto">
            <a:xfrm>
              <a:off x="3833" y="1553"/>
              <a:ext cx="138" cy="173"/>
              <a:chOff x="1818" y="1584"/>
              <a:chExt cx="639" cy="1130"/>
            </a:xfrm>
          </p:grpSpPr>
          <p:sp>
            <p:nvSpPr>
              <p:cNvPr id="2036798" name="Oval 62">
                <a:extLst>
                  <a:ext uri="{FF2B5EF4-FFF2-40B4-BE49-F238E27FC236}">
                    <a16:creationId xmlns:a16="http://schemas.microsoft.com/office/drawing/2014/main" id="{42B6EAD0-7598-4BB4-ABD6-529ECC7B9677}"/>
                  </a:ext>
                </a:extLst>
              </p:cNvPr>
              <p:cNvSpPr>
                <a:spLocks noChangeArrowheads="1"/>
              </p:cNvSpPr>
              <p:nvPr/>
            </p:nvSpPr>
            <p:spPr bwMode="auto">
              <a:xfrm>
                <a:off x="2016" y="1619"/>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799" name="Text Box 63">
                <a:extLst>
                  <a:ext uri="{FF2B5EF4-FFF2-40B4-BE49-F238E27FC236}">
                    <a16:creationId xmlns:a16="http://schemas.microsoft.com/office/drawing/2014/main" id="{8D52FFC7-56F9-4D5E-8820-E7F4733E7EAA}"/>
                  </a:ext>
                </a:extLst>
              </p:cNvPr>
              <p:cNvSpPr txBox="1">
                <a:spLocks noChangeArrowheads="1"/>
              </p:cNvSpPr>
              <p:nvPr/>
            </p:nvSpPr>
            <p:spPr bwMode="auto">
              <a:xfrm>
                <a:off x="1818" y="1584"/>
                <a:ext cx="639" cy="113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cs typeface="Arial" panose="020B0604020202020204" pitchFamily="34" charset="0"/>
                  </a:rPr>
                  <a:t>÷</a:t>
                </a:r>
                <a:endParaRPr lang="de-DE" altLang="de-DE" sz="1200"/>
              </a:p>
            </p:txBody>
          </p:sp>
        </p:grpSp>
        <p:sp>
          <p:nvSpPr>
            <p:cNvPr id="2036800" name="Oval 64">
              <a:extLst>
                <a:ext uri="{FF2B5EF4-FFF2-40B4-BE49-F238E27FC236}">
                  <a16:creationId xmlns:a16="http://schemas.microsoft.com/office/drawing/2014/main" id="{55A91282-5E1D-4516-8127-4ADCB79145F2}"/>
                </a:ext>
              </a:extLst>
            </p:cNvPr>
            <p:cNvSpPr>
              <a:spLocks noChangeArrowheads="1"/>
            </p:cNvSpPr>
            <p:nvPr/>
          </p:nvSpPr>
          <p:spPr bwMode="auto">
            <a:xfrm>
              <a:off x="3679" y="1654"/>
              <a:ext cx="44" cy="31"/>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01" name="Text Box 65">
              <a:extLst>
                <a:ext uri="{FF2B5EF4-FFF2-40B4-BE49-F238E27FC236}">
                  <a16:creationId xmlns:a16="http://schemas.microsoft.com/office/drawing/2014/main" id="{B2424094-E2B8-4950-901F-231B3CFAA5BB}"/>
                </a:ext>
              </a:extLst>
            </p:cNvPr>
            <p:cNvSpPr txBox="1">
              <a:spLocks noChangeArrowheads="1"/>
            </p:cNvSpPr>
            <p:nvPr/>
          </p:nvSpPr>
          <p:spPr bwMode="auto">
            <a:xfrm>
              <a:off x="3635" y="1646"/>
              <a:ext cx="139"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tx1"/>
                  </a:solidFill>
                </a:rPr>
                <a:t>x</a:t>
              </a:r>
            </a:p>
          </p:txBody>
        </p:sp>
        <p:grpSp>
          <p:nvGrpSpPr>
            <p:cNvPr id="2036802" name="Group 66">
              <a:extLst>
                <a:ext uri="{FF2B5EF4-FFF2-40B4-BE49-F238E27FC236}">
                  <a16:creationId xmlns:a16="http://schemas.microsoft.com/office/drawing/2014/main" id="{A7A77B03-3B81-430E-BC29-D2863789662B}"/>
                </a:ext>
              </a:extLst>
            </p:cNvPr>
            <p:cNvGrpSpPr>
              <a:grpSpLocks/>
            </p:cNvGrpSpPr>
            <p:nvPr/>
          </p:nvGrpSpPr>
          <p:grpSpPr bwMode="auto">
            <a:xfrm>
              <a:off x="3833" y="1790"/>
              <a:ext cx="138" cy="173"/>
              <a:chOff x="1818" y="1591"/>
              <a:chExt cx="639" cy="1129"/>
            </a:xfrm>
          </p:grpSpPr>
          <p:sp>
            <p:nvSpPr>
              <p:cNvPr id="2036803" name="Oval 67">
                <a:extLst>
                  <a:ext uri="{FF2B5EF4-FFF2-40B4-BE49-F238E27FC236}">
                    <a16:creationId xmlns:a16="http://schemas.microsoft.com/office/drawing/2014/main" id="{5337690D-F1A3-487E-8775-41BE03258B41}"/>
                  </a:ext>
                </a:extLst>
              </p:cNvPr>
              <p:cNvSpPr>
                <a:spLocks noChangeArrowheads="1"/>
              </p:cNvSpPr>
              <p:nvPr/>
            </p:nvSpPr>
            <p:spPr bwMode="auto">
              <a:xfrm>
                <a:off x="2016" y="1619"/>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04" name="Text Box 68">
                <a:extLst>
                  <a:ext uri="{FF2B5EF4-FFF2-40B4-BE49-F238E27FC236}">
                    <a16:creationId xmlns:a16="http://schemas.microsoft.com/office/drawing/2014/main" id="{913ADD6B-C1B1-4C62-9764-97C2EE850E2F}"/>
                  </a:ext>
                </a:extLst>
              </p:cNvPr>
              <p:cNvSpPr txBox="1">
                <a:spLocks noChangeArrowheads="1"/>
              </p:cNvSpPr>
              <p:nvPr/>
            </p:nvSpPr>
            <p:spPr bwMode="auto">
              <a:xfrm>
                <a:off x="1818" y="1591"/>
                <a:ext cx="639" cy="112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cs typeface="Arial" panose="020B0604020202020204" pitchFamily="34" charset="0"/>
                  </a:rPr>
                  <a:t>÷</a:t>
                </a:r>
                <a:endParaRPr lang="de-DE" altLang="de-DE" sz="1200"/>
              </a:p>
            </p:txBody>
          </p:sp>
        </p:grpSp>
        <p:grpSp>
          <p:nvGrpSpPr>
            <p:cNvPr id="2036805" name="Group 69">
              <a:extLst>
                <a:ext uri="{FF2B5EF4-FFF2-40B4-BE49-F238E27FC236}">
                  <a16:creationId xmlns:a16="http://schemas.microsoft.com/office/drawing/2014/main" id="{F39C6507-122A-4C55-BCB4-6ADBF3F3394D}"/>
                </a:ext>
              </a:extLst>
            </p:cNvPr>
            <p:cNvGrpSpPr>
              <a:grpSpLocks/>
            </p:cNvGrpSpPr>
            <p:nvPr/>
          </p:nvGrpSpPr>
          <p:grpSpPr bwMode="auto">
            <a:xfrm>
              <a:off x="4025" y="1852"/>
              <a:ext cx="138" cy="174"/>
              <a:chOff x="2704" y="3536"/>
              <a:chExt cx="639" cy="1132"/>
            </a:xfrm>
          </p:grpSpPr>
          <p:sp>
            <p:nvSpPr>
              <p:cNvPr id="2036806" name="Oval 70">
                <a:extLst>
                  <a:ext uri="{FF2B5EF4-FFF2-40B4-BE49-F238E27FC236}">
                    <a16:creationId xmlns:a16="http://schemas.microsoft.com/office/drawing/2014/main" id="{2E16C6C4-450E-48A5-B8F4-3A2BF20EE026}"/>
                  </a:ext>
                </a:extLst>
              </p:cNvPr>
              <p:cNvSpPr>
                <a:spLocks noChangeArrowheads="1"/>
              </p:cNvSpPr>
              <p:nvPr/>
            </p:nvSpPr>
            <p:spPr bwMode="auto">
              <a:xfrm>
                <a:off x="2920" y="3587"/>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07" name="Text Box 71">
                <a:extLst>
                  <a:ext uri="{FF2B5EF4-FFF2-40B4-BE49-F238E27FC236}">
                    <a16:creationId xmlns:a16="http://schemas.microsoft.com/office/drawing/2014/main" id="{489CD6BE-CD48-46DE-ABAE-10ED8EAE0A77}"/>
                  </a:ext>
                </a:extLst>
              </p:cNvPr>
              <p:cNvSpPr txBox="1">
                <a:spLocks noChangeArrowheads="1"/>
              </p:cNvSpPr>
              <p:nvPr/>
            </p:nvSpPr>
            <p:spPr bwMode="auto">
              <a:xfrm>
                <a:off x="2704" y="3536"/>
                <a:ext cx="639" cy="113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tx1"/>
                    </a:solidFill>
                  </a:rPr>
                  <a:t>+</a:t>
                </a:r>
              </a:p>
            </p:txBody>
          </p:sp>
        </p:grpSp>
        <p:grpSp>
          <p:nvGrpSpPr>
            <p:cNvPr id="2036808" name="Group 72">
              <a:extLst>
                <a:ext uri="{FF2B5EF4-FFF2-40B4-BE49-F238E27FC236}">
                  <a16:creationId xmlns:a16="http://schemas.microsoft.com/office/drawing/2014/main" id="{1EFBA514-7A17-46A0-AF45-D9F0DFEB4AF0}"/>
                </a:ext>
              </a:extLst>
            </p:cNvPr>
            <p:cNvGrpSpPr>
              <a:grpSpLocks/>
            </p:cNvGrpSpPr>
            <p:nvPr/>
          </p:nvGrpSpPr>
          <p:grpSpPr bwMode="auto">
            <a:xfrm>
              <a:off x="4225" y="1772"/>
              <a:ext cx="138" cy="173"/>
              <a:chOff x="2704" y="3529"/>
              <a:chExt cx="639" cy="1131"/>
            </a:xfrm>
          </p:grpSpPr>
          <p:sp>
            <p:nvSpPr>
              <p:cNvPr id="2036809" name="Oval 73">
                <a:extLst>
                  <a:ext uri="{FF2B5EF4-FFF2-40B4-BE49-F238E27FC236}">
                    <a16:creationId xmlns:a16="http://schemas.microsoft.com/office/drawing/2014/main" id="{094BC484-CBA1-47C3-B061-9B928D85FEEC}"/>
                  </a:ext>
                </a:extLst>
              </p:cNvPr>
              <p:cNvSpPr>
                <a:spLocks noChangeArrowheads="1"/>
              </p:cNvSpPr>
              <p:nvPr/>
            </p:nvSpPr>
            <p:spPr bwMode="auto">
              <a:xfrm>
                <a:off x="2920" y="3587"/>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10" name="Text Box 74">
                <a:extLst>
                  <a:ext uri="{FF2B5EF4-FFF2-40B4-BE49-F238E27FC236}">
                    <a16:creationId xmlns:a16="http://schemas.microsoft.com/office/drawing/2014/main" id="{42C35F6A-655C-4FBC-A356-7B4A0935DCD6}"/>
                  </a:ext>
                </a:extLst>
              </p:cNvPr>
              <p:cNvSpPr txBox="1">
                <a:spLocks noChangeArrowheads="1"/>
              </p:cNvSpPr>
              <p:nvPr/>
            </p:nvSpPr>
            <p:spPr bwMode="auto">
              <a:xfrm>
                <a:off x="2704" y="3529"/>
                <a:ext cx="639" cy="11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tx1"/>
                    </a:solidFill>
                  </a:rPr>
                  <a:t>+</a:t>
                </a:r>
              </a:p>
            </p:txBody>
          </p:sp>
        </p:grpSp>
        <p:grpSp>
          <p:nvGrpSpPr>
            <p:cNvPr id="2036811" name="Group 75">
              <a:extLst>
                <a:ext uri="{FF2B5EF4-FFF2-40B4-BE49-F238E27FC236}">
                  <a16:creationId xmlns:a16="http://schemas.microsoft.com/office/drawing/2014/main" id="{CF8AA593-51FE-4DA8-868B-1CB9A2FCE769}"/>
                </a:ext>
              </a:extLst>
            </p:cNvPr>
            <p:cNvGrpSpPr>
              <a:grpSpLocks/>
            </p:cNvGrpSpPr>
            <p:nvPr/>
          </p:nvGrpSpPr>
          <p:grpSpPr bwMode="auto">
            <a:xfrm>
              <a:off x="4034" y="1485"/>
              <a:ext cx="140" cy="173"/>
              <a:chOff x="2748" y="1143"/>
              <a:chExt cx="648" cy="1126"/>
            </a:xfrm>
          </p:grpSpPr>
          <p:sp>
            <p:nvSpPr>
              <p:cNvPr id="2036812" name="Oval 76">
                <a:extLst>
                  <a:ext uri="{FF2B5EF4-FFF2-40B4-BE49-F238E27FC236}">
                    <a16:creationId xmlns:a16="http://schemas.microsoft.com/office/drawing/2014/main" id="{9AEC2506-29B3-47D5-A328-34F2487AB4C4}"/>
                  </a:ext>
                </a:extLst>
              </p:cNvPr>
              <p:cNvSpPr>
                <a:spLocks noChangeArrowheads="1"/>
              </p:cNvSpPr>
              <p:nvPr/>
            </p:nvSpPr>
            <p:spPr bwMode="auto">
              <a:xfrm>
                <a:off x="2938" y="1196"/>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13" name="Text Box 77">
                <a:extLst>
                  <a:ext uri="{FF2B5EF4-FFF2-40B4-BE49-F238E27FC236}">
                    <a16:creationId xmlns:a16="http://schemas.microsoft.com/office/drawing/2014/main" id="{3982362D-1A21-42FD-BF8E-74B34B86792C}"/>
                  </a:ext>
                </a:extLst>
              </p:cNvPr>
              <p:cNvSpPr txBox="1">
                <a:spLocks noChangeArrowheads="1"/>
              </p:cNvSpPr>
              <p:nvPr/>
            </p:nvSpPr>
            <p:spPr bwMode="auto">
              <a:xfrm>
                <a:off x="2748" y="1143"/>
                <a:ext cx="648" cy="112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tx1"/>
                    </a:solidFill>
                    <a:cs typeface="Arial" panose="020B0604020202020204" pitchFamily="34" charset="0"/>
                  </a:rPr>
                  <a:t>-</a:t>
                </a:r>
                <a:endParaRPr lang="de-DE" altLang="de-DE" sz="1200">
                  <a:solidFill>
                    <a:schemeClr val="tx1"/>
                  </a:solidFill>
                </a:endParaRPr>
              </a:p>
            </p:txBody>
          </p:sp>
        </p:grpSp>
        <p:grpSp>
          <p:nvGrpSpPr>
            <p:cNvPr id="2036814" name="Group 78">
              <a:extLst>
                <a:ext uri="{FF2B5EF4-FFF2-40B4-BE49-F238E27FC236}">
                  <a16:creationId xmlns:a16="http://schemas.microsoft.com/office/drawing/2014/main" id="{4C0D5737-1BA7-4CA7-AAAC-6B362DA65325}"/>
                </a:ext>
              </a:extLst>
            </p:cNvPr>
            <p:cNvGrpSpPr>
              <a:grpSpLocks/>
            </p:cNvGrpSpPr>
            <p:nvPr/>
          </p:nvGrpSpPr>
          <p:grpSpPr bwMode="auto">
            <a:xfrm>
              <a:off x="4229" y="1435"/>
              <a:ext cx="140" cy="173"/>
              <a:chOff x="2748" y="1143"/>
              <a:chExt cx="648" cy="1125"/>
            </a:xfrm>
          </p:grpSpPr>
          <p:sp>
            <p:nvSpPr>
              <p:cNvPr id="2036815" name="Oval 79">
                <a:extLst>
                  <a:ext uri="{FF2B5EF4-FFF2-40B4-BE49-F238E27FC236}">
                    <a16:creationId xmlns:a16="http://schemas.microsoft.com/office/drawing/2014/main" id="{3C7218FF-844C-4DD6-9D99-A4DCDBA89070}"/>
                  </a:ext>
                </a:extLst>
              </p:cNvPr>
              <p:cNvSpPr>
                <a:spLocks noChangeArrowheads="1"/>
              </p:cNvSpPr>
              <p:nvPr/>
            </p:nvSpPr>
            <p:spPr bwMode="auto">
              <a:xfrm>
                <a:off x="2938" y="1196"/>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16" name="Text Box 80">
                <a:extLst>
                  <a:ext uri="{FF2B5EF4-FFF2-40B4-BE49-F238E27FC236}">
                    <a16:creationId xmlns:a16="http://schemas.microsoft.com/office/drawing/2014/main" id="{393FD7F0-C87C-47A5-B83E-19F55FA0089A}"/>
                  </a:ext>
                </a:extLst>
              </p:cNvPr>
              <p:cNvSpPr txBox="1">
                <a:spLocks noChangeArrowheads="1"/>
              </p:cNvSpPr>
              <p:nvPr/>
            </p:nvSpPr>
            <p:spPr bwMode="auto">
              <a:xfrm>
                <a:off x="2748" y="1143"/>
                <a:ext cx="648" cy="11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tx1"/>
                    </a:solidFill>
                    <a:cs typeface="Arial" panose="020B0604020202020204" pitchFamily="34" charset="0"/>
                  </a:rPr>
                  <a:t>-</a:t>
                </a:r>
                <a:endParaRPr lang="de-DE" altLang="de-DE" sz="1200">
                  <a:solidFill>
                    <a:schemeClr val="tx1"/>
                  </a:solidFill>
                </a:endParaRPr>
              </a:p>
            </p:txBody>
          </p:sp>
        </p:grpSp>
        <p:grpSp>
          <p:nvGrpSpPr>
            <p:cNvPr id="2036817" name="Group 81">
              <a:extLst>
                <a:ext uri="{FF2B5EF4-FFF2-40B4-BE49-F238E27FC236}">
                  <a16:creationId xmlns:a16="http://schemas.microsoft.com/office/drawing/2014/main" id="{E2BE5064-AC00-461A-8FAC-118529FB9CD2}"/>
                </a:ext>
              </a:extLst>
            </p:cNvPr>
            <p:cNvGrpSpPr>
              <a:grpSpLocks/>
            </p:cNvGrpSpPr>
            <p:nvPr/>
          </p:nvGrpSpPr>
          <p:grpSpPr bwMode="auto">
            <a:xfrm>
              <a:off x="4446" y="1382"/>
              <a:ext cx="140" cy="174"/>
              <a:chOff x="2748" y="1136"/>
              <a:chExt cx="648" cy="1132"/>
            </a:xfrm>
          </p:grpSpPr>
          <p:sp>
            <p:nvSpPr>
              <p:cNvPr id="2036818" name="Oval 82">
                <a:extLst>
                  <a:ext uri="{FF2B5EF4-FFF2-40B4-BE49-F238E27FC236}">
                    <a16:creationId xmlns:a16="http://schemas.microsoft.com/office/drawing/2014/main" id="{46DBE438-96E4-49D2-B7E2-266A194B7034}"/>
                  </a:ext>
                </a:extLst>
              </p:cNvPr>
              <p:cNvSpPr>
                <a:spLocks noChangeArrowheads="1"/>
              </p:cNvSpPr>
              <p:nvPr/>
            </p:nvSpPr>
            <p:spPr bwMode="auto">
              <a:xfrm>
                <a:off x="2938" y="1196"/>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19" name="Text Box 83">
                <a:extLst>
                  <a:ext uri="{FF2B5EF4-FFF2-40B4-BE49-F238E27FC236}">
                    <a16:creationId xmlns:a16="http://schemas.microsoft.com/office/drawing/2014/main" id="{74E67949-630A-434A-B475-91E8B10A9A33}"/>
                  </a:ext>
                </a:extLst>
              </p:cNvPr>
              <p:cNvSpPr txBox="1">
                <a:spLocks noChangeArrowheads="1"/>
              </p:cNvSpPr>
              <p:nvPr/>
            </p:nvSpPr>
            <p:spPr bwMode="auto">
              <a:xfrm>
                <a:off x="2748" y="1136"/>
                <a:ext cx="648" cy="113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tx1"/>
                    </a:solidFill>
                    <a:cs typeface="Arial" panose="020B0604020202020204" pitchFamily="34" charset="0"/>
                  </a:rPr>
                  <a:t>-</a:t>
                </a:r>
                <a:endParaRPr lang="de-DE" altLang="de-DE" sz="1200">
                  <a:solidFill>
                    <a:schemeClr val="tx1"/>
                  </a:solidFill>
                </a:endParaRPr>
              </a:p>
            </p:txBody>
          </p:sp>
        </p:grpSp>
        <p:sp>
          <p:nvSpPr>
            <p:cNvPr id="2036820" name="Text Box 84">
              <a:extLst>
                <a:ext uri="{FF2B5EF4-FFF2-40B4-BE49-F238E27FC236}">
                  <a16:creationId xmlns:a16="http://schemas.microsoft.com/office/drawing/2014/main" id="{BA815A2C-A75F-4479-8274-65193E1033A4}"/>
                </a:ext>
              </a:extLst>
            </p:cNvPr>
            <p:cNvSpPr txBox="1">
              <a:spLocks noChangeArrowheads="1"/>
            </p:cNvSpPr>
            <p:nvPr/>
          </p:nvSpPr>
          <p:spPr bwMode="auto">
            <a:xfrm>
              <a:off x="-63" y="1415"/>
              <a:ext cx="125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1400">
                  <a:solidFill>
                    <a:schemeClr val="tx1"/>
                  </a:solidFill>
                </a:rPr>
                <a:t>Effect on Total (Compound) Performance</a:t>
              </a:r>
            </a:p>
          </p:txBody>
        </p:sp>
        <p:sp>
          <p:nvSpPr>
            <p:cNvPr id="2036822" name="Line 86">
              <a:extLst>
                <a:ext uri="{FF2B5EF4-FFF2-40B4-BE49-F238E27FC236}">
                  <a16:creationId xmlns:a16="http://schemas.microsoft.com/office/drawing/2014/main" id="{F83DC3D3-544F-41D1-B863-B2B9B169A4BE}"/>
                </a:ext>
              </a:extLst>
            </p:cNvPr>
            <p:cNvSpPr>
              <a:spLocks noChangeShapeType="1"/>
            </p:cNvSpPr>
            <p:nvPr/>
          </p:nvSpPr>
          <p:spPr bwMode="auto">
            <a:xfrm flipH="1" flipV="1">
              <a:off x="2588" y="2042"/>
              <a:ext cx="410" cy="18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6823" name="Line 87">
              <a:extLst>
                <a:ext uri="{FF2B5EF4-FFF2-40B4-BE49-F238E27FC236}">
                  <a16:creationId xmlns:a16="http://schemas.microsoft.com/office/drawing/2014/main" id="{C464CBF9-C042-422A-BFB4-1557D2F09EB1}"/>
                </a:ext>
              </a:extLst>
            </p:cNvPr>
            <p:cNvSpPr>
              <a:spLocks noChangeShapeType="1"/>
            </p:cNvSpPr>
            <p:nvPr/>
          </p:nvSpPr>
          <p:spPr bwMode="auto">
            <a:xfrm flipV="1">
              <a:off x="3085" y="2042"/>
              <a:ext cx="438" cy="19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2036824" name="Group 88">
              <a:extLst>
                <a:ext uri="{FF2B5EF4-FFF2-40B4-BE49-F238E27FC236}">
                  <a16:creationId xmlns:a16="http://schemas.microsoft.com/office/drawing/2014/main" id="{BB0B5850-A4A1-413A-A045-0DC7D1EF4996}"/>
                </a:ext>
              </a:extLst>
            </p:cNvPr>
            <p:cNvGrpSpPr>
              <a:grpSpLocks/>
            </p:cNvGrpSpPr>
            <p:nvPr/>
          </p:nvGrpSpPr>
          <p:grpSpPr bwMode="auto">
            <a:xfrm>
              <a:off x="2933" y="2116"/>
              <a:ext cx="251" cy="327"/>
              <a:chOff x="2699" y="1615"/>
              <a:chExt cx="317" cy="439"/>
            </a:xfrm>
          </p:grpSpPr>
          <p:sp>
            <p:nvSpPr>
              <p:cNvPr id="2036825" name="Oval 89">
                <a:extLst>
                  <a:ext uri="{FF2B5EF4-FFF2-40B4-BE49-F238E27FC236}">
                    <a16:creationId xmlns:a16="http://schemas.microsoft.com/office/drawing/2014/main" id="{F57EC147-A45A-4E91-97C4-3F6AD42A760C}"/>
                  </a:ext>
                </a:extLst>
              </p:cNvPr>
              <p:cNvSpPr>
                <a:spLocks noChangeArrowheads="1"/>
              </p:cNvSpPr>
              <p:nvPr/>
            </p:nvSpPr>
            <p:spPr bwMode="auto">
              <a:xfrm>
                <a:off x="2699" y="1706"/>
                <a:ext cx="317" cy="272"/>
              </a:xfrm>
              <a:prstGeom prst="ellipse">
                <a:avLst/>
              </a:prstGeom>
              <a:solidFill>
                <a:srgbClr val="F8F8F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26" name="Text Box 90">
                <a:extLst>
                  <a:ext uri="{FF2B5EF4-FFF2-40B4-BE49-F238E27FC236}">
                    <a16:creationId xmlns:a16="http://schemas.microsoft.com/office/drawing/2014/main" id="{1A649242-FB17-4072-9B77-B01441638543}"/>
                  </a:ext>
                </a:extLst>
              </p:cNvPr>
              <p:cNvSpPr txBox="1">
                <a:spLocks noChangeArrowheads="1"/>
              </p:cNvSpPr>
              <p:nvPr/>
            </p:nvSpPr>
            <p:spPr bwMode="auto">
              <a:xfrm>
                <a:off x="2699" y="1615"/>
                <a:ext cx="227"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800" b="0">
                    <a:solidFill>
                      <a:schemeClr val="tx1"/>
                    </a:solidFill>
                  </a:rPr>
                  <a:t>+</a:t>
                </a:r>
              </a:p>
            </p:txBody>
          </p:sp>
        </p:grpSp>
        <p:sp>
          <p:nvSpPr>
            <p:cNvPr id="2036880" name="Line 144">
              <a:extLst>
                <a:ext uri="{FF2B5EF4-FFF2-40B4-BE49-F238E27FC236}">
                  <a16:creationId xmlns:a16="http://schemas.microsoft.com/office/drawing/2014/main" id="{2680C18A-4A9F-4889-B1A6-A5191248DC46}"/>
                </a:ext>
              </a:extLst>
            </p:cNvPr>
            <p:cNvSpPr>
              <a:spLocks noChangeShapeType="1"/>
            </p:cNvSpPr>
            <p:nvPr/>
          </p:nvSpPr>
          <p:spPr bwMode="auto">
            <a:xfrm flipV="1">
              <a:off x="3056" y="2380"/>
              <a:ext cx="0" cy="47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36882" name="Text Box 146">
            <a:extLst>
              <a:ext uri="{FF2B5EF4-FFF2-40B4-BE49-F238E27FC236}">
                <a16:creationId xmlns:a16="http://schemas.microsoft.com/office/drawing/2014/main" id="{5DC47139-5370-4E5A-B599-6767AD71ECC3}"/>
              </a:ext>
            </a:extLst>
          </p:cNvPr>
          <p:cNvSpPr txBox="1">
            <a:spLocks noChangeArrowheads="1"/>
          </p:cNvSpPr>
          <p:nvPr/>
        </p:nvSpPr>
        <p:spPr bwMode="gray">
          <a:xfrm>
            <a:off x="185738" y="6165850"/>
            <a:ext cx="8824912" cy="365125"/>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sz="900"/>
              <a:t>Source: Daum, J.H.: Intangible Assets und die wertorientierte Steuerung von Netzwerken in der Automobilindustrie-Teil 1,</a:t>
            </a:r>
            <a:br>
              <a:rPr lang="de-DE" altLang="de-DE" sz="900"/>
            </a:br>
            <a:r>
              <a:rPr lang="de-DE" altLang="de-DE" sz="900"/>
              <a:t> in: Forschungsbericht des Arbeitskreises „Netzwerksteuerung/Network Value Added in der Automobilindustrie“</a:t>
            </a:r>
          </a:p>
        </p:txBody>
      </p:sp>
      <p:sp>
        <p:nvSpPr>
          <p:cNvPr id="2036883" name="Rectangle 147">
            <a:extLst>
              <a:ext uri="{FF2B5EF4-FFF2-40B4-BE49-F238E27FC236}">
                <a16:creationId xmlns:a16="http://schemas.microsoft.com/office/drawing/2014/main" id="{B29A6ECC-13B5-4D2B-85FE-899D7F0A053C}"/>
              </a:ext>
            </a:extLst>
          </p:cNvPr>
          <p:cNvSpPr>
            <a:spLocks noChangeArrowheads="1"/>
          </p:cNvSpPr>
          <p:nvPr/>
        </p:nvSpPr>
        <p:spPr bwMode="gray">
          <a:xfrm>
            <a:off x="611188" y="101600"/>
            <a:ext cx="80073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71450" algn="l">
              <a:lnSpc>
                <a:spcPct val="90000"/>
              </a:lnSpc>
              <a:defRPr sz="2200">
                <a:solidFill>
                  <a:srgbClr val="333333"/>
                </a:solidFill>
                <a:latin typeface="Arial Black" panose="020B0A04020102020204" pitchFamily="34" charset="0"/>
              </a:defRPr>
            </a:lvl1pPr>
            <a:lvl2pPr marL="171450" algn="l">
              <a:lnSpc>
                <a:spcPct val="90000"/>
              </a:lnSpc>
              <a:defRPr sz="2200">
                <a:solidFill>
                  <a:srgbClr val="333333"/>
                </a:solidFill>
                <a:latin typeface="Arial Black" panose="020B0A04020102020204" pitchFamily="34" charset="0"/>
              </a:defRPr>
            </a:lvl2pPr>
            <a:lvl3pPr marL="171450" algn="l">
              <a:lnSpc>
                <a:spcPct val="90000"/>
              </a:lnSpc>
              <a:defRPr sz="2200">
                <a:solidFill>
                  <a:srgbClr val="333333"/>
                </a:solidFill>
                <a:latin typeface="Arial Black" panose="020B0A04020102020204" pitchFamily="34" charset="0"/>
              </a:defRPr>
            </a:lvl3pPr>
            <a:lvl4pPr marL="171450" algn="l">
              <a:lnSpc>
                <a:spcPct val="90000"/>
              </a:lnSpc>
              <a:defRPr sz="2200">
                <a:solidFill>
                  <a:srgbClr val="333333"/>
                </a:solidFill>
                <a:latin typeface="Arial Black" panose="020B0A04020102020204" pitchFamily="34" charset="0"/>
              </a:defRPr>
            </a:lvl4pPr>
            <a:lvl5pPr marL="171450" algn="l">
              <a:lnSpc>
                <a:spcPct val="90000"/>
              </a:lnSpc>
              <a:defRPr sz="2200">
                <a:solidFill>
                  <a:srgbClr val="333333"/>
                </a:solidFill>
                <a:latin typeface="Arial Black" panose="020B0A04020102020204" pitchFamily="34" charset="0"/>
              </a:defRPr>
            </a:lvl5pPr>
            <a:lvl6pPr marL="628650" fontAlgn="base">
              <a:lnSpc>
                <a:spcPct val="90000"/>
              </a:lnSpc>
              <a:spcBef>
                <a:spcPct val="0"/>
              </a:spcBef>
              <a:spcAft>
                <a:spcPct val="0"/>
              </a:spcAft>
              <a:defRPr sz="2200">
                <a:solidFill>
                  <a:srgbClr val="333333"/>
                </a:solidFill>
                <a:latin typeface="Arial Black" panose="020B0A04020102020204" pitchFamily="34" charset="0"/>
              </a:defRPr>
            </a:lvl6pPr>
            <a:lvl7pPr marL="1085850" fontAlgn="base">
              <a:lnSpc>
                <a:spcPct val="90000"/>
              </a:lnSpc>
              <a:spcBef>
                <a:spcPct val="0"/>
              </a:spcBef>
              <a:spcAft>
                <a:spcPct val="0"/>
              </a:spcAft>
              <a:defRPr sz="2200">
                <a:solidFill>
                  <a:srgbClr val="333333"/>
                </a:solidFill>
                <a:latin typeface="Arial Black" panose="020B0A04020102020204" pitchFamily="34" charset="0"/>
              </a:defRPr>
            </a:lvl7pPr>
            <a:lvl8pPr marL="1543050" fontAlgn="base">
              <a:lnSpc>
                <a:spcPct val="90000"/>
              </a:lnSpc>
              <a:spcBef>
                <a:spcPct val="0"/>
              </a:spcBef>
              <a:spcAft>
                <a:spcPct val="0"/>
              </a:spcAft>
              <a:defRPr sz="2200">
                <a:solidFill>
                  <a:srgbClr val="333333"/>
                </a:solidFill>
                <a:latin typeface="Arial Black" panose="020B0A04020102020204" pitchFamily="34" charset="0"/>
              </a:defRPr>
            </a:lvl8pPr>
            <a:lvl9pPr marL="2000250" fontAlgn="base">
              <a:lnSpc>
                <a:spcPct val="90000"/>
              </a:lnSpc>
              <a:spcBef>
                <a:spcPct val="0"/>
              </a:spcBef>
              <a:spcAft>
                <a:spcPct val="0"/>
              </a:spcAft>
              <a:defRPr sz="2200">
                <a:solidFill>
                  <a:srgbClr val="333333"/>
                </a:solidFill>
                <a:latin typeface="Arial Black" panose="020B0A04020102020204" pitchFamily="34" charset="0"/>
              </a:defRPr>
            </a:lvl9pPr>
          </a:lstStyle>
          <a:p>
            <a:r>
              <a:rPr lang="en-GB" altLang="de-DE" sz="2000" b="0"/>
              <a:t>Application at Car Manufacturers (OEMs)</a:t>
            </a:r>
            <a:endParaRPr lang="de-DE" altLang="de-DE" sz="2000" b="0"/>
          </a:p>
        </p:txBody>
      </p:sp>
      <p:grpSp>
        <p:nvGrpSpPr>
          <p:cNvPr id="2036889" name="Group 153">
            <a:extLst>
              <a:ext uri="{FF2B5EF4-FFF2-40B4-BE49-F238E27FC236}">
                <a16:creationId xmlns:a16="http://schemas.microsoft.com/office/drawing/2014/main" id="{3C9C89C1-06E8-4BAF-A450-C6048CBAC441}"/>
              </a:ext>
            </a:extLst>
          </p:cNvPr>
          <p:cNvGrpSpPr>
            <a:grpSpLocks/>
          </p:cNvGrpSpPr>
          <p:nvPr/>
        </p:nvGrpSpPr>
        <p:grpSpPr bwMode="auto">
          <a:xfrm>
            <a:off x="5078413" y="3644900"/>
            <a:ext cx="3165475" cy="2225675"/>
            <a:chOff x="3199" y="2296"/>
            <a:chExt cx="1994" cy="1402"/>
          </a:xfrm>
        </p:grpSpPr>
        <p:sp>
          <p:nvSpPr>
            <p:cNvPr id="2036828" name="Rectangle 92">
              <a:extLst>
                <a:ext uri="{FF2B5EF4-FFF2-40B4-BE49-F238E27FC236}">
                  <a16:creationId xmlns:a16="http://schemas.microsoft.com/office/drawing/2014/main" id="{DC75368E-2530-43A5-BCCD-32F02EE4CE31}"/>
                </a:ext>
              </a:extLst>
            </p:cNvPr>
            <p:cNvSpPr>
              <a:spLocks noChangeArrowheads="1"/>
            </p:cNvSpPr>
            <p:nvPr/>
          </p:nvSpPr>
          <p:spPr bwMode="auto">
            <a:xfrm>
              <a:off x="3199" y="2515"/>
              <a:ext cx="1943" cy="1183"/>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30" name="Text Box 94">
              <a:extLst>
                <a:ext uri="{FF2B5EF4-FFF2-40B4-BE49-F238E27FC236}">
                  <a16:creationId xmlns:a16="http://schemas.microsoft.com/office/drawing/2014/main" id="{4CD2424E-9066-4504-9F39-A86F5ACC9D49}"/>
                </a:ext>
              </a:extLst>
            </p:cNvPr>
            <p:cNvSpPr txBox="1">
              <a:spLocks noChangeArrowheads="1"/>
            </p:cNvSpPr>
            <p:nvPr/>
          </p:nvSpPr>
          <p:spPr bwMode="auto">
            <a:xfrm>
              <a:off x="3499" y="2296"/>
              <a:ext cx="136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solidFill>
                    <a:schemeClr val="tx1"/>
                  </a:solidFill>
                </a:rPr>
                <a:t>Marketing / Sales</a:t>
              </a:r>
            </a:p>
          </p:txBody>
        </p:sp>
        <p:grpSp>
          <p:nvGrpSpPr>
            <p:cNvPr id="2036856" name="Group 120">
              <a:extLst>
                <a:ext uri="{FF2B5EF4-FFF2-40B4-BE49-F238E27FC236}">
                  <a16:creationId xmlns:a16="http://schemas.microsoft.com/office/drawing/2014/main" id="{BA189D03-67A5-434A-BD87-481D1FD1A69B}"/>
                </a:ext>
              </a:extLst>
            </p:cNvPr>
            <p:cNvGrpSpPr>
              <a:grpSpLocks/>
            </p:cNvGrpSpPr>
            <p:nvPr/>
          </p:nvGrpSpPr>
          <p:grpSpPr bwMode="auto">
            <a:xfrm>
              <a:off x="3840" y="3189"/>
              <a:ext cx="202" cy="231"/>
              <a:chOff x="2463" y="2296"/>
              <a:chExt cx="1007" cy="906"/>
            </a:xfrm>
          </p:grpSpPr>
          <p:sp>
            <p:nvSpPr>
              <p:cNvPr id="2036857" name="Rectangle 121">
                <a:extLst>
                  <a:ext uri="{FF2B5EF4-FFF2-40B4-BE49-F238E27FC236}">
                    <a16:creationId xmlns:a16="http://schemas.microsoft.com/office/drawing/2014/main" id="{CADD2FB3-7A36-4C21-8199-41E37ED23B6F}"/>
                  </a:ext>
                </a:extLst>
              </p:cNvPr>
              <p:cNvSpPr>
                <a:spLocks noChangeArrowheads="1"/>
              </p:cNvSpPr>
              <p:nvPr/>
            </p:nvSpPr>
            <p:spPr bwMode="auto">
              <a:xfrm>
                <a:off x="2472" y="2296"/>
                <a:ext cx="998" cy="906"/>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58" name="Line 122">
                <a:extLst>
                  <a:ext uri="{FF2B5EF4-FFF2-40B4-BE49-F238E27FC236}">
                    <a16:creationId xmlns:a16="http://schemas.microsoft.com/office/drawing/2014/main" id="{35CC977C-099A-492F-831C-5E4F1ED964A0}"/>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2036859" name="Group 123">
              <a:extLst>
                <a:ext uri="{FF2B5EF4-FFF2-40B4-BE49-F238E27FC236}">
                  <a16:creationId xmlns:a16="http://schemas.microsoft.com/office/drawing/2014/main" id="{6463FA39-6527-4C66-AAD7-3BACD47CAAB5}"/>
                </a:ext>
              </a:extLst>
            </p:cNvPr>
            <p:cNvGrpSpPr>
              <a:grpSpLocks/>
            </p:cNvGrpSpPr>
            <p:nvPr/>
          </p:nvGrpSpPr>
          <p:grpSpPr bwMode="auto">
            <a:xfrm>
              <a:off x="4042" y="2958"/>
              <a:ext cx="141" cy="231"/>
              <a:chOff x="2463" y="2296"/>
              <a:chExt cx="1007" cy="906"/>
            </a:xfrm>
          </p:grpSpPr>
          <p:sp>
            <p:nvSpPr>
              <p:cNvPr id="2036860" name="Rectangle 124">
                <a:extLst>
                  <a:ext uri="{FF2B5EF4-FFF2-40B4-BE49-F238E27FC236}">
                    <a16:creationId xmlns:a16="http://schemas.microsoft.com/office/drawing/2014/main" id="{6BD24CBB-8A8E-45EB-87C2-200159EF2351}"/>
                  </a:ext>
                </a:extLst>
              </p:cNvPr>
              <p:cNvSpPr>
                <a:spLocks noChangeArrowheads="1"/>
              </p:cNvSpPr>
              <p:nvPr/>
            </p:nvSpPr>
            <p:spPr bwMode="auto">
              <a:xfrm>
                <a:off x="2472" y="2296"/>
                <a:ext cx="998" cy="906"/>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61" name="Line 125">
                <a:extLst>
                  <a:ext uri="{FF2B5EF4-FFF2-40B4-BE49-F238E27FC236}">
                    <a16:creationId xmlns:a16="http://schemas.microsoft.com/office/drawing/2014/main" id="{05DBD0F2-AFAD-493F-8FB3-108E3E0DA3BF}"/>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2036862" name="Group 126">
              <a:extLst>
                <a:ext uri="{FF2B5EF4-FFF2-40B4-BE49-F238E27FC236}">
                  <a16:creationId xmlns:a16="http://schemas.microsoft.com/office/drawing/2014/main" id="{DEDB901B-07F7-4C03-B6DC-093493FAA7FF}"/>
                </a:ext>
              </a:extLst>
            </p:cNvPr>
            <p:cNvGrpSpPr>
              <a:grpSpLocks/>
            </p:cNvGrpSpPr>
            <p:nvPr/>
          </p:nvGrpSpPr>
          <p:grpSpPr bwMode="auto">
            <a:xfrm>
              <a:off x="4183" y="2804"/>
              <a:ext cx="370" cy="154"/>
              <a:chOff x="2463" y="2296"/>
              <a:chExt cx="1007" cy="906"/>
            </a:xfrm>
          </p:grpSpPr>
          <p:sp>
            <p:nvSpPr>
              <p:cNvPr id="2036863" name="Rectangle 127">
                <a:extLst>
                  <a:ext uri="{FF2B5EF4-FFF2-40B4-BE49-F238E27FC236}">
                    <a16:creationId xmlns:a16="http://schemas.microsoft.com/office/drawing/2014/main" id="{735B0759-7EF9-4047-B09A-9BDF95D93F82}"/>
                  </a:ext>
                </a:extLst>
              </p:cNvPr>
              <p:cNvSpPr>
                <a:spLocks noChangeArrowheads="1"/>
              </p:cNvSpPr>
              <p:nvPr/>
            </p:nvSpPr>
            <p:spPr bwMode="auto">
              <a:xfrm>
                <a:off x="2472" y="2296"/>
                <a:ext cx="998" cy="906"/>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64" name="Line 128">
                <a:extLst>
                  <a:ext uri="{FF2B5EF4-FFF2-40B4-BE49-F238E27FC236}">
                    <a16:creationId xmlns:a16="http://schemas.microsoft.com/office/drawing/2014/main" id="{1B29DC1C-440D-4EE7-99F8-2A14C382E62B}"/>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2036865" name="Group 129">
              <a:extLst>
                <a:ext uri="{FF2B5EF4-FFF2-40B4-BE49-F238E27FC236}">
                  <a16:creationId xmlns:a16="http://schemas.microsoft.com/office/drawing/2014/main" id="{3257DF92-E83D-46C0-933F-F77FD9C0C459}"/>
                </a:ext>
              </a:extLst>
            </p:cNvPr>
            <p:cNvGrpSpPr>
              <a:grpSpLocks/>
            </p:cNvGrpSpPr>
            <p:nvPr/>
          </p:nvGrpSpPr>
          <p:grpSpPr bwMode="auto">
            <a:xfrm>
              <a:off x="3488" y="3420"/>
              <a:ext cx="355" cy="121"/>
              <a:chOff x="1338" y="3249"/>
              <a:chExt cx="1134" cy="363"/>
            </a:xfrm>
          </p:grpSpPr>
          <p:sp>
            <p:nvSpPr>
              <p:cNvPr id="2036866" name="Rectangle 130">
                <a:extLst>
                  <a:ext uri="{FF2B5EF4-FFF2-40B4-BE49-F238E27FC236}">
                    <a16:creationId xmlns:a16="http://schemas.microsoft.com/office/drawing/2014/main" id="{4C1DEDD8-D70B-46E5-B194-3E41AEAA4F18}"/>
                  </a:ext>
                </a:extLst>
              </p:cNvPr>
              <p:cNvSpPr>
                <a:spLocks noChangeArrowheads="1"/>
              </p:cNvSpPr>
              <p:nvPr/>
            </p:nvSpPr>
            <p:spPr bwMode="auto">
              <a:xfrm>
                <a:off x="1338" y="3249"/>
                <a:ext cx="1134" cy="345"/>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67" name="Line 131">
                <a:extLst>
                  <a:ext uri="{FF2B5EF4-FFF2-40B4-BE49-F238E27FC236}">
                    <a16:creationId xmlns:a16="http://schemas.microsoft.com/office/drawing/2014/main" id="{B090440C-6B3F-4598-9566-469A2CD9F5F0}"/>
                  </a:ext>
                </a:extLst>
              </p:cNvPr>
              <p:cNvSpPr>
                <a:spLocks noChangeShapeType="1"/>
              </p:cNvSpPr>
              <p:nvPr/>
            </p:nvSpPr>
            <p:spPr bwMode="auto">
              <a:xfrm flipV="1">
                <a:off x="1338" y="3249"/>
                <a:ext cx="1134" cy="363"/>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36868" name="Line 132">
              <a:extLst>
                <a:ext uri="{FF2B5EF4-FFF2-40B4-BE49-F238E27FC236}">
                  <a16:creationId xmlns:a16="http://schemas.microsoft.com/office/drawing/2014/main" id="{0659299F-AF2F-458E-911F-4453B1B128DA}"/>
                </a:ext>
              </a:extLst>
            </p:cNvPr>
            <p:cNvSpPr>
              <a:spLocks noChangeShapeType="1"/>
            </p:cNvSpPr>
            <p:nvPr/>
          </p:nvSpPr>
          <p:spPr bwMode="auto">
            <a:xfrm>
              <a:off x="3416" y="3539"/>
              <a:ext cx="154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69" name="Line 133">
              <a:extLst>
                <a:ext uri="{FF2B5EF4-FFF2-40B4-BE49-F238E27FC236}">
                  <a16:creationId xmlns:a16="http://schemas.microsoft.com/office/drawing/2014/main" id="{BAF6698F-1F5C-4EBC-B394-6CBA13399678}"/>
                </a:ext>
              </a:extLst>
            </p:cNvPr>
            <p:cNvSpPr>
              <a:spLocks noChangeShapeType="1"/>
            </p:cNvSpPr>
            <p:nvPr/>
          </p:nvSpPr>
          <p:spPr bwMode="auto">
            <a:xfrm rot="5400000" flipH="1">
              <a:off x="3013" y="3122"/>
              <a:ext cx="946" cy="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2036870" name="Group 134">
              <a:extLst>
                <a:ext uri="{FF2B5EF4-FFF2-40B4-BE49-F238E27FC236}">
                  <a16:creationId xmlns:a16="http://schemas.microsoft.com/office/drawing/2014/main" id="{1A1F0BCC-D205-4F6C-BF05-6A87495CE169}"/>
                </a:ext>
              </a:extLst>
            </p:cNvPr>
            <p:cNvGrpSpPr>
              <a:grpSpLocks/>
            </p:cNvGrpSpPr>
            <p:nvPr/>
          </p:nvGrpSpPr>
          <p:grpSpPr bwMode="auto">
            <a:xfrm>
              <a:off x="4552" y="2701"/>
              <a:ext cx="369" cy="103"/>
              <a:chOff x="2463" y="2296"/>
              <a:chExt cx="1007" cy="906"/>
            </a:xfrm>
          </p:grpSpPr>
          <p:sp>
            <p:nvSpPr>
              <p:cNvPr id="2036871" name="Rectangle 135">
                <a:extLst>
                  <a:ext uri="{FF2B5EF4-FFF2-40B4-BE49-F238E27FC236}">
                    <a16:creationId xmlns:a16="http://schemas.microsoft.com/office/drawing/2014/main" id="{66EFF9F9-2AF7-4BEB-B6F0-943F828D51A2}"/>
                  </a:ext>
                </a:extLst>
              </p:cNvPr>
              <p:cNvSpPr>
                <a:spLocks noChangeArrowheads="1"/>
              </p:cNvSpPr>
              <p:nvPr/>
            </p:nvSpPr>
            <p:spPr bwMode="auto">
              <a:xfrm>
                <a:off x="2472" y="2296"/>
                <a:ext cx="998" cy="906"/>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72" name="Line 136">
                <a:extLst>
                  <a:ext uri="{FF2B5EF4-FFF2-40B4-BE49-F238E27FC236}">
                    <a16:creationId xmlns:a16="http://schemas.microsoft.com/office/drawing/2014/main" id="{69931795-F7D3-4DCB-B32F-EE9B200D0725}"/>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36873" name="Line 137">
              <a:extLst>
                <a:ext uri="{FF2B5EF4-FFF2-40B4-BE49-F238E27FC236}">
                  <a16:creationId xmlns:a16="http://schemas.microsoft.com/office/drawing/2014/main" id="{87E82DF8-089E-46AE-8151-4E5E6DF02E21}"/>
                </a:ext>
              </a:extLst>
            </p:cNvPr>
            <p:cNvSpPr>
              <a:spLocks noChangeShapeType="1"/>
            </p:cNvSpPr>
            <p:nvPr/>
          </p:nvSpPr>
          <p:spPr bwMode="auto">
            <a:xfrm flipV="1">
              <a:off x="3480" y="2705"/>
              <a:ext cx="1441" cy="8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6874" name="Text Box 138">
              <a:extLst>
                <a:ext uri="{FF2B5EF4-FFF2-40B4-BE49-F238E27FC236}">
                  <a16:creationId xmlns:a16="http://schemas.microsoft.com/office/drawing/2014/main" id="{F1214A13-EE6C-4FFE-9909-1584C6CFB962}"/>
                </a:ext>
              </a:extLst>
            </p:cNvPr>
            <p:cNvSpPr txBox="1">
              <a:spLocks noChangeArrowheads="1"/>
            </p:cNvSpPr>
            <p:nvPr/>
          </p:nvSpPr>
          <p:spPr bwMode="auto">
            <a:xfrm>
              <a:off x="3561" y="3554"/>
              <a:ext cx="133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sales price achieved</a:t>
              </a:r>
            </a:p>
          </p:txBody>
        </p:sp>
        <p:sp>
          <p:nvSpPr>
            <p:cNvPr id="2036881" name="Text Box 145">
              <a:extLst>
                <a:ext uri="{FF2B5EF4-FFF2-40B4-BE49-F238E27FC236}">
                  <a16:creationId xmlns:a16="http://schemas.microsoft.com/office/drawing/2014/main" id="{28D568C9-CE25-4256-AB70-F4405A4614D7}"/>
                </a:ext>
              </a:extLst>
            </p:cNvPr>
            <p:cNvSpPr txBox="1">
              <a:spLocks noChangeArrowheads="1"/>
            </p:cNvSpPr>
            <p:nvPr/>
          </p:nvSpPr>
          <p:spPr bwMode="auto">
            <a:xfrm rot="-5400000">
              <a:off x="2681" y="2963"/>
              <a:ext cx="12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subjective customer value</a:t>
              </a:r>
              <a:br>
                <a:rPr lang="de-DE" altLang="de-DE" sz="800">
                  <a:solidFill>
                    <a:schemeClr val="tx1"/>
                  </a:solidFill>
                </a:rPr>
              </a:br>
              <a:r>
                <a:rPr lang="de-DE" altLang="de-DE" sz="800">
                  <a:solidFill>
                    <a:schemeClr val="tx1"/>
                  </a:solidFill>
                </a:rPr>
                <a:t>(of the total bundle / offering)</a:t>
              </a:r>
            </a:p>
          </p:txBody>
        </p:sp>
        <p:sp>
          <p:nvSpPr>
            <p:cNvPr id="2036884" name="Text Box 148">
              <a:extLst>
                <a:ext uri="{FF2B5EF4-FFF2-40B4-BE49-F238E27FC236}">
                  <a16:creationId xmlns:a16="http://schemas.microsoft.com/office/drawing/2014/main" id="{C8874F23-BB8C-4DAD-A282-60159435C68E}"/>
                </a:ext>
              </a:extLst>
            </p:cNvPr>
            <p:cNvSpPr txBox="1">
              <a:spLocks noChangeArrowheads="1"/>
            </p:cNvSpPr>
            <p:nvPr/>
          </p:nvSpPr>
          <p:spPr bwMode="auto">
            <a:xfrm>
              <a:off x="3668" y="3423"/>
              <a:ext cx="575"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a:solidFill>
                    <a:schemeClr val="tx1"/>
                  </a:solidFill>
                </a:rPr>
                <a:t>Engine</a:t>
              </a:r>
            </a:p>
          </p:txBody>
        </p:sp>
        <p:sp>
          <p:nvSpPr>
            <p:cNvPr id="2036885" name="Text Box 149">
              <a:extLst>
                <a:ext uri="{FF2B5EF4-FFF2-40B4-BE49-F238E27FC236}">
                  <a16:creationId xmlns:a16="http://schemas.microsoft.com/office/drawing/2014/main" id="{659EA329-6F7E-45E7-84B6-0EF3626B06E3}"/>
                </a:ext>
              </a:extLst>
            </p:cNvPr>
            <p:cNvSpPr txBox="1">
              <a:spLocks noChangeArrowheads="1"/>
            </p:cNvSpPr>
            <p:nvPr/>
          </p:nvSpPr>
          <p:spPr bwMode="auto">
            <a:xfrm>
              <a:off x="3893" y="3263"/>
              <a:ext cx="575"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a:solidFill>
                    <a:schemeClr val="tx1"/>
                  </a:solidFill>
                </a:rPr>
                <a:t>Chassis</a:t>
              </a:r>
            </a:p>
          </p:txBody>
        </p:sp>
        <p:sp>
          <p:nvSpPr>
            <p:cNvPr id="2036886" name="Text Box 150">
              <a:extLst>
                <a:ext uri="{FF2B5EF4-FFF2-40B4-BE49-F238E27FC236}">
                  <a16:creationId xmlns:a16="http://schemas.microsoft.com/office/drawing/2014/main" id="{DE2D3267-8828-4596-9749-FDA2DE6F725E}"/>
                </a:ext>
              </a:extLst>
            </p:cNvPr>
            <p:cNvSpPr txBox="1">
              <a:spLocks noChangeArrowheads="1"/>
            </p:cNvSpPr>
            <p:nvPr/>
          </p:nvSpPr>
          <p:spPr bwMode="auto">
            <a:xfrm>
              <a:off x="3628" y="2935"/>
              <a:ext cx="43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600">
                  <a:solidFill>
                    <a:schemeClr val="tx1"/>
                  </a:solidFill>
                </a:rPr>
                <a:t>Body / </a:t>
              </a:r>
              <a:br>
                <a:rPr lang="de-DE" altLang="de-DE" sz="600">
                  <a:solidFill>
                    <a:schemeClr val="tx1"/>
                  </a:solidFill>
                </a:rPr>
              </a:br>
              <a:r>
                <a:rPr lang="de-DE" altLang="de-DE" sz="600">
                  <a:solidFill>
                    <a:schemeClr val="tx1"/>
                  </a:solidFill>
                </a:rPr>
                <a:t>Design</a:t>
              </a:r>
            </a:p>
          </p:txBody>
        </p:sp>
        <p:sp>
          <p:nvSpPr>
            <p:cNvPr id="2036887" name="Text Box 151">
              <a:extLst>
                <a:ext uri="{FF2B5EF4-FFF2-40B4-BE49-F238E27FC236}">
                  <a16:creationId xmlns:a16="http://schemas.microsoft.com/office/drawing/2014/main" id="{C9A27CA9-C28C-408D-A1BE-AA51C7E581FE}"/>
                </a:ext>
              </a:extLst>
            </p:cNvPr>
            <p:cNvSpPr txBox="1">
              <a:spLocks noChangeArrowheads="1"/>
            </p:cNvSpPr>
            <p:nvPr/>
          </p:nvSpPr>
          <p:spPr bwMode="auto">
            <a:xfrm>
              <a:off x="4074" y="2708"/>
              <a:ext cx="575"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a:solidFill>
                    <a:schemeClr val="tx1"/>
                  </a:solidFill>
                </a:rPr>
                <a:t>Brand / Image</a:t>
              </a:r>
            </a:p>
          </p:txBody>
        </p:sp>
        <p:sp>
          <p:nvSpPr>
            <p:cNvPr id="2036888" name="Text Box 152">
              <a:extLst>
                <a:ext uri="{FF2B5EF4-FFF2-40B4-BE49-F238E27FC236}">
                  <a16:creationId xmlns:a16="http://schemas.microsoft.com/office/drawing/2014/main" id="{35D7E06F-C6F3-44D1-A73D-EBA315D27AA3}"/>
                </a:ext>
              </a:extLst>
            </p:cNvPr>
            <p:cNvSpPr txBox="1">
              <a:spLocks noChangeArrowheads="1"/>
            </p:cNvSpPr>
            <p:nvPr/>
          </p:nvSpPr>
          <p:spPr bwMode="auto">
            <a:xfrm>
              <a:off x="4294" y="2592"/>
              <a:ext cx="89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a:solidFill>
                    <a:schemeClr val="tx1"/>
                  </a:solidFill>
                </a:rPr>
                <a:t>Functionality</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36889"/>
                                        </p:tgtEl>
                                        <p:attrNameLst>
                                          <p:attrName>style.visibility</p:attrName>
                                        </p:attrNameLst>
                                      </p:cBhvr>
                                      <p:to>
                                        <p:strVal val="visible"/>
                                      </p:to>
                                    </p:set>
                                    <p:anim calcmode="lin" valueType="num">
                                      <p:cBhvr>
                                        <p:cTn id="7" dur="500" fill="hold"/>
                                        <p:tgtEl>
                                          <p:spTgt spid="2036889"/>
                                        </p:tgtEl>
                                        <p:attrNameLst>
                                          <p:attrName>ppt_w</p:attrName>
                                        </p:attrNameLst>
                                      </p:cBhvr>
                                      <p:tavLst>
                                        <p:tav tm="0">
                                          <p:val>
                                            <p:fltVal val="0"/>
                                          </p:val>
                                        </p:tav>
                                        <p:tav tm="100000">
                                          <p:val>
                                            <p:strVal val="#ppt_w"/>
                                          </p:val>
                                        </p:tav>
                                      </p:tavLst>
                                    </p:anim>
                                    <p:anim calcmode="lin" valueType="num">
                                      <p:cBhvr>
                                        <p:cTn id="8" dur="500" fill="hold"/>
                                        <p:tgtEl>
                                          <p:spTgt spid="203688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2036890"/>
                                        </p:tgtEl>
                                        <p:attrNameLst>
                                          <p:attrName>style.visibility</p:attrName>
                                        </p:attrNameLst>
                                      </p:cBhvr>
                                      <p:to>
                                        <p:strVal val="visible"/>
                                      </p:to>
                                    </p:set>
                                    <p:animEffect transition="in" filter="wipe(down)">
                                      <p:cBhvr>
                                        <p:cTn id="13" dur="500"/>
                                        <p:tgtEl>
                                          <p:spTgt spid="203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a:extLst>
              <a:ext uri="{FF2B5EF4-FFF2-40B4-BE49-F238E27FC236}">
                <a16:creationId xmlns:a16="http://schemas.microsoft.com/office/drawing/2014/main" id="{FC6D8BC8-3D1C-4294-BB17-1BEA1BC895D5}"/>
              </a:ext>
            </a:extLst>
          </p:cNvPr>
          <p:cNvSpPr>
            <a:spLocks noChangeArrowheads="1"/>
          </p:cNvSpPr>
          <p:nvPr/>
        </p:nvSpPr>
        <p:spPr bwMode="gray">
          <a:xfrm>
            <a:off x="187325" y="1374775"/>
            <a:ext cx="8737600" cy="49641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37765" name="Text Box 5">
            <a:extLst>
              <a:ext uri="{FF2B5EF4-FFF2-40B4-BE49-F238E27FC236}">
                <a16:creationId xmlns:a16="http://schemas.microsoft.com/office/drawing/2014/main" id="{D9238448-48EF-4AD7-99AB-F801E14DBDC5}"/>
              </a:ext>
            </a:extLst>
          </p:cNvPr>
          <p:cNvSpPr txBox="1">
            <a:spLocks noChangeArrowheads="1"/>
          </p:cNvSpPr>
          <p:nvPr/>
        </p:nvSpPr>
        <p:spPr bwMode="gray">
          <a:xfrm>
            <a:off x="185738" y="6303963"/>
            <a:ext cx="8824912" cy="365125"/>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sz="900"/>
              <a:t>Source: Daum, J.H.: Intangible Assets und die wertorientierte Steuerung von Netzwerken in der Automobilindustrie-Teil 1,</a:t>
            </a:r>
            <a:br>
              <a:rPr lang="de-DE" altLang="de-DE" sz="900"/>
            </a:br>
            <a:r>
              <a:rPr lang="de-DE" altLang="de-DE" sz="900"/>
              <a:t> in: Forschungsbericht des Arbeitskreises „Netzwerksteuerung/Network Value Added in der Automobilindustrie“</a:t>
            </a:r>
          </a:p>
        </p:txBody>
      </p:sp>
      <p:sp>
        <p:nvSpPr>
          <p:cNvPr id="2037766" name="Rectangle 6">
            <a:extLst>
              <a:ext uri="{FF2B5EF4-FFF2-40B4-BE49-F238E27FC236}">
                <a16:creationId xmlns:a16="http://schemas.microsoft.com/office/drawing/2014/main" id="{9AA3EA28-AD93-4FDE-8957-3675E5C3F01A}"/>
              </a:ext>
            </a:extLst>
          </p:cNvPr>
          <p:cNvSpPr>
            <a:spLocks noChangeArrowheads="1"/>
          </p:cNvSpPr>
          <p:nvPr/>
        </p:nvSpPr>
        <p:spPr bwMode="auto">
          <a:xfrm>
            <a:off x="1643063" y="1701800"/>
            <a:ext cx="1666875" cy="898525"/>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67" name="Rectangle 7">
            <a:extLst>
              <a:ext uri="{FF2B5EF4-FFF2-40B4-BE49-F238E27FC236}">
                <a16:creationId xmlns:a16="http://schemas.microsoft.com/office/drawing/2014/main" id="{B4C75472-E1D0-444D-9490-6A7093A59A2F}"/>
              </a:ext>
            </a:extLst>
          </p:cNvPr>
          <p:cNvSpPr>
            <a:spLocks noChangeArrowheads="1"/>
          </p:cNvSpPr>
          <p:nvPr/>
        </p:nvSpPr>
        <p:spPr bwMode="auto">
          <a:xfrm>
            <a:off x="6757988" y="1693863"/>
            <a:ext cx="1666875" cy="898525"/>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68" name="Text Box 8">
            <a:extLst>
              <a:ext uri="{FF2B5EF4-FFF2-40B4-BE49-F238E27FC236}">
                <a16:creationId xmlns:a16="http://schemas.microsoft.com/office/drawing/2014/main" id="{511E0060-8621-4C61-BC46-3CE673A1D9CF}"/>
              </a:ext>
            </a:extLst>
          </p:cNvPr>
          <p:cNvSpPr txBox="1">
            <a:spLocks noChangeArrowheads="1"/>
          </p:cNvSpPr>
          <p:nvPr/>
        </p:nvSpPr>
        <p:spPr bwMode="auto">
          <a:xfrm>
            <a:off x="1701800" y="1662113"/>
            <a:ext cx="1582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subjective customer value</a:t>
            </a:r>
            <a:br>
              <a:rPr lang="de-DE" altLang="de-DE" sz="800">
                <a:solidFill>
                  <a:schemeClr val="tx1"/>
                </a:solidFill>
              </a:rPr>
            </a:br>
            <a:r>
              <a:rPr lang="de-DE" altLang="de-DE" sz="800">
                <a:solidFill>
                  <a:schemeClr val="tx1"/>
                </a:solidFill>
              </a:rPr>
              <a:t>(of the entire offering)</a:t>
            </a:r>
          </a:p>
        </p:txBody>
      </p:sp>
      <p:grpSp>
        <p:nvGrpSpPr>
          <p:cNvPr id="2037769" name="Group 9">
            <a:extLst>
              <a:ext uri="{FF2B5EF4-FFF2-40B4-BE49-F238E27FC236}">
                <a16:creationId xmlns:a16="http://schemas.microsoft.com/office/drawing/2014/main" id="{A2BFAA8B-7188-40B6-AADC-D1B72F01B228}"/>
              </a:ext>
            </a:extLst>
          </p:cNvPr>
          <p:cNvGrpSpPr>
            <a:grpSpLocks/>
          </p:cNvGrpSpPr>
          <p:nvPr/>
        </p:nvGrpSpPr>
        <p:grpSpPr bwMode="auto">
          <a:xfrm>
            <a:off x="1770063" y="1985963"/>
            <a:ext cx="1327150" cy="579437"/>
            <a:chOff x="484" y="566"/>
            <a:chExt cx="1011" cy="520"/>
          </a:xfrm>
        </p:grpSpPr>
        <p:sp>
          <p:nvSpPr>
            <p:cNvPr id="2037770" name="Rectangle 10">
              <a:extLst>
                <a:ext uri="{FF2B5EF4-FFF2-40B4-BE49-F238E27FC236}">
                  <a16:creationId xmlns:a16="http://schemas.microsoft.com/office/drawing/2014/main" id="{AF63A833-B549-4166-AA84-240249B6F4BF}"/>
                </a:ext>
              </a:extLst>
            </p:cNvPr>
            <p:cNvSpPr>
              <a:spLocks noChangeArrowheads="1"/>
            </p:cNvSpPr>
            <p:nvPr/>
          </p:nvSpPr>
          <p:spPr bwMode="auto">
            <a:xfrm>
              <a:off x="484" y="933"/>
              <a:ext cx="261" cy="153"/>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71" name="Rectangle 11">
              <a:extLst>
                <a:ext uri="{FF2B5EF4-FFF2-40B4-BE49-F238E27FC236}">
                  <a16:creationId xmlns:a16="http://schemas.microsoft.com/office/drawing/2014/main" id="{D30BCB8C-4A99-4B5A-AA08-D1E85E458578}"/>
                </a:ext>
              </a:extLst>
            </p:cNvPr>
            <p:cNvSpPr>
              <a:spLocks noChangeArrowheads="1"/>
            </p:cNvSpPr>
            <p:nvPr/>
          </p:nvSpPr>
          <p:spPr bwMode="auto">
            <a:xfrm>
              <a:off x="745" y="811"/>
              <a:ext cx="228" cy="122"/>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72" name="Rectangle 12">
              <a:extLst>
                <a:ext uri="{FF2B5EF4-FFF2-40B4-BE49-F238E27FC236}">
                  <a16:creationId xmlns:a16="http://schemas.microsoft.com/office/drawing/2014/main" id="{C5E2A582-5174-44D2-8CE4-EEA41AA65B3F}"/>
                </a:ext>
              </a:extLst>
            </p:cNvPr>
            <p:cNvSpPr>
              <a:spLocks noChangeArrowheads="1"/>
            </p:cNvSpPr>
            <p:nvPr/>
          </p:nvSpPr>
          <p:spPr bwMode="auto">
            <a:xfrm>
              <a:off x="973" y="689"/>
              <a:ext cx="261" cy="122"/>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73" name="Rectangle 13">
              <a:extLst>
                <a:ext uri="{FF2B5EF4-FFF2-40B4-BE49-F238E27FC236}">
                  <a16:creationId xmlns:a16="http://schemas.microsoft.com/office/drawing/2014/main" id="{FD48C77D-474D-4D34-9CF0-C73ED11A6A03}"/>
                </a:ext>
              </a:extLst>
            </p:cNvPr>
            <p:cNvSpPr>
              <a:spLocks noChangeArrowheads="1"/>
            </p:cNvSpPr>
            <p:nvPr/>
          </p:nvSpPr>
          <p:spPr bwMode="auto">
            <a:xfrm>
              <a:off x="1234" y="566"/>
              <a:ext cx="261" cy="122"/>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37774" name="Text Box 14">
            <a:extLst>
              <a:ext uri="{FF2B5EF4-FFF2-40B4-BE49-F238E27FC236}">
                <a16:creationId xmlns:a16="http://schemas.microsoft.com/office/drawing/2014/main" id="{C5E373FA-2F2F-4995-9B7B-99BD52533B7E}"/>
              </a:ext>
            </a:extLst>
          </p:cNvPr>
          <p:cNvSpPr txBox="1">
            <a:spLocks noChangeArrowheads="1"/>
          </p:cNvSpPr>
          <p:nvPr/>
        </p:nvSpPr>
        <p:spPr bwMode="auto">
          <a:xfrm>
            <a:off x="6800850" y="1728788"/>
            <a:ext cx="15811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Finanzrendite</a:t>
            </a:r>
          </a:p>
        </p:txBody>
      </p:sp>
      <p:sp>
        <p:nvSpPr>
          <p:cNvPr id="2037775" name="Line 15">
            <a:extLst>
              <a:ext uri="{FF2B5EF4-FFF2-40B4-BE49-F238E27FC236}">
                <a16:creationId xmlns:a16="http://schemas.microsoft.com/office/drawing/2014/main" id="{4A0EC4C6-FA24-44DE-AF5E-F2FA4A46FDD4}"/>
              </a:ext>
            </a:extLst>
          </p:cNvPr>
          <p:cNvSpPr>
            <a:spLocks noChangeShapeType="1"/>
          </p:cNvSpPr>
          <p:nvPr/>
        </p:nvSpPr>
        <p:spPr bwMode="auto">
          <a:xfrm>
            <a:off x="7372350" y="2206625"/>
            <a:ext cx="857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76" name="Rectangle 16">
            <a:extLst>
              <a:ext uri="{FF2B5EF4-FFF2-40B4-BE49-F238E27FC236}">
                <a16:creationId xmlns:a16="http://schemas.microsoft.com/office/drawing/2014/main" id="{E93BDE79-0697-48C8-9959-033A809A744D}"/>
              </a:ext>
            </a:extLst>
          </p:cNvPr>
          <p:cNvSpPr>
            <a:spLocks noChangeArrowheads="1"/>
          </p:cNvSpPr>
          <p:nvPr/>
        </p:nvSpPr>
        <p:spPr bwMode="gray">
          <a:xfrm>
            <a:off x="6842125" y="2143125"/>
            <a:ext cx="260350" cy="101600"/>
          </a:xfrm>
          <a:prstGeom prst="rect">
            <a:avLst/>
          </a:prstGeom>
          <a:solidFill>
            <a:srgbClr val="0066FF"/>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r>
              <a:rPr lang="de-DE" altLang="de-DE" sz="900">
                <a:solidFill>
                  <a:schemeClr val="bg1"/>
                </a:solidFill>
              </a:rPr>
              <a:t>ROI</a:t>
            </a:r>
          </a:p>
        </p:txBody>
      </p:sp>
      <p:sp>
        <p:nvSpPr>
          <p:cNvPr id="2037777" name="Line 17">
            <a:extLst>
              <a:ext uri="{FF2B5EF4-FFF2-40B4-BE49-F238E27FC236}">
                <a16:creationId xmlns:a16="http://schemas.microsoft.com/office/drawing/2014/main" id="{FDAF89EE-05AD-470F-9CF0-912F2245D7D8}"/>
              </a:ext>
            </a:extLst>
          </p:cNvPr>
          <p:cNvSpPr>
            <a:spLocks noChangeShapeType="1"/>
          </p:cNvSpPr>
          <p:nvPr/>
        </p:nvSpPr>
        <p:spPr bwMode="auto">
          <a:xfrm>
            <a:off x="7102475" y="2195513"/>
            <a:ext cx="365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78" name="Line 18">
            <a:extLst>
              <a:ext uri="{FF2B5EF4-FFF2-40B4-BE49-F238E27FC236}">
                <a16:creationId xmlns:a16="http://schemas.microsoft.com/office/drawing/2014/main" id="{2AFCADAB-1457-41CA-85D3-EE08FF874C9F}"/>
              </a:ext>
            </a:extLst>
          </p:cNvPr>
          <p:cNvSpPr>
            <a:spLocks noChangeShapeType="1"/>
          </p:cNvSpPr>
          <p:nvPr/>
        </p:nvSpPr>
        <p:spPr bwMode="auto">
          <a:xfrm>
            <a:off x="7138988" y="2095500"/>
            <a:ext cx="0" cy="2508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79" name="Line 19">
            <a:extLst>
              <a:ext uri="{FF2B5EF4-FFF2-40B4-BE49-F238E27FC236}">
                <a16:creationId xmlns:a16="http://schemas.microsoft.com/office/drawing/2014/main" id="{FC5D6557-BFA5-4145-9678-C7460FFF8B70}"/>
              </a:ext>
            </a:extLst>
          </p:cNvPr>
          <p:cNvSpPr>
            <a:spLocks noChangeShapeType="1"/>
          </p:cNvSpPr>
          <p:nvPr/>
        </p:nvSpPr>
        <p:spPr bwMode="auto">
          <a:xfrm>
            <a:off x="7138988" y="2095500"/>
            <a:ext cx="233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80" name="Line 20">
            <a:extLst>
              <a:ext uri="{FF2B5EF4-FFF2-40B4-BE49-F238E27FC236}">
                <a16:creationId xmlns:a16="http://schemas.microsoft.com/office/drawing/2014/main" id="{9CBCFB59-A580-409A-945A-1D4A8224E54A}"/>
              </a:ext>
            </a:extLst>
          </p:cNvPr>
          <p:cNvSpPr>
            <a:spLocks noChangeShapeType="1"/>
          </p:cNvSpPr>
          <p:nvPr/>
        </p:nvSpPr>
        <p:spPr bwMode="auto">
          <a:xfrm>
            <a:off x="7138988" y="2346325"/>
            <a:ext cx="233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2037781" name="Group 21">
            <a:extLst>
              <a:ext uri="{FF2B5EF4-FFF2-40B4-BE49-F238E27FC236}">
                <a16:creationId xmlns:a16="http://schemas.microsoft.com/office/drawing/2014/main" id="{2D057149-4516-44A4-A3B7-93137AB1E4D3}"/>
              </a:ext>
            </a:extLst>
          </p:cNvPr>
          <p:cNvGrpSpPr>
            <a:grpSpLocks/>
          </p:cNvGrpSpPr>
          <p:nvPr/>
        </p:nvGrpSpPr>
        <p:grpSpPr bwMode="auto">
          <a:xfrm>
            <a:off x="7372350" y="2025650"/>
            <a:ext cx="233363" cy="157163"/>
            <a:chOff x="1824" y="1296"/>
            <a:chExt cx="912" cy="864"/>
          </a:xfrm>
        </p:grpSpPr>
        <p:sp>
          <p:nvSpPr>
            <p:cNvPr id="2037782" name="Line 22">
              <a:extLst>
                <a:ext uri="{FF2B5EF4-FFF2-40B4-BE49-F238E27FC236}">
                  <a16:creationId xmlns:a16="http://schemas.microsoft.com/office/drawing/2014/main" id="{FAD71BC5-EA2C-42CC-95AB-61524D016290}"/>
                </a:ext>
              </a:extLst>
            </p:cNvPr>
            <p:cNvSpPr>
              <a:spLocks noChangeShapeType="1"/>
            </p:cNvSpPr>
            <p:nvPr/>
          </p:nvSpPr>
          <p:spPr bwMode="auto">
            <a:xfrm>
              <a:off x="1824" y="1296"/>
              <a:ext cx="0" cy="8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83" name="Line 23">
              <a:extLst>
                <a:ext uri="{FF2B5EF4-FFF2-40B4-BE49-F238E27FC236}">
                  <a16:creationId xmlns:a16="http://schemas.microsoft.com/office/drawing/2014/main" id="{5AD3F4C5-B352-4471-BA89-BEA56B3BBCF1}"/>
                </a:ext>
              </a:extLst>
            </p:cNvPr>
            <p:cNvSpPr>
              <a:spLocks noChangeShapeType="1"/>
            </p:cNvSpPr>
            <p:nvPr/>
          </p:nvSpPr>
          <p:spPr bwMode="auto">
            <a:xfrm>
              <a:off x="1824" y="1296"/>
              <a:ext cx="9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84" name="Line 24">
              <a:extLst>
                <a:ext uri="{FF2B5EF4-FFF2-40B4-BE49-F238E27FC236}">
                  <a16:creationId xmlns:a16="http://schemas.microsoft.com/office/drawing/2014/main" id="{F0372EF6-7969-4B7F-AFBB-A1626668EDFC}"/>
                </a:ext>
              </a:extLst>
            </p:cNvPr>
            <p:cNvSpPr>
              <a:spLocks noChangeShapeType="1"/>
            </p:cNvSpPr>
            <p:nvPr/>
          </p:nvSpPr>
          <p:spPr bwMode="auto">
            <a:xfrm>
              <a:off x="1824" y="2160"/>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37785" name="Rectangle 25">
            <a:extLst>
              <a:ext uri="{FF2B5EF4-FFF2-40B4-BE49-F238E27FC236}">
                <a16:creationId xmlns:a16="http://schemas.microsoft.com/office/drawing/2014/main" id="{E47E39D4-1B0B-42E1-8E09-48B6CA7406E1}"/>
              </a:ext>
            </a:extLst>
          </p:cNvPr>
          <p:cNvSpPr>
            <a:spLocks noChangeArrowheads="1"/>
          </p:cNvSpPr>
          <p:nvPr/>
        </p:nvSpPr>
        <p:spPr bwMode="gray">
          <a:xfrm>
            <a:off x="7396163" y="2159000"/>
            <a:ext cx="166687" cy="66675"/>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bg1"/>
              </a:solidFill>
            </a:endParaRPr>
          </a:p>
        </p:txBody>
      </p:sp>
      <p:sp>
        <p:nvSpPr>
          <p:cNvPr id="2037786" name="Line 26">
            <a:extLst>
              <a:ext uri="{FF2B5EF4-FFF2-40B4-BE49-F238E27FC236}">
                <a16:creationId xmlns:a16="http://schemas.microsoft.com/office/drawing/2014/main" id="{9FABA956-03A6-4A3E-B1C0-663E20A6B985}"/>
              </a:ext>
            </a:extLst>
          </p:cNvPr>
          <p:cNvSpPr>
            <a:spLocks noChangeShapeType="1"/>
          </p:cNvSpPr>
          <p:nvPr/>
        </p:nvSpPr>
        <p:spPr bwMode="auto">
          <a:xfrm>
            <a:off x="7605713" y="1970088"/>
            <a:ext cx="0" cy="1412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87" name="Line 27">
            <a:extLst>
              <a:ext uri="{FF2B5EF4-FFF2-40B4-BE49-F238E27FC236}">
                <a16:creationId xmlns:a16="http://schemas.microsoft.com/office/drawing/2014/main" id="{676A0C26-BF97-4D8E-B294-0F67D03A8294}"/>
              </a:ext>
            </a:extLst>
          </p:cNvPr>
          <p:cNvSpPr>
            <a:spLocks noChangeShapeType="1"/>
          </p:cNvSpPr>
          <p:nvPr/>
        </p:nvSpPr>
        <p:spPr bwMode="auto">
          <a:xfrm>
            <a:off x="7605713" y="1970088"/>
            <a:ext cx="2349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88" name="Line 28">
            <a:extLst>
              <a:ext uri="{FF2B5EF4-FFF2-40B4-BE49-F238E27FC236}">
                <a16:creationId xmlns:a16="http://schemas.microsoft.com/office/drawing/2014/main" id="{AFEE3BD1-CE4E-4D64-BABA-A1F4CE34F82E}"/>
              </a:ext>
            </a:extLst>
          </p:cNvPr>
          <p:cNvSpPr>
            <a:spLocks noChangeShapeType="1"/>
          </p:cNvSpPr>
          <p:nvPr/>
        </p:nvSpPr>
        <p:spPr bwMode="auto">
          <a:xfrm>
            <a:off x="7605713" y="2111375"/>
            <a:ext cx="1603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2037789" name="Group 29">
            <a:extLst>
              <a:ext uri="{FF2B5EF4-FFF2-40B4-BE49-F238E27FC236}">
                <a16:creationId xmlns:a16="http://schemas.microsoft.com/office/drawing/2014/main" id="{AFFF2147-06E0-4642-8B56-E7DA36C6E583}"/>
              </a:ext>
            </a:extLst>
          </p:cNvPr>
          <p:cNvGrpSpPr>
            <a:grpSpLocks/>
          </p:cNvGrpSpPr>
          <p:nvPr/>
        </p:nvGrpSpPr>
        <p:grpSpPr bwMode="auto">
          <a:xfrm>
            <a:off x="7840663" y="1916113"/>
            <a:ext cx="233362" cy="139700"/>
            <a:chOff x="1824" y="1296"/>
            <a:chExt cx="912" cy="864"/>
          </a:xfrm>
        </p:grpSpPr>
        <p:sp>
          <p:nvSpPr>
            <p:cNvPr id="2037790" name="Line 30">
              <a:extLst>
                <a:ext uri="{FF2B5EF4-FFF2-40B4-BE49-F238E27FC236}">
                  <a16:creationId xmlns:a16="http://schemas.microsoft.com/office/drawing/2014/main" id="{819E40AD-9154-4E06-A8AE-1554E89CE54E}"/>
                </a:ext>
              </a:extLst>
            </p:cNvPr>
            <p:cNvSpPr>
              <a:spLocks noChangeShapeType="1"/>
            </p:cNvSpPr>
            <p:nvPr/>
          </p:nvSpPr>
          <p:spPr bwMode="auto">
            <a:xfrm>
              <a:off x="1824" y="1296"/>
              <a:ext cx="0" cy="8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91" name="Line 31">
              <a:extLst>
                <a:ext uri="{FF2B5EF4-FFF2-40B4-BE49-F238E27FC236}">
                  <a16:creationId xmlns:a16="http://schemas.microsoft.com/office/drawing/2014/main" id="{2BC102BA-C271-46DA-B37E-C3A9B38425CA}"/>
                </a:ext>
              </a:extLst>
            </p:cNvPr>
            <p:cNvSpPr>
              <a:spLocks noChangeShapeType="1"/>
            </p:cNvSpPr>
            <p:nvPr/>
          </p:nvSpPr>
          <p:spPr bwMode="auto">
            <a:xfrm>
              <a:off x="1824" y="1296"/>
              <a:ext cx="9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92" name="Line 32">
              <a:extLst>
                <a:ext uri="{FF2B5EF4-FFF2-40B4-BE49-F238E27FC236}">
                  <a16:creationId xmlns:a16="http://schemas.microsoft.com/office/drawing/2014/main" id="{5C61503C-25DC-45AC-9BDA-10188376686C}"/>
                </a:ext>
              </a:extLst>
            </p:cNvPr>
            <p:cNvSpPr>
              <a:spLocks noChangeShapeType="1"/>
            </p:cNvSpPr>
            <p:nvPr/>
          </p:nvSpPr>
          <p:spPr bwMode="auto">
            <a:xfrm>
              <a:off x="1824" y="2160"/>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2037793" name="Group 33">
            <a:extLst>
              <a:ext uri="{FF2B5EF4-FFF2-40B4-BE49-F238E27FC236}">
                <a16:creationId xmlns:a16="http://schemas.microsoft.com/office/drawing/2014/main" id="{E9B1FF9C-402E-43B2-9129-5118D6D80F8C}"/>
              </a:ext>
            </a:extLst>
          </p:cNvPr>
          <p:cNvGrpSpPr>
            <a:grpSpLocks/>
          </p:cNvGrpSpPr>
          <p:nvPr/>
        </p:nvGrpSpPr>
        <p:grpSpPr bwMode="auto">
          <a:xfrm>
            <a:off x="8097838" y="1868488"/>
            <a:ext cx="149225" cy="141287"/>
            <a:chOff x="1824" y="1296"/>
            <a:chExt cx="912" cy="864"/>
          </a:xfrm>
        </p:grpSpPr>
        <p:sp>
          <p:nvSpPr>
            <p:cNvPr id="2037794" name="Line 34">
              <a:extLst>
                <a:ext uri="{FF2B5EF4-FFF2-40B4-BE49-F238E27FC236}">
                  <a16:creationId xmlns:a16="http://schemas.microsoft.com/office/drawing/2014/main" id="{F4939C95-D3A4-44BA-8E98-1F6337DE841F}"/>
                </a:ext>
              </a:extLst>
            </p:cNvPr>
            <p:cNvSpPr>
              <a:spLocks noChangeShapeType="1"/>
            </p:cNvSpPr>
            <p:nvPr/>
          </p:nvSpPr>
          <p:spPr bwMode="auto">
            <a:xfrm>
              <a:off x="1824" y="1296"/>
              <a:ext cx="0" cy="8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95" name="Line 35">
              <a:extLst>
                <a:ext uri="{FF2B5EF4-FFF2-40B4-BE49-F238E27FC236}">
                  <a16:creationId xmlns:a16="http://schemas.microsoft.com/office/drawing/2014/main" id="{796D3E61-A104-4AA6-BA38-CDB462FE43A8}"/>
                </a:ext>
              </a:extLst>
            </p:cNvPr>
            <p:cNvSpPr>
              <a:spLocks noChangeShapeType="1"/>
            </p:cNvSpPr>
            <p:nvPr/>
          </p:nvSpPr>
          <p:spPr bwMode="auto">
            <a:xfrm>
              <a:off x="1824" y="1296"/>
              <a:ext cx="9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796" name="Line 36">
              <a:extLst>
                <a:ext uri="{FF2B5EF4-FFF2-40B4-BE49-F238E27FC236}">
                  <a16:creationId xmlns:a16="http://schemas.microsoft.com/office/drawing/2014/main" id="{92096DA5-79B3-46F9-8C15-5A061B9B06B1}"/>
                </a:ext>
              </a:extLst>
            </p:cNvPr>
            <p:cNvSpPr>
              <a:spLocks noChangeShapeType="1"/>
            </p:cNvSpPr>
            <p:nvPr/>
          </p:nvSpPr>
          <p:spPr bwMode="auto">
            <a:xfrm>
              <a:off x="1824" y="2160"/>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37797" name="Rectangle 37">
            <a:extLst>
              <a:ext uri="{FF2B5EF4-FFF2-40B4-BE49-F238E27FC236}">
                <a16:creationId xmlns:a16="http://schemas.microsoft.com/office/drawing/2014/main" id="{D3B23A8C-5686-4B09-BD45-564F9E823988}"/>
              </a:ext>
            </a:extLst>
          </p:cNvPr>
          <p:cNvSpPr>
            <a:spLocks noChangeArrowheads="1"/>
          </p:cNvSpPr>
          <p:nvPr/>
        </p:nvSpPr>
        <p:spPr bwMode="gray">
          <a:xfrm>
            <a:off x="7631113" y="2081213"/>
            <a:ext cx="165100" cy="66675"/>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a:solidFill>
                <a:schemeClr val="tx1"/>
              </a:solidFill>
            </a:endParaRPr>
          </a:p>
        </p:txBody>
      </p:sp>
      <p:sp>
        <p:nvSpPr>
          <p:cNvPr id="2037798" name="Rectangle 38">
            <a:extLst>
              <a:ext uri="{FF2B5EF4-FFF2-40B4-BE49-F238E27FC236}">
                <a16:creationId xmlns:a16="http://schemas.microsoft.com/office/drawing/2014/main" id="{6B157B12-F97E-48C3-BEFB-818631DC3BD7}"/>
              </a:ext>
            </a:extLst>
          </p:cNvPr>
          <p:cNvSpPr>
            <a:spLocks noChangeArrowheads="1"/>
          </p:cNvSpPr>
          <p:nvPr/>
        </p:nvSpPr>
        <p:spPr bwMode="gray">
          <a:xfrm>
            <a:off x="7883525" y="2025650"/>
            <a:ext cx="166688" cy="66675"/>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a:solidFill>
                <a:schemeClr val="tx1"/>
              </a:solidFill>
            </a:endParaRPr>
          </a:p>
        </p:txBody>
      </p:sp>
      <p:sp>
        <p:nvSpPr>
          <p:cNvPr id="2037799" name="Rectangle 39">
            <a:extLst>
              <a:ext uri="{FF2B5EF4-FFF2-40B4-BE49-F238E27FC236}">
                <a16:creationId xmlns:a16="http://schemas.microsoft.com/office/drawing/2014/main" id="{4CA4BB47-4DCE-4C25-A6A0-DBF045DC001E}"/>
              </a:ext>
            </a:extLst>
          </p:cNvPr>
          <p:cNvSpPr>
            <a:spLocks noChangeArrowheads="1"/>
          </p:cNvSpPr>
          <p:nvPr/>
        </p:nvSpPr>
        <p:spPr bwMode="gray">
          <a:xfrm>
            <a:off x="8129588" y="1973263"/>
            <a:ext cx="166687" cy="68262"/>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7800" name="Rectangle 40">
            <a:extLst>
              <a:ext uri="{FF2B5EF4-FFF2-40B4-BE49-F238E27FC236}">
                <a16:creationId xmlns:a16="http://schemas.microsoft.com/office/drawing/2014/main" id="{9E4FC10B-F6F0-452C-B37D-CEDC3F3FDEDB}"/>
              </a:ext>
            </a:extLst>
          </p:cNvPr>
          <p:cNvSpPr>
            <a:spLocks noChangeArrowheads="1"/>
          </p:cNvSpPr>
          <p:nvPr/>
        </p:nvSpPr>
        <p:spPr bwMode="gray">
          <a:xfrm>
            <a:off x="7162800" y="2051050"/>
            <a:ext cx="165100" cy="68263"/>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bg1"/>
              </a:solidFill>
            </a:endParaRPr>
          </a:p>
        </p:txBody>
      </p:sp>
      <p:sp>
        <p:nvSpPr>
          <p:cNvPr id="2037801" name="Rectangle 41">
            <a:extLst>
              <a:ext uri="{FF2B5EF4-FFF2-40B4-BE49-F238E27FC236}">
                <a16:creationId xmlns:a16="http://schemas.microsoft.com/office/drawing/2014/main" id="{09C9A753-A3D0-4A0D-A050-EFDFF20ADD73}"/>
              </a:ext>
            </a:extLst>
          </p:cNvPr>
          <p:cNvSpPr>
            <a:spLocks noChangeArrowheads="1"/>
          </p:cNvSpPr>
          <p:nvPr/>
        </p:nvSpPr>
        <p:spPr bwMode="gray">
          <a:xfrm>
            <a:off x="7396163" y="1993900"/>
            <a:ext cx="166687" cy="68263"/>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bg1"/>
              </a:solidFill>
            </a:endParaRPr>
          </a:p>
        </p:txBody>
      </p:sp>
      <p:sp>
        <p:nvSpPr>
          <p:cNvPr id="2037802" name="Rectangle 42">
            <a:extLst>
              <a:ext uri="{FF2B5EF4-FFF2-40B4-BE49-F238E27FC236}">
                <a16:creationId xmlns:a16="http://schemas.microsoft.com/office/drawing/2014/main" id="{B9D5F524-1685-4E7E-BA5D-351F02C85DAB}"/>
              </a:ext>
            </a:extLst>
          </p:cNvPr>
          <p:cNvSpPr>
            <a:spLocks noChangeArrowheads="1"/>
          </p:cNvSpPr>
          <p:nvPr/>
        </p:nvSpPr>
        <p:spPr bwMode="gray">
          <a:xfrm>
            <a:off x="7631113" y="1939925"/>
            <a:ext cx="165100" cy="66675"/>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500">
              <a:solidFill>
                <a:schemeClr val="tx1"/>
              </a:solidFill>
            </a:endParaRPr>
          </a:p>
        </p:txBody>
      </p:sp>
      <p:sp>
        <p:nvSpPr>
          <p:cNvPr id="2037803" name="Rectangle 43">
            <a:extLst>
              <a:ext uri="{FF2B5EF4-FFF2-40B4-BE49-F238E27FC236}">
                <a16:creationId xmlns:a16="http://schemas.microsoft.com/office/drawing/2014/main" id="{94F3ADAF-C562-45D9-9AB4-A1AF30B76ED3}"/>
              </a:ext>
            </a:extLst>
          </p:cNvPr>
          <p:cNvSpPr>
            <a:spLocks noChangeArrowheads="1"/>
          </p:cNvSpPr>
          <p:nvPr/>
        </p:nvSpPr>
        <p:spPr bwMode="gray">
          <a:xfrm>
            <a:off x="7883525" y="1884363"/>
            <a:ext cx="166688" cy="68262"/>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7804" name="Rectangle 44">
            <a:extLst>
              <a:ext uri="{FF2B5EF4-FFF2-40B4-BE49-F238E27FC236}">
                <a16:creationId xmlns:a16="http://schemas.microsoft.com/office/drawing/2014/main" id="{1C4F6F7E-CEE9-419C-9192-5DB4308F0FCB}"/>
              </a:ext>
            </a:extLst>
          </p:cNvPr>
          <p:cNvSpPr>
            <a:spLocks noChangeArrowheads="1"/>
          </p:cNvSpPr>
          <p:nvPr/>
        </p:nvSpPr>
        <p:spPr bwMode="gray">
          <a:xfrm>
            <a:off x="8129588" y="1838325"/>
            <a:ext cx="166687" cy="66675"/>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7805" name="Line 45">
            <a:extLst>
              <a:ext uri="{FF2B5EF4-FFF2-40B4-BE49-F238E27FC236}">
                <a16:creationId xmlns:a16="http://schemas.microsoft.com/office/drawing/2014/main" id="{C71DB494-3F7A-4DD6-9A6B-B464FE91FE3D}"/>
              </a:ext>
            </a:extLst>
          </p:cNvPr>
          <p:cNvSpPr>
            <a:spLocks noChangeShapeType="1"/>
          </p:cNvSpPr>
          <p:nvPr/>
        </p:nvSpPr>
        <p:spPr bwMode="auto">
          <a:xfrm>
            <a:off x="7372350" y="22066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06" name="Line 46">
            <a:extLst>
              <a:ext uri="{FF2B5EF4-FFF2-40B4-BE49-F238E27FC236}">
                <a16:creationId xmlns:a16="http://schemas.microsoft.com/office/drawing/2014/main" id="{A8E72A7B-E79B-484F-96F6-736B7A039BAB}"/>
              </a:ext>
            </a:extLst>
          </p:cNvPr>
          <p:cNvSpPr>
            <a:spLocks noChangeShapeType="1"/>
          </p:cNvSpPr>
          <p:nvPr/>
        </p:nvSpPr>
        <p:spPr bwMode="auto">
          <a:xfrm>
            <a:off x="7372350" y="2416175"/>
            <a:ext cx="233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07" name="Rectangle 47">
            <a:extLst>
              <a:ext uri="{FF2B5EF4-FFF2-40B4-BE49-F238E27FC236}">
                <a16:creationId xmlns:a16="http://schemas.microsoft.com/office/drawing/2014/main" id="{EBBEC764-714D-479B-B9AD-6DC5C0810DDC}"/>
              </a:ext>
            </a:extLst>
          </p:cNvPr>
          <p:cNvSpPr>
            <a:spLocks noChangeArrowheads="1"/>
          </p:cNvSpPr>
          <p:nvPr/>
        </p:nvSpPr>
        <p:spPr bwMode="gray">
          <a:xfrm>
            <a:off x="7396163" y="2379663"/>
            <a:ext cx="166687" cy="68262"/>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a:solidFill>
                <a:schemeClr val="bg1"/>
              </a:solidFill>
            </a:endParaRPr>
          </a:p>
        </p:txBody>
      </p:sp>
      <p:sp>
        <p:nvSpPr>
          <p:cNvPr id="2037808" name="Line 48">
            <a:extLst>
              <a:ext uri="{FF2B5EF4-FFF2-40B4-BE49-F238E27FC236}">
                <a16:creationId xmlns:a16="http://schemas.microsoft.com/office/drawing/2014/main" id="{14367F53-3BAF-4B8A-B0D9-9C3B191BCCA3}"/>
              </a:ext>
            </a:extLst>
          </p:cNvPr>
          <p:cNvSpPr>
            <a:spLocks noChangeShapeType="1"/>
          </p:cNvSpPr>
          <p:nvPr/>
        </p:nvSpPr>
        <p:spPr bwMode="auto">
          <a:xfrm>
            <a:off x="7605713" y="2330450"/>
            <a:ext cx="0" cy="141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09" name="Line 49">
            <a:extLst>
              <a:ext uri="{FF2B5EF4-FFF2-40B4-BE49-F238E27FC236}">
                <a16:creationId xmlns:a16="http://schemas.microsoft.com/office/drawing/2014/main" id="{AF6EFCD5-F2DC-4E02-A79B-59DF0AFDAD32}"/>
              </a:ext>
            </a:extLst>
          </p:cNvPr>
          <p:cNvSpPr>
            <a:spLocks noChangeShapeType="1"/>
          </p:cNvSpPr>
          <p:nvPr/>
        </p:nvSpPr>
        <p:spPr bwMode="auto">
          <a:xfrm>
            <a:off x="7605713" y="2330450"/>
            <a:ext cx="2349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10" name="Line 50">
            <a:extLst>
              <a:ext uri="{FF2B5EF4-FFF2-40B4-BE49-F238E27FC236}">
                <a16:creationId xmlns:a16="http://schemas.microsoft.com/office/drawing/2014/main" id="{7ADFF694-8753-40E0-8808-8A7EE0974F98}"/>
              </a:ext>
            </a:extLst>
          </p:cNvPr>
          <p:cNvSpPr>
            <a:spLocks noChangeShapeType="1"/>
          </p:cNvSpPr>
          <p:nvPr/>
        </p:nvSpPr>
        <p:spPr bwMode="auto">
          <a:xfrm>
            <a:off x="7605713" y="2471738"/>
            <a:ext cx="1603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11" name="Rectangle 51">
            <a:extLst>
              <a:ext uri="{FF2B5EF4-FFF2-40B4-BE49-F238E27FC236}">
                <a16:creationId xmlns:a16="http://schemas.microsoft.com/office/drawing/2014/main" id="{146A069C-9782-48BA-BF49-7EFA89FCD187}"/>
              </a:ext>
            </a:extLst>
          </p:cNvPr>
          <p:cNvSpPr>
            <a:spLocks noChangeArrowheads="1"/>
          </p:cNvSpPr>
          <p:nvPr/>
        </p:nvSpPr>
        <p:spPr bwMode="gray">
          <a:xfrm>
            <a:off x="7631113" y="2435225"/>
            <a:ext cx="165100" cy="66675"/>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7812" name="Rectangle 52">
            <a:extLst>
              <a:ext uri="{FF2B5EF4-FFF2-40B4-BE49-F238E27FC236}">
                <a16:creationId xmlns:a16="http://schemas.microsoft.com/office/drawing/2014/main" id="{9B45879A-59A4-454A-904D-AFCD96E29D80}"/>
              </a:ext>
            </a:extLst>
          </p:cNvPr>
          <p:cNvSpPr>
            <a:spLocks noChangeArrowheads="1"/>
          </p:cNvSpPr>
          <p:nvPr/>
        </p:nvSpPr>
        <p:spPr bwMode="gray">
          <a:xfrm>
            <a:off x="7631113" y="2298700"/>
            <a:ext cx="165100" cy="68263"/>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7813" name="Line 53">
            <a:extLst>
              <a:ext uri="{FF2B5EF4-FFF2-40B4-BE49-F238E27FC236}">
                <a16:creationId xmlns:a16="http://schemas.microsoft.com/office/drawing/2014/main" id="{EDFAB780-B433-42E8-B3CE-14EF7E6104CF}"/>
              </a:ext>
            </a:extLst>
          </p:cNvPr>
          <p:cNvSpPr>
            <a:spLocks noChangeShapeType="1"/>
          </p:cNvSpPr>
          <p:nvPr/>
        </p:nvSpPr>
        <p:spPr bwMode="auto">
          <a:xfrm>
            <a:off x="7840663" y="2330450"/>
            <a:ext cx="1968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14" name="Rectangle 54">
            <a:extLst>
              <a:ext uri="{FF2B5EF4-FFF2-40B4-BE49-F238E27FC236}">
                <a16:creationId xmlns:a16="http://schemas.microsoft.com/office/drawing/2014/main" id="{588318E9-7289-4D93-BDFE-14D343ACB158}"/>
              </a:ext>
            </a:extLst>
          </p:cNvPr>
          <p:cNvSpPr>
            <a:spLocks noChangeArrowheads="1"/>
          </p:cNvSpPr>
          <p:nvPr/>
        </p:nvSpPr>
        <p:spPr bwMode="gray">
          <a:xfrm>
            <a:off x="7883525" y="2293938"/>
            <a:ext cx="166688" cy="68262"/>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7815" name="Line 55">
            <a:extLst>
              <a:ext uri="{FF2B5EF4-FFF2-40B4-BE49-F238E27FC236}">
                <a16:creationId xmlns:a16="http://schemas.microsoft.com/office/drawing/2014/main" id="{5AFB9BE7-76AE-4EFA-93D7-D9D3CC352798}"/>
              </a:ext>
            </a:extLst>
          </p:cNvPr>
          <p:cNvSpPr>
            <a:spLocks noChangeShapeType="1"/>
          </p:cNvSpPr>
          <p:nvPr/>
        </p:nvSpPr>
        <p:spPr bwMode="auto">
          <a:xfrm>
            <a:off x="7840663" y="2193925"/>
            <a:ext cx="0" cy="136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16" name="Line 56">
            <a:extLst>
              <a:ext uri="{FF2B5EF4-FFF2-40B4-BE49-F238E27FC236}">
                <a16:creationId xmlns:a16="http://schemas.microsoft.com/office/drawing/2014/main" id="{A766409C-94F0-4585-B64B-D43721B0F153}"/>
              </a:ext>
            </a:extLst>
          </p:cNvPr>
          <p:cNvSpPr>
            <a:spLocks noChangeShapeType="1"/>
          </p:cNvSpPr>
          <p:nvPr/>
        </p:nvSpPr>
        <p:spPr bwMode="auto">
          <a:xfrm>
            <a:off x="7840663" y="2193925"/>
            <a:ext cx="1968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17" name="Rectangle 57">
            <a:extLst>
              <a:ext uri="{FF2B5EF4-FFF2-40B4-BE49-F238E27FC236}">
                <a16:creationId xmlns:a16="http://schemas.microsoft.com/office/drawing/2014/main" id="{1C28EBA5-BF1D-47B2-A4D8-93BC42307599}"/>
              </a:ext>
            </a:extLst>
          </p:cNvPr>
          <p:cNvSpPr>
            <a:spLocks noChangeArrowheads="1"/>
          </p:cNvSpPr>
          <p:nvPr/>
        </p:nvSpPr>
        <p:spPr bwMode="gray">
          <a:xfrm>
            <a:off x="7883525" y="2165350"/>
            <a:ext cx="166688" cy="63500"/>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tx1"/>
              </a:solidFill>
            </a:endParaRPr>
          </a:p>
        </p:txBody>
      </p:sp>
      <p:sp>
        <p:nvSpPr>
          <p:cNvPr id="2037818" name="Line 58">
            <a:extLst>
              <a:ext uri="{FF2B5EF4-FFF2-40B4-BE49-F238E27FC236}">
                <a16:creationId xmlns:a16="http://schemas.microsoft.com/office/drawing/2014/main" id="{D823199D-8722-4B9B-A115-AA9BF6D43819}"/>
              </a:ext>
            </a:extLst>
          </p:cNvPr>
          <p:cNvSpPr>
            <a:spLocks noChangeShapeType="1"/>
          </p:cNvSpPr>
          <p:nvPr/>
        </p:nvSpPr>
        <p:spPr bwMode="auto">
          <a:xfrm flipV="1">
            <a:off x="7840663" y="2330450"/>
            <a:ext cx="0" cy="141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19" name="Line 59">
            <a:extLst>
              <a:ext uri="{FF2B5EF4-FFF2-40B4-BE49-F238E27FC236}">
                <a16:creationId xmlns:a16="http://schemas.microsoft.com/office/drawing/2014/main" id="{6B7D77D0-D40F-4E69-A2C8-2203EB98B4B8}"/>
              </a:ext>
            </a:extLst>
          </p:cNvPr>
          <p:cNvSpPr>
            <a:spLocks noChangeShapeType="1"/>
          </p:cNvSpPr>
          <p:nvPr/>
        </p:nvSpPr>
        <p:spPr bwMode="auto">
          <a:xfrm flipV="1">
            <a:off x="7840663" y="2471738"/>
            <a:ext cx="1968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20" name="Rectangle 60">
            <a:extLst>
              <a:ext uri="{FF2B5EF4-FFF2-40B4-BE49-F238E27FC236}">
                <a16:creationId xmlns:a16="http://schemas.microsoft.com/office/drawing/2014/main" id="{F4E1C2D7-766B-425B-956D-39064C40C666}"/>
              </a:ext>
            </a:extLst>
          </p:cNvPr>
          <p:cNvSpPr>
            <a:spLocks noChangeArrowheads="1"/>
          </p:cNvSpPr>
          <p:nvPr/>
        </p:nvSpPr>
        <p:spPr bwMode="gray">
          <a:xfrm>
            <a:off x="7883525" y="2435225"/>
            <a:ext cx="166688" cy="66675"/>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a:solidFill>
                <a:schemeClr val="tx1"/>
              </a:solidFill>
            </a:endParaRPr>
          </a:p>
        </p:txBody>
      </p:sp>
      <p:sp>
        <p:nvSpPr>
          <p:cNvPr id="2037821" name="Rectangle 61">
            <a:extLst>
              <a:ext uri="{FF2B5EF4-FFF2-40B4-BE49-F238E27FC236}">
                <a16:creationId xmlns:a16="http://schemas.microsoft.com/office/drawing/2014/main" id="{6B31547E-F841-4DB8-A286-28071E50E06F}"/>
              </a:ext>
            </a:extLst>
          </p:cNvPr>
          <p:cNvSpPr>
            <a:spLocks noChangeArrowheads="1"/>
          </p:cNvSpPr>
          <p:nvPr/>
        </p:nvSpPr>
        <p:spPr bwMode="gray">
          <a:xfrm>
            <a:off x="7162800" y="2309813"/>
            <a:ext cx="165100" cy="66675"/>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600">
              <a:solidFill>
                <a:schemeClr val="bg1"/>
              </a:solidFill>
            </a:endParaRPr>
          </a:p>
        </p:txBody>
      </p:sp>
      <p:grpSp>
        <p:nvGrpSpPr>
          <p:cNvPr id="2037822" name="Group 62">
            <a:extLst>
              <a:ext uri="{FF2B5EF4-FFF2-40B4-BE49-F238E27FC236}">
                <a16:creationId xmlns:a16="http://schemas.microsoft.com/office/drawing/2014/main" id="{241AB189-C293-4B33-83E5-14727973E77E}"/>
              </a:ext>
            </a:extLst>
          </p:cNvPr>
          <p:cNvGrpSpPr>
            <a:grpSpLocks/>
          </p:cNvGrpSpPr>
          <p:nvPr/>
        </p:nvGrpSpPr>
        <p:grpSpPr bwMode="auto">
          <a:xfrm>
            <a:off x="7286625" y="2073275"/>
            <a:ext cx="184150" cy="274638"/>
            <a:chOff x="1776" y="1584"/>
            <a:chExt cx="717" cy="1698"/>
          </a:xfrm>
        </p:grpSpPr>
        <p:sp>
          <p:nvSpPr>
            <p:cNvPr id="2037823" name="Oval 63">
              <a:extLst>
                <a:ext uri="{FF2B5EF4-FFF2-40B4-BE49-F238E27FC236}">
                  <a16:creationId xmlns:a16="http://schemas.microsoft.com/office/drawing/2014/main" id="{5AD89EAB-3DA3-4B7E-A26D-14F3880699D6}"/>
                </a:ext>
              </a:extLst>
            </p:cNvPr>
            <p:cNvSpPr>
              <a:spLocks noChangeArrowheads="1"/>
            </p:cNvSpPr>
            <p:nvPr/>
          </p:nvSpPr>
          <p:spPr bwMode="auto">
            <a:xfrm>
              <a:off x="2016" y="1619"/>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24" name="Text Box 64">
              <a:extLst>
                <a:ext uri="{FF2B5EF4-FFF2-40B4-BE49-F238E27FC236}">
                  <a16:creationId xmlns:a16="http://schemas.microsoft.com/office/drawing/2014/main" id="{DEC04318-AFC3-408E-B081-3166F2BEA992}"/>
                </a:ext>
              </a:extLst>
            </p:cNvPr>
            <p:cNvSpPr txBox="1">
              <a:spLocks noChangeArrowheads="1"/>
            </p:cNvSpPr>
            <p:nvPr/>
          </p:nvSpPr>
          <p:spPr bwMode="auto">
            <a:xfrm>
              <a:off x="1776" y="1584"/>
              <a:ext cx="717" cy="169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cs typeface="Arial" panose="020B0604020202020204" pitchFamily="34" charset="0"/>
                </a:rPr>
                <a:t>÷</a:t>
              </a:r>
              <a:endParaRPr lang="de-DE" altLang="de-DE" sz="1200"/>
            </a:p>
          </p:txBody>
        </p:sp>
      </p:grpSp>
      <p:sp>
        <p:nvSpPr>
          <p:cNvPr id="2037825" name="Oval 65">
            <a:extLst>
              <a:ext uri="{FF2B5EF4-FFF2-40B4-BE49-F238E27FC236}">
                <a16:creationId xmlns:a16="http://schemas.microsoft.com/office/drawing/2014/main" id="{629097CC-CADC-4BB2-9BB1-D7C4902E2805}"/>
              </a:ext>
            </a:extLst>
          </p:cNvPr>
          <p:cNvSpPr>
            <a:spLocks noChangeArrowheads="1"/>
          </p:cNvSpPr>
          <p:nvPr/>
        </p:nvSpPr>
        <p:spPr bwMode="auto">
          <a:xfrm>
            <a:off x="7113588" y="2179638"/>
            <a:ext cx="52387" cy="3333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26" name="Text Box 66">
            <a:extLst>
              <a:ext uri="{FF2B5EF4-FFF2-40B4-BE49-F238E27FC236}">
                <a16:creationId xmlns:a16="http://schemas.microsoft.com/office/drawing/2014/main" id="{6C30B1A6-CCCB-4FE4-BDD5-50EAA3BCE447}"/>
              </a:ext>
            </a:extLst>
          </p:cNvPr>
          <p:cNvSpPr txBox="1">
            <a:spLocks noChangeArrowheads="1"/>
          </p:cNvSpPr>
          <p:nvPr/>
        </p:nvSpPr>
        <p:spPr bwMode="auto">
          <a:xfrm>
            <a:off x="7050088" y="2170113"/>
            <a:ext cx="184150" cy="27463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tx1"/>
                </a:solidFill>
              </a:rPr>
              <a:t>x</a:t>
            </a:r>
          </a:p>
        </p:txBody>
      </p:sp>
      <p:grpSp>
        <p:nvGrpSpPr>
          <p:cNvPr id="2037827" name="Group 67">
            <a:extLst>
              <a:ext uri="{FF2B5EF4-FFF2-40B4-BE49-F238E27FC236}">
                <a16:creationId xmlns:a16="http://schemas.microsoft.com/office/drawing/2014/main" id="{84DF17F1-DF35-445B-AE2B-398F95A28250}"/>
              </a:ext>
            </a:extLst>
          </p:cNvPr>
          <p:cNvGrpSpPr>
            <a:grpSpLocks/>
          </p:cNvGrpSpPr>
          <p:nvPr/>
        </p:nvGrpSpPr>
        <p:grpSpPr bwMode="auto">
          <a:xfrm>
            <a:off x="7286625" y="2322513"/>
            <a:ext cx="184150" cy="274637"/>
            <a:chOff x="1776" y="1584"/>
            <a:chExt cx="717" cy="1692"/>
          </a:xfrm>
        </p:grpSpPr>
        <p:sp>
          <p:nvSpPr>
            <p:cNvPr id="2037828" name="Oval 68">
              <a:extLst>
                <a:ext uri="{FF2B5EF4-FFF2-40B4-BE49-F238E27FC236}">
                  <a16:creationId xmlns:a16="http://schemas.microsoft.com/office/drawing/2014/main" id="{10787DC7-7AE5-4EA9-AC6F-13AD3AE8BF0B}"/>
                </a:ext>
              </a:extLst>
            </p:cNvPr>
            <p:cNvSpPr>
              <a:spLocks noChangeArrowheads="1"/>
            </p:cNvSpPr>
            <p:nvPr/>
          </p:nvSpPr>
          <p:spPr bwMode="auto">
            <a:xfrm>
              <a:off x="2016" y="1619"/>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29" name="Text Box 69">
              <a:extLst>
                <a:ext uri="{FF2B5EF4-FFF2-40B4-BE49-F238E27FC236}">
                  <a16:creationId xmlns:a16="http://schemas.microsoft.com/office/drawing/2014/main" id="{6D5A04ED-1510-490A-98D9-D1AA2C6DF54D}"/>
                </a:ext>
              </a:extLst>
            </p:cNvPr>
            <p:cNvSpPr txBox="1">
              <a:spLocks noChangeArrowheads="1"/>
            </p:cNvSpPr>
            <p:nvPr/>
          </p:nvSpPr>
          <p:spPr bwMode="auto">
            <a:xfrm>
              <a:off x="1776" y="1584"/>
              <a:ext cx="717" cy="169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cs typeface="Arial" panose="020B0604020202020204" pitchFamily="34" charset="0"/>
                </a:rPr>
                <a:t>÷</a:t>
              </a:r>
              <a:endParaRPr lang="de-DE" altLang="de-DE" sz="1200"/>
            </a:p>
          </p:txBody>
        </p:sp>
      </p:grpSp>
      <p:grpSp>
        <p:nvGrpSpPr>
          <p:cNvPr id="2037830" name="Group 70">
            <a:extLst>
              <a:ext uri="{FF2B5EF4-FFF2-40B4-BE49-F238E27FC236}">
                <a16:creationId xmlns:a16="http://schemas.microsoft.com/office/drawing/2014/main" id="{EEA440A9-BBC9-428A-B5F4-51E6FD4D9D5F}"/>
              </a:ext>
            </a:extLst>
          </p:cNvPr>
          <p:cNvGrpSpPr>
            <a:grpSpLocks/>
          </p:cNvGrpSpPr>
          <p:nvPr/>
        </p:nvGrpSpPr>
        <p:grpSpPr bwMode="auto">
          <a:xfrm>
            <a:off x="7513638" y="2390775"/>
            <a:ext cx="182562" cy="274638"/>
            <a:chOff x="2663" y="3543"/>
            <a:chExt cx="716" cy="1687"/>
          </a:xfrm>
        </p:grpSpPr>
        <p:sp>
          <p:nvSpPr>
            <p:cNvPr id="2037831" name="Oval 71">
              <a:extLst>
                <a:ext uri="{FF2B5EF4-FFF2-40B4-BE49-F238E27FC236}">
                  <a16:creationId xmlns:a16="http://schemas.microsoft.com/office/drawing/2014/main" id="{C5257150-79EE-4231-BCF1-3B8161FB8CF6}"/>
                </a:ext>
              </a:extLst>
            </p:cNvPr>
            <p:cNvSpPr>
              <a:spLocks noChangeArrowheads="1"/>
            </p:cNvSpPr>
            <p:nvPr/>
          </p:nvSpPr>
          <p:spPr bwMode="auto">
            <a:xfrm>
              <a:off x="2920" y="3587"/>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32" name="Text Box 72">
              <a:extLst>
                <a:ext uri="{FF2B5EF4-FFF2-40B4-BE49-F238E27FC236}">
                  <a16:creationId xmlns:a16="http://schemas.microsoft.com/office/drawing/2014/main" id="{23EA5A8F-4CE0-4E8F-9DDD-4B01C973CA46}"/>
                </a:ext>
              </a:extLst>
            </p:cNvPr>
            <p:cNvSpPr txBox="1">
              <a:spLocks noChangeArrowheads="1"/>
            </p:cNvSpPr>
            <p:nvPr/>
          </p:nvSpPr>
          <p:spPr bwMode="auto">
            <a:xfrm>
              <a:off x="2663" y="3543"/>
              <a:ext cx="716" cy="16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tx1"/>
                  </a:solidFill>
                </a:rPr>
                <a:t>+</a:t>
              </a:r>
            </a:p>
          </p:txBody>
        </p:sp>
      </p:grpSp>
      <p:grpSp>
        <p:nvGrpSpPr>
          <p:cNvPr id="2037833" name="Group 73">
            <a:extLst>
              <a:ext uri="{FF2B5EF4-FFF2-40B4-BE49-F238E27FC236}">
                <a16:creationId xmlns:a16="http://schemas.microsoft.com/office/drawing/2014/main" id="{298AFCF3-C275-44D4-BEFC-1151FBC46E60}"/>
              </a:ext>
            </a:extLst>
          </p:cNvPr>
          <p:cNvGrpSpPr>
            <a:grpSpLocks/>
          </p:cNvGrpSpPr>
          <p:nvPr/>
        </p:nvGrpSpPr>
        <p:grpSpPr bwMode="auto">
          <a:xfrm>
            <a:off x="7751763" y="2306638"/>
            <a:ext cx="184150" cy="273050"/>
            <a:chOff x="2657" y="3543"/>
            <a:chExt cx="722" cy="1677"/>
          </a:xfrm>
        </p:grpSpPr>
        <p:sp>
          <p:nvSpPr>
            <p:cNvPr id="2037834" name="Oval 74">
              <a:extLst>
                <a:ext uri="{FF2B5EF4-FFF2-40B4-BE49-F238E27FC236}">
                  <a16:creationId xmlns:a16="http://schemas.microsoft.com/office/drawing/2014/main" id="{86383643-3C0A-41CC-A3C7-0F773E69EED7}"/>
                </a:ext>
              </a:extLst>
            </p:cNvPr>
            <p:cNvSpPr>
              <a:spLocks noChangeArrowheads="1"/>
            </p:cNvSpPr>
            <p:nvPr/>
          </p:nvSpPr>
          <p:spPr bwMode="auto">
            <a:xfrm>
              <a:off x="2920" y="3587"/>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35" name="Text Box 75">
              <a:extLst>
                <a:ext uri="{FF2B5EF4-FFF2-40B4-BE49-F238E27FC236}">
                  <a16:creationId xmlns:a16="http://schemas.microsoft.com/office/drawing/2014/main" id="{9D58FF3A-C3A6-4984-A4FE-5C8758654719}"/>
                </a:ext>
              </a:extLst>
            </p:cNvPr>
            <p:cNvSpPr txBox="1">
              <a:spLocks noChangeArrowheads="1"/>
            </p:cNvSpPr>
            <p:nvPr/>
          </p:nvSpPr>
          <p:spPr bwMode="auto">
            <a:xfrm>
              <a:off x="2657" y="3543"/>
              <a:ext cx="722" cy="16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tx1"/>
                  </a:solidFill>
                </a:rPr>
                <a:t>+</a:t>
              </a:r>
            </a:p>
          </p:txBody>
        </p:sp>
      </p:grpSp>
      <p:grpSp>
        <p:nvGrpSpPr>
          <p:cNvPr id="2037836" name="Group 76">
            <a:extLst>
              <a:ext uri="{FF2B5EF4-FFF2-40B4-BE49-F238E27FC236}">
                <a16:creationId xmlns:a16="http://schemas.microsoft.com/office/drawing/2014/main" id="{84379B0B-EB5F-4ABC-A4D4-0A51CA056525}"/>
              </a:ext>
            </a:extLst>
          </p:cNvPr>
          <p:cNvGrpSpPr>
            <a:grpSpLocks/>
          </p:cNvGrpSpPr>
          <p:nvPr/>
        </p:nvGrpSpPr>
        <p:grpSpPr bwMode="auto">
          <a:xfrm>
            <a:off x="7524750" y="2000250"/>
            <a:ext cx="184150" cy="274638"/>
            <a:chOff x="2706" y="1134"/>
            <a:chExt cx="720" cy="1697"/>
          </a:xfrm>
        </p:grpSpPr>
        <p:sp>
          <p:nvSpPr>
            <p:cNvPr id="2037837" name="Oval 77">
              <a:extLst>
                <a:ext uri="{FF2B5EF4-FFF2-40B4-BE49-F238E27FC236}">
                  <a16:creationId xmlns:a16="http://schemas.microsoft.com/office/drawing/2014/main" id="{9A8FFA3F-23D7-42A0-81BA-E910B6BC3726}"/>
                </a:ext>
              </a:extLst>
            </p:cNvPr>
            <p:cNvSpPr>
              <a:spLocks noChangeArrowheads="1"/>
            </p:cNvSpPr>
            <p:nvPr/>
          </p:nvSpPr>
          <p:spPr bwMode="auto">
            <a:xfrm>
              <a:off x="2938" y="1196"/>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38" name="Text Box 78">
              <a:extLst>
                <a:ext uri="{FF2B5EF4-FFF2-40B4-BE49-F238E27FC236}">
                  <a16:creationId xmlns:a16="http://schemas.microsoft.com/office/drawing/2014/main" id="{45622855-0735-4726-80E4-2E9072E2C44A}"/>
                </a:ext>
              </a:extLst>
            </p:cNvPr>
            <p:cNvSpPr txBox="1">
              <a:spLocks noChangeArrowheads="1"/>
            </p:cNvSpPr>
            <p:nvPr/>
          </p:nvSpPr>
          <p:spPr bwMode="auto">
            <a:xfrm>
              <a:off x="2706" y="1134"/>
              <a:ext cx="720" cy="169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tx1"/>
                  </a:solidFill>
                  <a:cs typeface="Arial" panose="020B0604020202020204" pitchFamily="34" charset="0"/>
                </a:rPr>
                <a:t>-</a:t>
              </a:r>
              <a:endParaRPr lang="de-DE" altLang="de-DE" sz="1200">
                <a:solidFill>
                  <a:schemeClr val="tx1"/>
                </a:solidFill>
              </a:endParaRPr>
            </a:p>
          </p:txBody>
        </p:sp>
      </p:grpSp>
      <p:grpSp>
        <p:nvGrpSpPr>
          <p:cNvPr id="2037839" name="Group 79">
            <a:extLst>
              <a:ext uri="{FF2B5EF4-FFF2-40B4-BE49-F238E27FC236}">
                <a16:creationId xmlns:a16="http://schemas.microsoft.com/office/drawing/2014/main" id="{98F05C3A-4F08-447C-B290-B6E89E5B6AC2}"/>
              </a:ext>
            </a:extLst>
          </p:cNvPr>
          <p:cNvGrpSpPr>
            <a:grpSpLocks/>
          </p:cNvGrpSpPr>
          <p:nvPr/>
        </p:nvGrpSpPr>
        <p:grpSpPr bwMode="auto">
          <a:xfrm>
            <a:off x="7758113" y="1947863"/>
            <a:ext cx="184150" cy="274637"/>
            <a:chOff x="2718" y="1143"/>
            <a:chExt cx="708" cy="1694"/>
          </a:xfrm>
        </p:grpSpPr>
        <p:sp>
          <p:nvSpPr>
            <p:cNvPr id="2037840" name="Oval 80">
              <a:extLst>
                <a:ext uri="{FF2B5EF4-FFF2-40B4-BE49-F238E27FC236}">
                  <a16:creationId xmlns:a16="http://schemas.microsoft.com/office/drawing/2014/main" id="{3F73C178-80B2-45BF-A696-0E8C2B402B60}"/>
                </a:ext>
              </a:extLst>
            </p:cNvPr>
            <p:cNvSpPr>
              <a:spLocks noChangeArrowheads="1"/>
            </p:cNvSpPr>
            <p:nvPr/>
          </p:nvSpPr>
          <p:spPr bwMode="auto">
            <a:xfrm>
              <a:off x="2938" y="1196"/>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41" name="Text Box 81">
              <a:extLst>
                <a:ext uri="{FF2B5EF4-FFF2-40B4-BE49-F238E27FC236}">
                  <a16:creationId xmlns:a16="http://schemas.microsoft.com/office/drawing/2014/main" id="{C1EF418A-5E15-4540-A2A9-0997E4AFDAE3}"/>
                </a:ext>
              </a:extLst>
            </p:cNvPr>
            <p:cNvSpPr txBox="1">
              <a:spLocks noChangeArrowheads="1"/>
            </p:cNvSpPr>
            <p:nvPr/>
          </p:nvSpPr>
          <p:spPr bwMode="auto">
            <a:xfrm>
              <a:off x="2718" y="1143"/>
              <a:ext cx="708" cy="169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tx1"/>
                  </a:solidFill>
                  <a:cs typeface="Arial" panose="020B0604020202020204" pitchFamily="34" charset="0"/>
                </a:rPr>
                <a:t>-</a:t>
              </a:r>
              <a:endParaRPr lang="de-DE" altLang="de-DE" sz="1200">
                <a:solidFill>
                  <a:schemeClr val="tx1"/>
                </a:solidFill>
              </a:endParaRPr>
            </a:p>
          </p:txBody>
        </p:sp>
      </p:grpSp>
      <p:grpSp>
        <p:nvGrpSpPr>
          <p:cNvPr id="2037842" name="Group 82">
            <a:extLst>
              <a:ext uri="{FF2B5EF4-FFF2-40B4-BE49-F238E27FC236}">
                <a16:creationId xmlns:a16="http://schemas.microsoft.com/office/drawing/2014/main" id="{72F9EC0E-C9ED-4988-B4CE-7A3F41DCA263}"/>
              </a:ext>
            </a:extLst>
          </p:cNvPr>
          <p:cNvGrpSpPr>
            <a:grpSpLocks/>
          </p:cNvGrpSpPr>
          <p:nvPr/>
        </p:nvGrpSpPr>
        <p:grpSpPr bwMode="auto">
          <a:xfrm>
            <a:off x="8015288" y="1892300"/>
            <a:ext cx="184150" cy="274638"/>
            <a:chOff x="2706" y="1143"/>
            <a:chExt cx="720" cy="1684"/>
          </a:xfrm>
        </p:grpSpPr>
        <p:sp>
          <p:nvSpPr>
            <p:cNvPr id="2037843" name="Oval 83">
              <a:extLst>
                <a:ext uri="{FF2B5EF4-FFF2-40B4-BE49-F238E27FC236}">
                  <a16:creationId xmlns:a16="http://schemas.microsoft.com/office/drawing/2014/main" id="{AB170518-A5B7-4891-9B74-33EB3D2D0877}"/>
                </a:ext>
              </a:extLst>
            </p:cNvPr>
            <p:cNvSpPr>
              <a:spLocks noChangeArrowheads="1"/>
            </p:cNvSpPr>
            <p:nvPr/>
          </p:nvSpPr>
          <p:spPr bwMode="auto">
            <a:xfrm>
              <a:off x="2938" y="1196"/>
              <a:ext cx="203" cy="20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44" name="Text Box 84">
              <a:extLst>
                <a:ext uri="{FF2B5EF4-FFF2-40B4-BE49-F238E27FC236}">
                  <a16:creationId xmlns:a16="http://schemas.microsoft.com/office/drawing/2014/main" id="{4D15729A-8D25-45EC-B3D6-F9F6DBA3E44D}"/>
                </a:ext>
              </a:extLst>
            </p:cNvPr>
            <p:cNvSpPr txBox="1">
              <a:spLocks noChangeArrowheads="1"/>
            </p:cNvSpPr>
            <p:nvPr/>
          </p:nvSpPr>
          <p:spPr bwMode="auto">
            <a:xfrm>
              <a:off x="2706" y="1143"/>
              <a:ext cx="720" cy="168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tx1"/>
                  </a:solidFill>
                  <a:cs typeface="Arial" panose="020B0604020202020204" pitchFamily="34" charset="0"/>
                </a:rPr>
                <a:t>-</a:t>
              </a:r>
              <a:endParaRPr lang="de-DE" altLang="de-DE" sz="1200">
                <a:solidFill>
                  <a:schemeClr val="tx1"/>
                </a:solidFill>
              </a:endParaRPr>
            </a:p>
          </p:txBody>
        </p:sp>
      </p:grpSp>
      <p:sp>
        <p:nvSpPr>
          <p:cNvPr id="2037845" name="Rectangle 85">
            <a:extLst>
              <a:ext uri="{FF2B5EF4-FFF2-40B4-BE49-F238E27FC236}">
                <a16:creationId xmlns:a16="http://schemas.microsoft.com/office/drawing/2014/main" id="{CB9C52C0-CE37-43C4-B670-38E39FA4E6AB}"/>
              </a:ext>
            </a:extLst>
          </p:cNvPr>
          <p:cNvSpPr>
            <a:spLocks noChangeArrowheads="1"/>
          </p:cNvSpPr>
          <p:nvPr/>
        </p:nvSpPr>
        <p:spPr bwMode="auto">
          <a:xfrm>
            <a:off x="3724275" y="1455738"/>
            <a:ext cx="2619375" cy="1411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2037846" name="Group 86">
            <a:extLst>
              <a:ext uri="{FF2B5EF4-FFF2-40B4-BE49-F238E27FC236}">
                <a16:creationId xmlns:a16="http://schemas.microsoft.com/office/drawing/2014/main" id="{F582AE49-4AEA-4F60-BA91-E58FD6A93202}"/>
              </a:ext>
            </a:extLst>
          </p:cNvPr>
          <p:cNvGrpSpPr>
            <a:grpSpLocks/>
          </p:cNvGrpSpPr>
          <p:nvPr/>
        </p:nvGrpSpPr>
        <p:grpSpPr bwMode="auto">
          <a:xfrm>
            <a:off x="4587875" y="2259013"/>
            <a:ext cx="271463" cy="276225"/>
            <a:chOff x="2463" y="2296"/>
            <a:chExt cx="1007" cy="906"/>
          </a:xfrm>
        </p:grpSpPr>
        <p:sp>
          <p:nvSpPr>
            <p:cNvPr id="2037847" name="Rectangle 87">
              <a:extLst>
                <a:ext uri="{FF2B5EF4-FFF2-40B4-BE49-F238E27FC236}">
                  <a16:creationId xmlns:a16="http://schemas.microsoft.com/office/drawing/2014/main" id="{7740AD2B-5454-47C1-89D5-72B28F9EDC28}"/>
                </a:ext>
              </a:extLst>
            </p:cNvPr>
            <p:cNvSpPr>
              <a:spLocks noChangeArrowheads="1"/>
            </p:cNvSpPr>
            <p:nvPr/>
          </p:nvSpPr>
          <p:spPr bwMode="auto">
            <a:xfrm>
              <a:off x="2472" y="2296"/>
              <a:ext cx="998" cy="906"/>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48" name="Line 88">
              <a:extLst>
                <a:ext uri="{FF2B5EF4-FFF2-40B4-BE49-F238E27FC236}">
                  <a16:creationId xmlns:a16="http://schemas.microsoft.com/office/drawing/2014/main" id="{D691015C-74AB-44AD-9B72-948E74A4D56B}"/>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2037849" name="Group 89">
            <a:extLst>
              <a:ext uri="{FF2B5EF4-FFF2-40B4-BE49-F238E27FC236}">
                <a16:creationId xmlns:a16="http://schemas.microsoft.com/office/drawing/2014/main" id="{DF279AD9-4CCC-4D1C-82D9-A757CA3B42BB}"/>
              </a:ext>
            </a:extLst>
          </p:cNvPr>
          <p:cNvGrpSpPr>
            <a:grpSpLocks/>
          </p:cNvGrpSpPr>
          <p:nvPr/>
        </p:nvGrpSpPr>
        <p:grpSpPr bwMode="auto">
          <a:xfrm>
            <a:off x="4859338" y="1984375"/>
            <a:ext cx="192087" cy="274638"/>
            <a:chOff x="2463" y="2296"/>
            <a:chExt cx="1007" cy="906"/>
          </a:xfrm>
        </p:grpSpPr>
        <p:sp>
          <p:nvSpPr>
            <p:cNvPr id="2037850" name="Rectangle 90">
              <a:extLst>
                <a:ext uri="{FF2B5EF4-FFF2-40B4-BE49-F238E27FC236}">
                  <a16:creationId xmlns:a16="http://schemas.microsoft.com/office/drawing/2014/main" id="{6D7F06D8-30AA-47DE-8D97-9792906A414D}"/>
                </a:ext>
              </a:extLst>
            </p:cNvPr>
            <p:cNvSpPr>
              <a:spLocks noChangeArrowheads="1"/>
            </p:cNvSpPr>
            <p:nvPr/>
          </p:nvSpPr>
          <p:spPr bwMode="auto">
            <a:xfrm>
              <a:off x="2472" y="2296"/>
              <a:ext cx="998" cy="906"/>
            </a:xfrm>
            <a:prstGeom prst="rect">
              <a:avLst/>
            </a:prstGeom>
            <a:solidFill>
              <a:srgbClr val="FFCC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51" name="Line 91">
              <a:extLst>
                <a:ext uri="{FF2B5EF4-FFF2-40B4-BE49-F238E27FC236}">
                  <a16:creationId xmlns:a16="http://schemas.microsoft.com/office/drawing/2014/main" id="{4598F300-CD88-432A-A074-F5E86C9ED14F}"/>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2037852" name="Group 92">
            <a:extLst>
              <a:ext uri="{FF2B5EF4-FFF2-40B4-BE49-F238E27FC236}">
                <a16:creationId xmlns:a16="http://schemas.microsoft.com/office/drawing/2014/main" id="{E7EE2CD4-E308-4DAF-BF44-01C4E4EF2E9F}"/>
              </a:ext>
            </a:extLst>
          </p:cNvPr>
          <p:cNvGrpSpPr>
            <a:grpSpLocks/>
          </p:cNvGrpSpPr>
          <p:nvPr/>
        </p:nvGrpSpPr>
        <p:grpSpPr bwMode="auto">
          <a:xfrm>
            <a:off x="5051425" y="1800225"/>
            <a:ext cx="496888" cy="182563"/>
            <a:chOff x="2463" y="2296"/>
            <a:chExt cx="1007" cy="906"/>
          </a:xfrm>
        </p:grpSpPr>
        <p:sp>
          <p:nvSpPr>
            <p:cNvPr id="2037853" name="Rectangle 93">
              <a:extLst>
                <a:ext uri="{FF2B5EF4-FFF2-40B4-BE49-F238E27FC236}">
                  <a16:creationId xmlns:a16="http://schemas.microsoft.com/office/drawing/2014/main" id="{CAF1262D-A5A3-41DE-AAFC-F7CBB39FBEE3}"/>
                </a:ext>
              </a:extLst>
            </p:cNvPr>
            <p:cNvSpPr>
              <a:spLocks noChangeArrowheads="1"/>
            </p:cNvSpPr>
            <p:nvPr/>
          </p:nvSpPr>
          <p:spPr bwMode="auto">
            <a:xfrm>
              <a:off x="2472" y="2296"/>
              <a:ext cx="998" cy="906"/>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54" name="Line 94">
              <a:extLst>
                <a:ext uri="{FF2B5EF4-FFF2-40B4-BE49-F238E27FC236}">
                  <a16:creationId xmlns:a16="http://schemas.microsoft.com/office/drawing/2014/main" id="{6E2BD8C1-B148-4CF2-9EE3-8B3AA4CE9889}"/>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2037855" name="Group 95">
            <a:extLst>
              <a:ext uri="{FF2B5EF4-FFF2-40B4-BE49-F238E27FC236}">
                <a16:creationId xmlns:a16="http://schemas.microsoft.com/office/drawing/2014/main" id="{B2B11350-1020-4736-9E65-10C3D4DE9E22}"/>
              </a:ext>
            </a:extLst>
          </p:cNvPr>
          <p:cNvGrpSpPr>
            <a:grpSpLocks/>
          </p:cNvGrpSpPr>
          <p:nvPr/>
        </p:nvGrpSpPr>
        <p:grpSpPr bwMode="auto">
          <a:xfrm>
            <a:off x="4111625" y="2535238"/>
            <a:ext cx="481013" cy="144462"/>
            <a:chOff x="1338" y="3249"/>
            <a:chExt cx="1134" cy="363"/>
          </a:xfrm>
        </p:grpSpPr>
        <p:sp>
          <p:nvSpPr>
            <p:cNvPr id="2037856" name="Rectangle 96">
              <a:extLst>
                <a:ext uri="{FF2B5EF4-FFF2-40B4-BE49-F238E27FC236}">
                  <a16:creationId xmlns:a16="http://schemas.microsoft.com/office/drawing/2014/main" id="{EF626175-E3B8-4BC2-BC8C-F1FD8E341BCF}"/>
                </a:ext>
              </a:extLst>
            </p:cNvPr>
            <p:cNvSpPr>
              <a:spLocks noChangeArrowheads="1"/>
            </p:cNvSpPr>
            <p:nvPr/>
          </p:nvSpPr>
          <p:spPr bwMode="auto">
            <a:xfrm>
              <a:off x="1338" y="3249"/>
              <a:ext cx="1134" cy="345"/>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57" name="Line 97">
              <a:extLst>
                <a:ext uri="{FF2B5EF4-FFF2-40B4-BE49-F238E27FC236}">
                  <a16:creationId xmlns:a16="http://schemas.microsoft.com/office/drawing/2014/main" id="{7366ADC1-38F1-4633-B8D6-BADF1A448E89}"/>
                </a:ext>
              </a:extLst>
            </p:cNvPr>
            <p:cNvSpPr>
              <a:spLocks noChangeShapeType="1"/>
            </p:cNvSpPr>
            <p:nvPr/>
          </p:nvSpPr>
          <p:spPr bwMode="auto">
            <a:xfrm flipV="1">
              <a:off x="1338" y="3249"/>
              <a:ext cx="1134"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37858" name="Line 98">
            <a:extLst>
              <a:ext uri="{FF2B5EF4-FFF2-40B4-BE49-F238E27FC236}">
                <a16:creationId xmlns:a16="http://schemas.microsoft.com/office/drawing/2014/main" id="{0376373F-62A1-4B1D-A060-311D0EA52E78}"/>
              </a:ext>
            </a:extLst>
          </p:cNvPr>
          <p:cNvSpPr>
            <a:spLocks noChangeShapeType="1"/>
          </p:cNvSpPr>
          <p:nvPr/>
        </p:nvSpPr>
        <p:spPr bwMode="auto">
          <a:xfrm>
            <a:off x="4014788" y="2678113"/>
            <a:ext cx="20891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59" name="Line 99">
            <a:extLst>
              <a:ext uri="{FF2B5EF4-FFF2-40B4-BE49-F238E27FC236}">
                <a16:creationId xmlns:a16="http://schemas.microsoft.com/office/drawing/2014/main" id="{D1FF180F-B71F-479C-A69B-8322A3F6B601}"/>
              </a:ext>
            </a:extLst>
          </p:cNvPr>
          <p:cNvSpPr>
            <a:spLocks noChangeShapeType="1"/>
          </p:cNvSpPr>
          <p:nvPr/>
        </p:nvSpPr>
        <p:spPr bwMode="auto">
          <a:xfrm rot="5400000" flipH="1">
            <a:off x="3545681" y="2178844"/>
            <a:ext cx="1128713" cy="3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2037860" name="Group 100">
            <a:extLst>
              <a:ext uri="{FF2B5EF4-FFF2-40B4-BE49-F238E27FC236}">
                <a16:creationId xmlns:a16="http://schemas.microsoft.com/office/drawing/2014/main" id="{D14175F2-0EA8-4B6E-8598-FBCFF06DE444}"/>
              </a:ext>
            </a:extLst>
          </p:cNvPr>
          <p:cNvGrpSpPr>
            <a:grpSpLocks/>
          </p:cNvGrpSpPr>
          <p:nvPr/>
        </p:nvGrpSpPr>
        <p:grpSpPr bwMode="auto">
          <a:xfrm>
            <a:off x="5546725" y="1677988"/>
            <a:ext cx="498475" cy="122237"/>
            <a:chOff x="2463" y="2296"/>
            <a:chExt cx="1007" cy="906"/>
          </a:xfrm>
        </p:grpSpPr>
        <p:sp>
          <p:nvSpPr>
            <p:cNvPr id="2037861" name="Rectangle 101">
              <a:extLst>
                <a:ext uri="{FF2B5EF4-FFF2-40B4-BE49-F238E27FC236}">
                  <a16:creationId xmlns:a16="http://schemas.microsoft.com/office/drawing/2014/main" id="{B21C1D02-6237-4101-AE6D-D03EA7414CF2}"/>
                </a:ext>
              </a:extLst>
            </p:cNvPr>
            <p:cNvSpPr>
              <a:spLocks noChangeArrowheads="1"/>
            </p:cNvSpPr>
            <p:nvPr/>
          </p:nvSpPr>
          <p:spPr bwMode="auto">
            <a:xfrm>
              <a:off x="2472" y="2296"/>
              <a:ext cx="998" cy="906"/>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62" name="Line 102">
              <a:extLst>
                <a:ext uri="{FF2B5EF4-FFF2-40B4-BE49-F238E27FC236}">
                  <a16:creationId xmlns:a16="http://schemas.microsoft.com/office/drawing/2014/main" id="{C49E6BAC-DBE2-4E89-9602-132B9DBB8BC5}"/>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37863" name="Line 103">
            <a:extLst>
              <a:ext uri="{FF2B5EF4-FFF2-40B4-BE49-F238E27FC236}">
                <a16:creationId xmlns:a16="http://schemas.microsoft.com/office/drawing/2014/main" id="{9F0E8E37-07EF-45EE-8B3A-6EA3FD169077}"/>
              </a:ext>
            </a:extLst>
          </p:cNvPr>
          <p:cNvSpPr>
            <a:spLocks noChangeShapeType="1"/>
          </p:cNvSpPr>
          <p:nvPr/>
        </p:nvSpPr>
        <p:spPr bwMode="auto">
          <a:xfrm flipV="1">
            <a:off x="4102100" y="1681163"/>
            <a:ext cx="1943100" cy="993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64" name="Text Box 104">
            <a:extLst>
              <a:ext uri="{FF2B5EF4-FFF2-40B4-BE49-F238E27FC236}">
                <a16:creationId xmlns:a16="http://schemas.microsoft.com/office/drawing/2014/main" id="{357D02A6-4F7A-4B6F-98D9-F01FFD5277B1}"/>
              </a:ext>
            </a:extLst>
          </p:cNvPr>
          <p:cNvSpPr txBox="1">
            <a:spLocks noChangeArrowheads="1"/>
          </p:cNvSpPr>
          <p:nvPr/>
        </p:nvSpPr>
        <p:spPr bwMode="auto">
          <a:xfrm>
            <a:off x="3486150" y="2687638"/>
            <a:ext cx="33321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Margin / ROI</a:t>
            </a:r>
          </a:p>
        </p:txBody>
      </p:sp>
      <p:sp>
        <p:nvSpPr>
          <p:cNvPr id="2037865" name="Text Box 105">
            <a:extLst>
              <a:ext uri="{FF2B5EF4-FFF2-40B4-BE49-F238E27FC236}">
                <a16:creationId xmlns:a16="http://schemas.microsoft.com/office/drawing/2014/main" id="{30990DA6-D564-4BD1-B258-D35BEE7396D3}"/>
              </a:ext>
            </a:extLst>
          </p:cNvPr>
          <p:cNvSpPr txBox="1">
            <a:spLocks noChangeArrowheads="1"/>
          </p:cNvSpPr>
          <p:nvPr/>
        </p:nvSpPr>
        <p:spPr bwMode="auto">
          <a:xfrm>
            <a:off x="4502150" y="2535238"/>
            <a:ext cx="7731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b="0">
                <a:solidFill>
                  <a:schemeClr val="tx1"/>
                </a:solidFill>
              </a:rPr>
              <a:t>Functionality</a:t>
            </a:r>
          </a:p>
        </p:txBody>
      </p:sp>
      <p:sp>
        <p:nvSpPr>
          <p:cNvPr id="2037866" name="Text Box 106">
            <a:extLst>
              <a:ext uri="{FF2B5EF4-FFF2-40B4-BE49-F238E27FC236}">
                <a16:creationId xmlns:a16="http://schemas.microsoft.com/office/drawing/2014/main" id="{D6C15623-8D65-4BB4-B901-BF5260810056}"/>
              </a:ext>
            </a:extLst>
          </p:cNvPr>
          <p:cNvSpPr txBox="1">
            <a:spLocks noChangeArrowheads="1"/>
          </p:cNvSpPr>
          <p:nvPr/>
        </p:nvSpPr>
        <p:spPr bwMode="auto">
          <a:xfrm>
            <a:off x="4676775" y="2389188"/>
            <a:ext cx="7747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b="0">
                <a:solidFill>
                  <a:schemeClr val="tx1"/>
                </a:solidFill>
              </a:rPr>
              <a:t>Quality</a:t>
            </a:r>
          </a:p>
        </p:txBody>
      </p:sp>
      <p:sp>
        <p:nvSpPr>
          <p:cNvPr id="2037867" name="Text Box 107">
            <a:extLst>
              <a:ext uri="{FF2B5EF4-FFF2-40B4-BE49-F238E27FC236}">
                <a16:creationId xmlns:a16="http://schemas.microsoft.com/office/drawing/2014/main" id="{D134ECAB-33D0-44F5-857D-38AF99C37420}"/>
              </a:ext>
            </a:extLst>
          </p:cNvPr>
          <p:cNvSpPr txBox="1">
            <a:spLocks noChangeArrowheads="1"/>
          </p:cNvSpPr>
          <p:nvPr/>
        </p:nvSpPr>
        <p:spPr bwMode="auto">
          <a:xfrm>
            <a:off x="4140200" y="1916113"/>
            <a:ext cx="7747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600" b="0">
                <a:solidFill>
                  <a:schemeClr val="tx1"/>
                </a:solidFill>
              </a:rPr>
              <a:t>Customer Service</a:t>
            </a:r>
          </a:p>
        </p:txBody>
      </p:sp>
      <p:sp>
        <p:nvSpPr>
          <p:cNvPr id="2037868" name="Text Box 108">
            <a:extLst>
              <a:ext uri="{FF2B5EF4-FFF2-40B4-BE49-F238E27FC236}">
                <a16:creationId xmlns:a16="http://schemas.microsoft.com/office/drawing/2014/main" id="{B100CD7F-0464-4338-AF7B-7ACF61516883}"/>
              </a:ext>
            </a:extLst>
          </p:cNvPr>
          <p:cNvSpPr txBox="1">
            <a:spLocks noChangeArrowheads="1"/>
          </p:cNvSpPr>
          <p:nvPr/>
        </p:nvSpPr>
        <p:spPr bwMode="auto">
          <a:xfrm>
            <a:off x="4721225" y="1628775"/>
            <a:ext cx="10033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b="0">
                <a:solidFill>
                  <a:schemeClr val="tx1"/>
                </a:solidFill>
              </a:rPr>
              <a:t>Image / Brand</a:t>
            </a:r>
          </a:p>
        </p:txBody>
      </p:sp>
      <p:sp>
        <p:nvSpPr>
          <p:cNvPr id="2037869" name="Text Box 109">
            <a:extLst>
              <a:ext uri="{FF2B5EF4-FFF2-40B4-BE49-F238E27FC236}">
                <a16:creationId xmlns:a16="http://schemas.microsoft.com/office/drawing/2014/main" id="{0E5B9A05-BAF1-48CF-BBB0-D50AB4BAD94F}"/>
              </a:ext>
            </a:extLst>
          </p:cNvPr>
          <p:cNvSpPr txBox="1">
            <a:spLocks noChangeArrowheads="1"/>
          </p:cNvSpPr>
          <p:nvPr/>
        </p:nvSpPr>
        <p:spPr bwMode="auto">
          <a:xfrm>
            <a:off x="5232400" y="1516063"/>
            <a:ext cx="121126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b="0">
                <a:solidFill>
                  <a:schemeClr val="tx1"/>
                </a:solidFill>
              </a:rPr>
              <a:t>Financing Services</a:t>
            </a:r>
          </a:p>
        </p:txBody>
      </p:sp>
      <p:sp>
        <p:nvSpPr>
          <p:cNvPr id="2037870" name="Text Box 110">
            <a:extLst>
              <a:ext uri="{FF2B5EF4-FFF2-40B4-BE49-F238E27FC236}">
                <a16:creationId xmlns:a16="http://schemas.microsoft.com/office/drawing/2014/main" id="{1E885502-D94A-4F3A-AFCC-BA4B9A7DDC08}"/>
              </a:ext>
            </a:extLst>
          </p:cNvPr>
          <p:cNvSpPr txBox="1">
            <a:spLocks noChangeArrowheads="1"/>
          </p:cNvSpPr>
          <p:nvPr/>
        </p:nvSpPr>
        <p:spPr bwMode="auto">
          <a:xfrm rot="-5400000">
            <a:off x="3149600" y="1951038"/>
            <a:ext cx="1492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customer value created</a:t>
            </a:r>
            <a:br>
              <a:rPr lang="de-DE" altLang="de-DE" sz="800">
                <a:solidFill>
                  <a:schemeClr val="tx1"/>
                </a:solidFill>
              </a:rPr>
            </a:br>
            <a:r>
              <a:rPr lang="de-DE" altLang="de-DE" sz="800">
                <a:solidFill>
                  <a:schemeClr val="tx1"/>
                </a:solidFill>
              </a:rPr>
              <a:t>(through entire bundle)</a:t>
            </a:r>
          </a:p>
        </p:txBody>
      </p:sp>
      <p:sp>
        <p:nvSpPr>
          <p:cNvPr id="2037871" name="Text Box 111">
            <a:extLst>
              <a:ext uri="{FF2B5EF4-FFF2-40B4-BE49-F238E27FC236}">
                <a16:creationId xmlns:a16="http://schemas.microsoft.com/office/drawing/2014/main" id="{5D903E56-BBF0-4819-8B61-C2C67C1507EC}"/>
              </a:ext>
            </a:extLst>
          </p:cNvPr>
          <p:cNvSpPr txBox="1">
            <a:spLocks noChangeArrowheads="1"/>
          </p:cNvSpPr>
          <p:nvPr/>
        </p:nvSpPr>
        <p:spPr bwMode="auto">
          <a:xfrm rot="-1754995">
            <a:off x="3962400" y="1949450"/>
            <a:ext cx="3094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000">
                <a:solidFill>
                  <a:schemeClr val="tx1"/>
                </a:solidFill>
              </a:rPr>
              <a:t>Total Performance</a:t>
            </a:r>
          </a:p>
        </p:txBody>
      </p:sp>
      <p:sp>
        <p:nvSpPr>
          <p:cNvPr id="2037872" name="Rectangle 112">
            <a:extLst>
              <a:ext uri="{FF2B5EF4-FFF2-40B4-BE49-F238E27FC236}">
                <a16:creationId xmlns:a16="http://schemas.microsoft.com/office/drawing/2014/main" id="{88AE7FDE-73E3-4536-BCA6-1651E95487F7}"/>
              </a:ext>
            </a:extLst>
          </p:cNvPr>
          <p:cNvSpPr>
            <a:spLocks noChangeArrowheads="1"/>
          </p:cNvSpPr>
          <p:nvPr/>
        </p:nvSpPr>
        <p:spPr bwMode="auto">
          <a:xfrm>
            <a:off x="1524000" y="3298825"/>
            <a:ext cx="2141538" cy="12604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73" name="Text Box 113">
            <a:extLst>
              <a:ext uri="{FF2B5EF4-FFF2-40B4-BE49-F238E27FC236}">
                <a16:creationId xmlns:a16="http://schemas.microsoft.com/office/drawing/2014/main" id="{6DFFD8B3-BA54-47EE-9BD3-077E7838BE87}"/>
              </a:ext>
            </a:extLst>
          </p:cNvPr>
          <p:cNvSpPr txBox="1">
            <a:spLocks noChangeArrowheads="1"/>
          </p:cNvSpPr>
          <p:nvPr/>
        </p:nvSpPr>
        <p:spPr bwMode="auto">
          <a:xfrm>
            <a:off x="2217738" y="3028950"/>
            <a:ext cx="7921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200">
                <a:solidFill>
                  <a:schemeClr val="tx1"/>
                </a:solidFill>
              </a:rPr>
              <a:t>R&amp;D</a:t>
            </a:r>
          </a:p>
        </p:txBody>
      </p:sp>
      <p:grpSp>
        <p:nvGrpSpPr>
          <p:cNvPr id="2037874" name="Group 114">
            <a:extLst>
              <a:ext uri="{FF2B5EF4-FFF2-40B4-BE49-F238E27FC236}">
                <a16:creationId xmlns:a16="http://schemas.microsoft.com/office/drawing/2014/main" id="{483D0CB0-A666-47A6-81DE-EB7214A72C7A}"/>
              </a:ext>
            </a:extLst>
          </p:cNvPr>
          <p:cNvGrpSpPr>
            <a:grpSpLocks/>
          </p:cNvGrpSpPr>
          <p:nvPr/>
        </p:nvGrpSpPr>
        <p:grpSpPr bwMode="auto">
          <a:xfrm>
            <a:off x="1741488" y="3441700"/>
            <a:ext cx="1900237" cy="1008063"/>
            <a:chOff x="385" y="255"/>
            <a:chExt cx="4947" cy="3901"/>
          </a:xfrm>
        </p:grpSpPr>
        <p:grpSp>
          <p:nvGrpSpPr>
            <p:cNvPr id="2037875" name="Group 115">
              <a:extLst>
                <a:ext uri="{FF2B5EF4-FFF2-40B4-BE49-F238E27FC236}">
                  <a16:creationId xmlns:a16="http://schemas.microsoft.com/office/drawing/2014/main" id="{CAE5818C-323F-4A46-A5AA-D17890F1B4D7}"/>
                </a:ext>
              </a:extLst>
            </p:cNvPr>
            <p:cNvGrpSpPr>
              <a:grpSpLocks/>
            </p:cNvGrpSpPr>
            <p:nvPr/>
          </p:nvGrpSpPr>
          <p:grpSpPr bwMode="auto">
            <a:xfrm>
              <a:off x="1740" y="2478"/>
              <a:ext cx="644" cy="951"/>
              <a:chOff x="2463" y="2296"/>
              <a:chExt cx="1007" cy="906"/>
            </a:xfrm>
          </p:grpSpPr>
          <p:sp>
            <p:nvSpPr>
              <p:cNvPr id="2037876" name="Rectangle 116">
                <a:extLst>
                  <a:ext uri="{FF2B5EF4-FFF2-40B4-BE49-F238E27FC236}">
                    <a16:creationId xmlns:a16="http://schemas.microsoft.com/office/drawing/2014/main" id="{E8DB1A2A-E21E-4DB9-A413-FD9937ED0542}"/>
                  </a:ext>
                </a:extLst>
              </p:cNvPr>
              <p:cNvSpPr>
                <a:spLocks noChangeArrowheads="1"/>
              </p:cNvSpPr>
              <p:nvPr/>
            </p:nvSpPr>
            <p:spPr bwMode="auto">
              <a:xfrm>
                <a:off x="2472" y="2296"/>
                <a:ext cx="998" cy="90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77" name="Line 117">
                <a:extLst>
                  <a:ext uri="{FF2B5EF4-FFF2-40B4-BE49-F238E27FC236}">
                    <a16:creationId xmlns:a16="http://schemas.microsoft.com/office/drawing/2014/main" id="{707E2C26-10BB-4D33-BD30-4176226E7532}"/>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2037878" name="Group 118">
              <a:extLst>
                <a:ext uri="{FF2B5EF4-FFF2-40B4-BE49-F238E27FC236}">
                  <a16:creationId xmlns:a16="http://schemas.microsoft.com/office/drawing/2014/main" id="{5A29305F-AFFF-45DA-A5B9-3A30BB7A45AF}"/>
                </a:ext>
              </a:extLst>
            </p:cNvPr>
            <p:cNvGrpSpPr>
              <a:grpSpLocks/>
            </p:cNvGrpSpPr>
            <p:nvPr/>
          </p:nvGrpSpPr>
          <p:grpSpPr bwMode="auto">
            <a:xfrm>
              <a:off x="2384" y="1525"/>
              <a:ext cx="453" cy="951"/>
              <a:chOff x="2463" y="2296"/>
              <a:chExt cx="1007" cy="906"/>
            </a:xfrm>
          </p:grpSpPr>
          <p:sp>
            <p:nvSpPr>
              <p:cNvPr id="2037879" name="Rectangle 119">
                <a:extLst>
                  <a:ext uri="{FF2B5EF4-FFF2-40B4-BE49-F238E27FC236}">
                    <a16:creationId xmlns:a16="http://schemas.microsoft.com/office/drawing/2014/main" id="{5425295B-D71F-4764-8BDF-028607D9FAE7}"/>
                  </a:ext>
                </a:extLst>
              </p:cNvPr>
              <p:cNvSpPr>
                <a:spLocks noChangeArrowheads="1"/>
              </p:cNvSpPr>
              <p:nvPr/>
            </p:nvSpPr>
            <p:spPr bwMode="auto">
              <a:xfrm>
                <a:off x="2472" y="2296"/>
                <a:ext cx="998" cy="90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80" name="Line 120">
                <a:extLst>
                  <a:ext uri="{FF2B5EF4-FFF2-40B4-BE49-F238E27FC236}">
                    <a16:creationId xmlns:a16="http://schemas.microsoft.com/office/drawing/2014/main" id="{CA04C0D3-112C-4E72-A9A3-757397484ADE}"/>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2037881" name="Group 121">
              <a:extLst>
                <a:ext uri="{FF2B5EF4-FFF2-40B4-BE49-F238E27FC236}">
                  <a16:creationId xmlns:a16="http://schemas.microsoft.com/office/drawing/2014/main" id="{7FED5954-04AA-4D80-BFE2-86D1F6417593}"/>
                </a:ext>
              </a:extLst>
            </p:cNvPr>
            <p:cNvGrpSpPr>
              <a:grpSpLocks/>
            </p:cNvGrpSpPr>
            <p:nvPr/>
          </p:nvGrpSpPr>
          <p:grpSpPr bwMode="auto">
            <a:xfrm>
              <a:off x="2837" y="890"/>
              <a:ext cx="1180" cy="634"/>
              <a:chOff x="2463" y="2296"/>
              <a:chExt cx="1007" cy="906"/>
            </a:xfrm>
          </p:grpSpPr>
          <p:sp>
            <p:nvSpPr>
              <p:cNvPr id="2037882" name="Rectangle 122">
                <a:extLst>
                  <a:ext uri="{FF2B5EF4-FFF2-40B4-BE49-F238E27FC236}">
                    <a16:creationId xmlns:a16="http://schemas.microsoft.com/office/drawing/2014/main" id="{CBD67AF3-575D-4812-AA36-DE9C2A412D82}"/>
                  </a:ext>
                </a:extLst>
              </p:cNvPr>
              <p:cNvSpPr>
                <a:spLocks noChangeArrowheads="1"/>
              </p:cNvSpPr>
              <p:nvPr/>
            </p:nvSpPr>
            <p:spPr bwMode="auto">
              <a:xfrm>
                <a:off x="2472" y="2296"/>
                <a:ext cx="998" cy="90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CH"/>
              </a:p>
            </p:txBody>
          </p:sp>
          <p:sp>
            <p:nvSpPr>
              <p:cNvPr id="2037883" name="Line 123">
                <a:extLst>
                  <a:ext uri="{FF2B5EF4-FFF2-40B4-BE49-F238E27FC236}">
                    <a16:creationId xmlns:a16="http://schemas.microsoft.com/office/drawing/2014/main" id="{816EFE10-D364-4AC8-8CC2-0525DF563478}"/>
                  </a:ext>
                </a:extLst>
              </p:cNvPr>
              <p:cNvSpPr>
                <a:spLocks noChangeShapeType="1"/>
              </p:cNvSpPr>
              <p:nvPr/>
            </p:nvSpPr>
            <p:spPr bwMode="auto">
              <a:xfrm flipV="1">
                <a:off x="2463" y="2296"/>
                <a:ext cx="1007" cy="898"/>
              </a:xfrm>
              <a:prstGeom prst="line">
                <a:avLst/>
              </a:prstGeom>
              <a:noFill/>
              <a:ln w="1905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CH"/>
              </a:p>
            </p:txBody>
          </p:sp>
        </p:grpSp>
        <p:grpSp>
          <p:nvGrpSpPr>
            <p:cNvPr id="2037884" name="Group 124">
              <a:extLst>
                <a:ext uri="{FF2B5EF4-FFF2-40B4-BE49-F238E27FC236}">
                  <a16:creationId xmlns:a16="http://schemas.microsoft.com/office/drawing/2014/main" id="{F94B60A2-5E32-49CF-A539-F3EDE814E86E}"/>
                </a:ext>
              </a:extLst>
            </p:cNvPr>
            <p:cNvGrpSpPr>
              <a:grpSpLocks/>
            </p:cNvGrpSpPr>
            <p:nvPr/>
          </p:nvGrpSpPr>
          <p:grpSpPr bwMode="auto">
            <a:xfrm>
              <a:off x="615" y="3431"/>
              <a:ext cx="1134" cy="499"/>
              <a:chOff x="1338" y="3249"/>
              <a:chExt cx="1134" cy="363"/>
            </a:xfrm>
          </p:grpSpPr>
          <p:sp>
            <p:nvSpPr>
              <p:cNvPr id="2037885" name="Rectangle 125">
                <a:extLst>
                  <a:ext uri="{FF2B5EF4-FFF2-40B4-BE49-F238E27FC236}">
                    <a16:creationId xmlns:a16="http://schemas.microsoft.com/office/drawing/2014/main" id="{53A3F4B7-7DAD-4F70-98FA-BB2A940CA52C}"/>
                  </a:ext>
                </a:extLst>
              </p:cNvPr>
              <p:cNvSpPr>
                <a:spLocks noChangeArrowheads="1"/>
              </p:cNvSpPr>
              <p:nvPr/>
            </p:nvSpPr>
            <p:spPr bwMode="auto">
              <a:xfrm>
                <a:off x="1338" y="3249"/>
                <a:ext cx="1134" cy="34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86" name="Line 126">
                <a:extLst>
                  <a:ext uri="{FF2B5EF4-FFF2-40B4-BE49-F238E27FC236}">
                    <a16:creationId xmlns:a16="http://schemas.microsoft.com/office/drawing/2014/main" id="{D27F544D-681D-44A4-AE5B-DE34C0E3E3F5}"/>
                  </a:ext>
                </a:extLst>
              </p:cNvPr>
              <p:cNvSpPr>
                <a:spLocks noChangeShapeType="1"/>
              </p:cNvSpPr>
              <p:nvPr/>
            </p:nvSpPr>
            <p:spPr bwMode="auto">
              <a:xfrm flipV="1">
                <a:off x="1338" y="3249"/>
                <a:ext cx="1134"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37887" name="Line 127">
              <a:extLst>
                <a:ext uri="{FF2B5EF4-FFF2-40B4-BE49-F238E27FC236}">
                  <a16:creationId xmlns:a16="http://schemas.microsoft.com/office/drawing/2014/main" id="{436E5E75-258E-461C-84E7-8DB939D2E9B4}"/>
                </a:ext>
              </a:extLst>
            </p:cNvPr>
            <p:cNvSpPr>
              <a:spLocks noChangeShapeType="1"/>
            </p:cNvSpPr>
            <p:nvPr/>
          </p:nvSpPr>
          <p:spPr bwMode="auto">
            <a:xfrm>
              <a:off x="385" y="3922"/>
              <a:ext cx="494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7888" name="Line 128">
              <a:extLst>
                <a:ext uri="{FF2B5EF4-FFF2-40B4-BE49-F238E27FC236}">
                  <a16:creationId xmlns:a16="http://schemas.microsoft.com/office/drawing/2014/main" id="{2547D4E2-1EE1-4717-8EA3-CB2D00594CD3}"/>
                </a:ext>
              </a:extLst>
            </p:cNvPr>
            <p:cNvSpPr>
              <a:spLocks noChangeShapeType="1"/>
            </p:cNvSpPr>
            <p:nvPr/>
          </p:nvSpPr>
          <p:spPr bwMode="auto">
            <a:xfrm rot="5400000" flipH="1">
              <a:off x="-1342" y="2203"/>
              <a:ext cx="3901" cy="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2037889" name="Group 129">
              <a:extLst>
                <a:ext uri="{FF2B5EF4-FFF2-40B4-BE49-F238E27FC236}">
                  <a16:creationId xmlns:a16="http://schemas.microsoft.com/office/drawing/2014/main" id="{1A3DCF2F-813B-41C7-831D-E6F77FE7B8C2}"/>
                </a:ext>
              </a:extLst>
            </p:cNvPr>
            <p:cNvGrpSpPr>
              <a:grpSpLocks/>
            </p:cNvGrpSpPr>
            <p:nvPr/>
          </p:nvGrpSpPr>
          <p:grpSpPr bwMode="auto">
            <a:xfrm>
              <a:off x="4014" y="466"/>
              <a:ext cx="1180" cy="424"/>
              <a:chOff x="2463" y="2296"/>
              <a:chExt cx="1007" cy="906"/>
            </a:xfrm>
          </p:grpSpPr>
          <p:sp>
            <p:nvSpPr>
              <p:cNvPr id="2037890" name="Rectangle 130">
                <a:extLst>
                  <a:ext uri="{FF2B5EF4-FFF2-40B4-BE49-F238E27FC236}">
                    <a16:creationId xmlns:a16="http://schemas.microsoft.com/office/drawing/2014/main" id="{B14797F4-EBF6-4801-981A-FE582A6DA2F1}"/>
                  </a:ext>
                </a:extLst>
              </p:cNvPr>
              <p:cNvSpPr>
                <a:spLocks noChangeArrowheads="1"/>
              </p:cNvSpPr>
              <p:nvPr/>
            </p:nvSpPr>
            <p:spPr bwMode="auto">
              <a:xfrm>
                <a:off x="2472" y="2296"/>
                <a:ext cx="998" cy="90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891" name="Line 131">
                <a:extLst>
                  <a:ext uri="{FF2B5EF4-FFF2-40B4-BE49-F238E27FC236}">
                    <a16:creationId xmlns:a16="http://schemas.microsoft.com/office/drawing/2014/main" id="{1187E5F4-091A-429F-A653-17DE5186332C}"/>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37892" name="Line 132">
              <a:extLst>
                <a:ext uri="{FF2B5EF4-FFF2-40B4-BE49-F238E27FC236}">
                  <a16:creationId xmlns:a16="http://schemas.microsoft.com/office/drawing/2014/main" id="{7279BEC7-7796-40B5-A9E8-63D233175B8A}"/>
                </a:ext>
              </a:extLst>
            </p:cNvPr>
            <p:cNvSpPr>
              <a:spLocks noChangeShapeType="1"/>
            </p:cNvSpPr>
            <p:nvPr/>
          </p:nvSpPr>
          <p:spPr bwMode="auto">
            <a:xfrm flipV="1">
              <a:off x="591" y="482"/>
              <a:ext cx="4602" cy="34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37893" name="Text Box 133">
            <a:extLst>
              <a:ext uri="{FF2B5EF4-FFF2-40B4-BE49-F238E27FC236}">
                <a16:creationId xmlns:a16="http://schemas.microsoft.com/office/drawing/2014/main" id="{D17607AB-2CE8-47B7-A64A-AD537A0DC309}"/>
              </a:ext>
            </a:extLst>
          </p:cNvPr>
          <p:cNvSpPr txBox="1">
            <a:spLocks noChangeArrowheads="1"/>
          </p:cNvSpPr>
          <p:nvPr/>
        </p:nvSpPr>
        <p:spPr bwMode="auto">
          <a:xfrm rot="-5400000">
            <a:off x="979487" y="3722688"/>
            <a:ext cx="1330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subject. customer value (of  the product)</a:t>
            </a:r>
          </a:p>
        </p:txBody>
      </p:sp>
      <p:sp>
        <p:nvSpPr>
          <p:cNvPr id="2037894" name="Text Box 134">
            <a:extLst>
              <a:ext uri="{FF2B5EF4-FFF2-40B4-BE49-F238E27FC236}">
                <a16:creationId xmlns:a16="http://schemas.microsoft.com/office/drawing/2014/main" id="{CD816A16-1132-40AE-8A5F-14F1E4E501F9}"/>
              </a:ext>
            </a:extLst>
          </p:cNvPr>
          <p:cNvSpPr txBox="1">
            <a:spLocks noChangeArrowheads="1"/>
          </p:cNvSpPr>
          <p:nvPr/>
        </p:nvSpPr>
        <p:spPr bwMode="auto">
          <a:xfrm>
            <a:off x="1854200" y="4371975"/>
            <a:ext cx="1631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Cost / Input Ressources</a:t>
            </a:r>
          </a:p>
        </p:txBody>
      </p:sp>
      <p:sp>
        <p:nvSpPr>
          <p:cNvPr id="2037895" name="Text Box 135">
            <a:extLst>
              <a:ext uri="{FF2B5EF4-FFF2-40B4-BE49-F238E27FC236}">
                <a16:creationId xmlns:a16="http://schemas.microsoft.com/office/drawing/2014/main" id="{20EA88AB-BF7E-4C82-802F-40EAD66A47FA}"/>
              </a:ext>
            </a:extLst>
          </p:cNvPr>
          <p:cNvSpPr txBox="1">
            <a:spLocks noChangeArrowheads="1"/>
          </p:cNvSpPr>
          <p:nvPr/>
        </p:nvSpPr>
        <p:spPr bwMode="auto">
          <a:xfrm>
            <a:off x="2052638" y="4233863"/>
            <a:ext cx="7048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b="0">
                <a:solidFill>
                  <a:schemeClr val="tx1"/>
                </a:solidFill>
              </a:rPr>
              <a:t>Engine</a:t>
            </a:r>
          </a:p>
        </p:txBody>
      </p:sp>
      <p:sp>
        <p:nvSpPr>
          <p:cNvPr id="2037896" name="Text Box 136">
            <a:extLst>
              <a:ext uri="{FF2B5EF4-FFF2-40B4-BE49-F238E27FC236}">
                <a16:creationId xmlns:a16="http://schemas.microsoft.com/office/drawing/2014/main" id="{8D31B101-61D2-4828-8A87-FA1683F36147}"/>
              </a:ext>
            </a:extLst>
          </p:cNvPr>
          <p:cNvSpPr txBox="1">
            <a:spLocks noChangeArrowheads="1"/>
          </p:cNvSpPr>
          <p:nvPr/>
        </p:nvSpPr>
        <p:spPr bwMode="auto">
          <a:xfrm>
            <a:off x="2408238" y="4089400"/>
            <a:ext cx="7048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b="0">
                <a:solidFill>
                  <a:schemeClr val="tx1"/>
                </a:solidFill>
              </a:rPr>
              <a:t>Chassis</a:t>
            </a:r>
          </a:p>
        </p:txBody>
      </p:sp>
      <p:sp>
        <p:nvSpPr>
          <p:cNvPr id="2037897" name="Text Box 137">
            <a:extLst>
              <a:ext uri="{FF2B5EF4-FFF2-40B4-BE49-F238E27FC236}">
                <a16:creationId xmlns:a16="http://schemas.microsoft.com/office/drawing/2014/main" id="{2355EFF3-CE3E-455B-B556-F12AF86D99B9}"/>
              </a:ext>
            </a:extLst>
          </p:cNvPr>
          <p:cNvSpPr txBox="1">
            <a:spLocks noChangeArrowheads="1"/>
          </p:cNvSpPr>
          <p:nvPr/>
        </p:nvSpPr>
        <p:spPr bwMode="auto">
          <a:xfrm>
            <a:off x="1835150" y="3729038"/>
            <a:ext cx="7048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600" b="0">
                <a:solidFill>
                  <a:schemeClr val="tx1"/>
                </a:solidFill>
              </a:rPr>
              <a:t>Body/ </a:t>
            </a:r>
            <a:br>
              <a:rPr lang="de-DE" altLang="de-DE" sz="600" b="0">
                <a:solidFill>
                  <a:schemeClr val="tx1"/>
                </a:solidFill>
              </a:rPr>
            </a:br>
            <a:r>
              <a:rPr lang="de-DE" altLang="de-DE" sz="600" b="0">
                <a:solidFill>
                  <a:schemeClr val="tx1"/>
                </a:solidFill>
              </a:rPr>
              <a:t>Design</a:t>
            </a:r>
          </a:p>
        </p:txBody>
      </p:sp>
      <p:sp>
        <p:nvSpPr>
          <p:cNvPr id="2037898" name="Text Box 138">
            <a:extLst>
              <a:ext uri="{FF2B5EF4-FFF2-40B4-BE49-F238E27FC236}">
                <a16:creationId xmlns:a16="http://schemas.microsoft.com/office/drawing/2014/main" id="{FCA36047-314C-424B-BB52-3FCC3F5F182C}"/>
              </a:ext>
            </a:extLst>
          </p:cNvPr>
          <p:cNvSpPr txBox="1">
            <a:spLocks noChangeArrowheads="1"/>
          </p:cNvSpPr>
          <p:nvPr/>
        </p:nvSpPr>
        <p:spPr bwMode="auto">
          <a:xfrm>
            <a:off x="2500313" y="3429000"/>
            <a:ext cx="70326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b="0">
                <a:solidFill>
                  <a:schemeClr val="tx1"/>
                </a:solidFill>
              </a:rPr>
              <a:t>Brand / Image</a:t>
            </a:r>
          </a:p>
        </p:txBody>
      </p:sp>
      <p:sp>
        <p:nvSpPr>
          <p:cNvPr id="2037899" name="Text Box 139">
            <a:extLst>
              <a:ext uri="{FF2B5EF4-FFF2-40B4-BE49-F238E27FC236}">
                <a16:creationId xmlns:a16="http://schemas.microsoft.com/office/drawing/2014/main" id="{C0429E2C-A4D6-4ACA-A9C9-026BD0FAB7B5}"/>
              </a:ext>
            </a:extLst>
          </p:cNvPr>
          <p:cNvSpPr txBox="1">
            <a:spLocks noChangeArrowheads="1"/>
          </p:cNvSpPr>
          <p:nvPr/>
        </p:nvSpPr>
        <p:spPr bwMode="auto">
          <a:xfrm>
            <a:off x="2822575" y="3316288"/>
            <a:ext cx="11017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b="0">
                <a:solidFill>
                  <a:schemeClr val="tx1"/>
                </a:solidFill>
              </a:rPr>
              <a:t>Functionality</a:t>
            </a:r>
          </a:p>
        </p:txBody>
      </p:sp>
      <p:sp>
        <p:nvSpPr>
          <p:cNvPr id="2037900" name="Text Box 140">
            <a:extLst>
              <a:ext uri="{FF2B5EF4-FFF2-40B4-BE49-F238E27FC236}">
                <a16:creationId xmlns:a16="http://schemas.microsoft.com/office/drawing/2014/main" id="{1C5D265B-53D9-43F5-96E7-89B44758C41C}"/>
              </a:ext>
            </a:extLst>
          </p:cNvPr>
          <p:cNvSpPr txBox="1">
            <a:spLocks noChangeArrowheads="1"/>
          </p:cNvSpPr>
          <p:nvPr/>
        </p:nvSpPr>
        <p:spPr bwMode="auto">
          <a:xfrm rot="-1654048">
            <a:off x="2195513" y="3776663"/>
            <a:ext cx="1606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900">
                <a:solidFill>
                  <a:schemeClr val="tx1"/>
                </a:solidFill>
              </a:rPr>
              <a:t>R&amp;D Performance</a:t>
            </a:r>
          </a:p>
        </p:txBody>
      </p:sp>
      <p:sp>
        <p:nvSpPr>
          <p:cNvPr id="2037901" name="AutoShape 141">
            <a:extLst>
              <a:ext uri="{FF2B5EF4-FFF2-40B4-BE49-F238E27FC236}">
                <a16:creationId xmlns:a16="http://schemas.microsoft.com/office/drawing/2014/main" id="{51052A8B-627B-4707-8744-C698A4B927EA}"/>
              </a:ext>
            </a:extLst>
          </p:cNvPr>
          <p:cNvSpPr>
            <a:spLocks noChangeArrowheads="1"/>
          </p:cNvSpPr>
          <p:nvPr/>
        </p:nvSpPr>
        <p:spPr bwMode="auto">
          <a:xfrm>
            <a:off x="1820863" y="4841875"/>
            <a:ext cx="474662" cy="212725"/>
          </a:xfrm>
          <a:prstGeom prst="homePlate">
            <a:avLst>
              <a:gd name="adj" fmla="val 5578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02" name="AutoShape 142">
            <a:extLst>
              <a:ext uri="{FF2B5EF4-FFF2-40B4-BE49-F238E27FC236}">
                <a16:creationId xmlns:a16="http://schemas.microsoft.com/office/drawing/2014/main" id="{0DC6EFBE-D663-4BA6-BE13-E767B0E5033D}"/>
              </a:ext>
            </a:extLst>
          </p:cNvPr>
          <p:cNvSpPr>
            <a:spLocks noChangeArrowheads="1"/>
          </p:cNvSpPr>
          <p:nvPr/>
        </p:nvSpPr>
        <p:spPr bwMode="auto">
          <a:xfrm>
            <a:off x="2354263" y="4841875"/>
            <a:ext cx="477837" cy="212725"/>
          </a:xfrm>
          <a:prstGeom prst="homePlate">
            <a:avLst>
              <a:gd name="adj" fmla="val 56157"/>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03" name="AutoShape 143">
            <a:extLst>
              <a:ext uri="{FF2B5EF4-FFF2-40B4-BE49-F238E27FC236}">
                <a16:creationId xmlns:a16="http://schemas.microsoft.com/office/drawing/2014/main" id="{35CCF94F-5CEF-42C3-BC55-24E173A0EE78}"/>
              </a:ext>
            </a:extLst>
          </p:cNvPr>
          <p:cNvSpPr>
            <a:spLocks noChangeArrowheads="1"/>
          </p:cNvSpPr>
          <p:nvPr/>
        </p:nvSpPr>
        <p:spPr bwMode="auto">
          <a:xfrm>
            <a:off x="2890838" y="4841875"/>
            <a:ext cx="474662" cy="212725"/>
          </a:xfrm>
          <a:prstGeom prst="homePlate">
            <a:avLst>
              <a:gd name="adj" fmla="val 55784"/>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04" name="Text Box 144">
            <a:extLst>
              <a:ext uri="{FF2B5EF4-FFF2-40B4-BE49-F238E27FC236}">
                <a16:creationId xmlns:a16="http://schemas.microsoft.com/office/drawing/2014/main" id="{87A74C31-C4E4-435C-9431-8B8BA0020E9C}"/>
              </a:ext>
            </a:extLst>
          </p:cNvPr>
          <p:cNvSpPr txBox="1">
            <a:spLocks noChangeArrowheads="1"/>
          </p:cNvSpPr>
          <p:nvPr/>
        </p:nvSpPr>
        <p:spPr bwMode="auto">
          <a:xfrm>
            <a:off x="1639888" y="50419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900" b="0">
                <a:solidFill>
                  <a:schemeClr val="tx1"/>
                </a:solidFill>
              </a:rPr>
              <a:t>R&amp;D Process-KPIs</a:t>
            </a:r>
          </a:p>
        </p:txBody>
      </p:sp>
      <p:sp>
        <p:nvSpPr>
          <p:cNvPr id="2037905" name="AutoShape 145">
            <a:extLst>
              <a:ext uri="{FF2B5EF4-FFF2-40B4-BE49-F238E27FC236}">
                <a16:creationId xmlns:a16="http://schemas.microsoft.com/office/drawing/2014/main" id="{77CB716D-1F3A-4269-A186-8E008599DFA2}"/>
              </a:ext>
            </a:extLst>
          </p:cNvPr>
          <p:cNvSpPr>
            <a:spLocks noChangeArrowheads="1"/>
          </p:cNvSpPr>
          <p:nvPr/>
        </p:nvSpPr>
        <p:spPr bwMode="auto">
          <a:xfrm>
            <a:off x="2413000" y="4627563"/>
            <a:ext cx="298450" cy="160337"/>
          </a:xfrm>
          <a:prstGeom prst="upDownArrow">
            <a:avLst>
              <a:gd name="adj1" fmla="val 50000"/>
              <a:gd name="adj2" fmla="val 20000"/>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06" name="Rectangle 146">
            <a:extLst>
              <a:ext uri="{FF2B5EF4-FFF2-40B4-BE49-F238E27FC236}">
                <a16:creationId xmlns:a16="http://schemas.microsoft.com/office/drawing/2014/main" id="{F1D83B41-E06F-4836-BA78-8E484CC2D931}"/>
              </a:ext>
            </a:extLst>
          </p:cNvPr>
          <p:cNvSpPr>
            <a:spLocks noChangeArrowheads="1"/>
          </p:cNvSpPr>
          <p:nvPr/>
        </p:nvSpPr>
        <p:spPr bwMode="auto">
          <a:xfrm>
            <a:off x="3963988" y="3298825"/>
            <a:ext cx="2141537" cy="12604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07" name="Text Box 147">
            <a:extLst>
              <a:ext uri="{FF2B5EF4-FFF2-40B4-BE49-F238E27FC236}">
                <a16:creationId xmlns:a16="http://schemas.microsoft.com/office/drawing/2014/main" id="{591B631D-6AE5-43B7-8AFB-73D2AE132AFF}"/>
              </a:ext>
            </a:extLst>
          </p:cNvPr>
          <p:cNvSpPr txBox="1">
            <a:spLocks noChangeArrowheads="1"/>
          </p:cNvSpPr>
          <p:nvPr/>
        </p:nvSpPr>
        <p:spPr bwMode="auto">
          <a:xfrm>
            <a:off x="4259263" y="3028950"/>
            <a:ext cx="16271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200">
                <a:solidFill>
                  <a:schemeClr val="tx1"/>
                </a:solidFill>
              </a:rPr>
              <a:t>Fulfillment</a:t>
            </a:r>
          </a:p>
        </p:txBody>
      </p:sp>
      <p:grpSp>
        <p:nvGrpSpPr>
          <p:cNvPr id="2037908" name="Group 148">
            <a:extLst>
              <a:ext uri="{FF2B5EF4-FFF2-40B4-BE49-F238E27FC236}">
                <a16:creationId xmlns:a16="http://schemas.microsoft.com/office/drawing/2014/main" id="{75D70FF7-1F2A-4EEF-B67B-2D0D8752FD25}"/>
              </a:ext>
            </a:extLst>
          </p:cNvPr>
          <p:cNvGrpSpPr>
            <a:grpSpLocks/>
          </p:cNvGrpSpPr>
          <p:nvPr/>
        </p:nvGrpSpPr>
        <p:grpSpPr bwMode="auto">
          <a:xfrm>
            <a:off x="4183063" y="3441700"/>
            <a:ext cx="1897062" cy="1008063"/>
            <a:chOff x="385" y="255"/>
            <a:chExt cx="4947" cy="3901"/>
          </a:xfrm>
        </p:grpSpPr>
        <p:grpSp>
          <p:nvGrpSpPr>
            <p:cNvPr id="2037909" name="Group 149">
              <a:extLst>
                <a:ext uri="{FF2B5EF4-FFF2-40B4-BE49-F238E27FC236}">
                  <a16:creationId xmlns:a16="http://schemas.microsoft.com/office/drawing/2014/main" id="{C8149F66-AED8-4482-9BA0-326AF7757858}"/>
                </a:ext>
              </a:extLst>
            </p:cNvPr>
            <p:cNvGrpSpPr>
              <a:grpSpLocks/>
            </p:cNvGrpSpPr>
            <p:nvPr/>
          </p:nvGrpSpPr>
          <p:grpSpPr bwMode="auto">
            <a:xfrm>
              <a:off x="1740" y="2478"/>
              <a:ext cx="644" cy="951"/>
              <a:chOff x="2463" y="2296"/>
              <a:chExt cx="1007" cy="906"/>
            </a:xfrm>
          </p:grpSpPr>
          <p:sp>
            <p:nvSpPr>
              <p:cNvPr id="2037910" name="Rectangle 150">
                <a:extLst>
                  <a:ext uri="{FF2B5EF4-FFF2-40B4-BE49-F238E27FC236}">
                    <a16:creationId xmlns:a16="http://schemas.microsoft.com/office/drawing/2014/main" id="{30812D3A-76F5-4D4E-9D18-57EF54A56482}"/>
                  </a:ext>
                </a:extLst>
              </p:cNvPr>
              <p:cNvSpPr>
                <a:spLocks noChangeArrowheads="1"/>
              </p:cNvSpPr>
              <p:nvPr/>
            </p:nvSpPr>
            <p:spPr bwMode="auto">
              <a:xfrm>
                <a:off x="2472" y="2296"/>
                <a:ext cx="998" cy="906"/>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11" name="Line 151">
                <a:extLst>
                  <a:ext uri="{FF2B5EF4-FFF2-40B4-BE49-F238E27FC236}">
                    <a16:creationId xmlns:a16="http://schemas.microsoft.com/office/drawing/2014/main" id="{9C64AE44-8375-4CD0-A9FB-11D6F93657AE}"/>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2037912" name="Group 152">
              <a:extLst>
                <a:ext uri="{FF2B5EF4-FFF2-40B4-BE49-F238E27FC236}">
                  <a16:creationId xmlns:a16="http://schemas.microsoft.com/office/drawing/2014/main" id="{864F83A6-4B3C-4638-8541-E0EB0283344E}"/>
                </a:ext>
              </a:extLst>
            </p:cNvPr>
            <p:cNvGrpSpPr>
              <a:grpSpLocks/>
            </p:cNvGrpSpPr>
            <p:nvPr/>
          </p:nvGrpSpPr>
          <p:grpSpPr bwMode="auto">
            <a:xfrm>
              <a:off x="2384" y="1525"/>
              <a:ext cx="453" cy="951"/>
              <a:chOff x="2463" y="2296"/>
              <a:chExt cx="1007" cy="906"/>
            </a:xfrm>
          </p:grpSpPr>
          <p:sp>
            <p:nvSpPr>
              <p:cNvPr id="2037913" name="Rectangle 153">
                <a:extLst>
                  <a:ext uri="{FF2B5EF4-FFF2-40B4-BE49-F238E27FC236}">
                    <a16:creationId xmlns:a16="http://schemas.microsoft.com/office/drawing/2014/main" id="{4350AD7F-B300-4E8B-9F2E-684CF0E43EE1}"/>
                  </a:ext>
                </a:extLst>
              </p:cNvPr>
              <p:cNvSpPr>
                <a:spLocks noChangeArrowheads="1"/>
              </p:cNvSpPr>
              <p:nvPr/>
            </p:nvSpPr>
            <p:spPr bwMode="auto">
              <a:xfrm>
                <a:off x="2472" y="2296"/>
                <a:ext cx="998" cy="906"/>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14" name="Line 154">
                <a:extLst>
                  <a:ext uri="{FF2B5EF4-FFF2-40B4-BE49-F238E27FC236}">
                    <a16:creationId xmlns:a16="http://schemas.microsoft.com/office/drawing/2014/main" id="{F75AAE56-7701-4388-9162-17764B02B407}"/>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2037915" name="Group 155">
              <a:extLst>
                <a:ext uri="{FF2B5EF4-FFF2-40B4-BE49-F238E27FC236}">
                  <a16:creationId xmlns:a16="http://schemas.microsoft.com/office/drawing/2014/main" id="{AF1D458F-67C8-410F-99FE-2CD471C9C922}"/>
                </a:ext>
              </a:extLst>
            </p:cNvPr>
            <p:cNvGrpSpPr>
              <a:grpSpLocks/>
            </p:cNvGrpSpPr>
            <p:nvPr/>
          </p:nvGrpSpPr>
          <p:grpSpPr bwMode="auto">
            <a:xfrm>
              <a:off x="2837" y="890"/>
              <a:ext cx="1180" cy="634"/>
              <a:chOff x="2463" y="2296"/>
              <a:chExt cx="1007" cy="906"/>
            </a:xfrm>
          </p:grpSpPr>
          <p:sp>
            <p:nvSpPr>
              <p:cNvPr id="2037916" name="Rectangle 156">
                <a:extLst>
                  <a:ext uri="{FF2B5EF4-FFF2-40B4-BE49-F238E27FC236}">
                    <a16:creationId xmlns:a16="http://schemas.microsoft.com/office/drawing/2014/main" id="{630BDED1-EC82-497E-895E-867047FDDA13}"/>
                  </a:ext>
                </a:extLst>
              </p:cNvPr>
              <p:cNvSpPr>
                <a:spLocks noChangeArrowheads="1"/>
              </p:cNvSpPr>
              <p:nvPr/>
            </p:nvSpPr>
            <p:spPr bwMode="auto">
              <a:xfrm>
                <a:off x="2472" y="2296"/>
                <a:ext cx="998" cy="906"/>
              </a:xfrm>
              <a:prstGeom prst="rect">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CH"/>
              </a:p>
            </p:txBody>
          </p:sp>
          <p:sp>
            <p:nvSpPr>
              <p:cNvPr id="2037917" name="Line 157">
                <a:extLst>
                  <a:ext uri="{FF2B5EF4-FFF2-40B4-BE49-F238E27FC236}">
                    <a16:creationId xmlns:a16="http://schemas.microsoft.com/office/drawing/2014/main" id="{830D9BF5-8ABD-4AE4-A742-13F93B24A782}"/>
                  </a:ext>
                </a:extLst>
              </p:cNvPr>
              <p:cNvSpPr>
                <a:spLocks noChangeShapeType="1"/>
              </p:cNvSpPr>
              <p:nvPr/>
            </p:nvSpPr>
            <p:spPr bwMode="auto">
              <a:xfrm flipV="1">
                <a:off x="2463" y="2296"/>
                <a:ext cx="1007" cy="898"/>
              </a:xfrm>
              <a:prstGeom prst="line">
                <a:avLst/>
              </a:prstGeom>
              <a:noFill/>
              <a:ln w="1905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CH"/>
              </a:p>
            </p:txBody>
          </p:sp>
        </p:grpSp>
        <p:grpSp>
          <p:nvGrpSpPr>
            <p:cNvPr id="2037918" name="Group 158">
              <a:extLst>
                <a:ext uri="{FF2B5EF4-FFF2-40B4-BE49-F238E27FC236}">
                  <a16:creationId xmlns:a16="http://schemas.microsoft.com/office/drawing/2014/main" id="{0FBE46B5-6074-43FF-90A8-7FB794D7F7D4}"/>
                </a:ext>
              </a:extLst>
            </p:cNvPr>
            <p:cNvGrpSpPr>
              <a:grpSpLocks/>
            </p:cNvGrpSpPr>
            <p:nvPr/>
          </p:nvGrpSpPr>
          <p:grpSpPr bwMode="auto">
            <a:xfrm>
              <a:off x="615" y="3431"/>
              <a:ext cx="1134" cy="499"/>
              <a:chOff x="1338" y="3249"/>
              <a:chExt cx="1134" cy="363"/>
            </a:xfrm>
          </p:grpSpPr>
          <p:sp>
            <p:nvSpPr>
              <p:cNvPr id="2037919" name="Rectangle 159">
                <a:extLst>
                  <a:ext uri="{FF2B5EF4-FFF2-40B4-BE49-F238E27FC236}">
                    <a16:creationId xmlns:a16="http://schemas.microsoft.com/office/drawing/2014/main" id="{EA6DCA2B-9434-431B-82B0-3E3A27B71CCB}"/>
                  </a:ext>
                </a:extLst>
              </p:cNvPr>
              <p:cNvSpPr>
                <a:spLocks noChangeArrowheads="1"/>
              </p:cNvSpPr>
              <p:nvPr/>
            </p:nvSpPr>
            <p:spPr bwMode="auto">
              <a:xfrm>
                <a:off x="1338" y="3249"/>
                <a:ext cx="1134" cy="345"/>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20" name="Line 160">
                <a:extLst>
                  <a:ext uri="{FF2B5EF4-FFF2-40B4-BE49-F238E27FC236}">
                    <a16:creationId xmlns:a16="http://schemas.microsoft.com/office/drawing/2014/main" id="{1C3C774A-23F3-483F-8809-30CD11FBAC3F}"/>
                  </a:ext>
                </a:extLst>
              </p:cNvPr>
              <p:cNvSpPr>
                <a:spLocks noChangeShapeType="1"/>
              </p:cNvSpPr>
              <p:nvPr/>
            </p:nvSpPr>
            <p:spPr bwMode="auto">
              <a:xfrm flipV="1">
                <a:off x="1338" y="3249"/>
                <a:ext cx="1134"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37921" name="Line 161">
              <a:extLst>
                <a:ext uri="{FF2B5EF4-FFF2-40B4-BE49-F238E27FC236}">
                  <a16:creationId xmlns:a16="http://schemas.microsoft.com/office/drawing/2014/main" id="{28DD66BC-481B-4B1F-A4BF-ACD4F53747D6}"/>
                </a:ext>
              </a:extLst>
            </p:cNvPr>
            <p:cNvSpPr>
              <a:spLocks noChangeShapeType="1"/>
            </p:cNvSpPr>
            <p:nvPr/>
          </p:nvSpPr>
          <p:spPr bwMode="auto">
            <a:xfrm>
              <a:off x="385" y="3922"/>
              <a:ext cx="494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7922" name="Line 162">
              <a:extLst>
                <a:ext uri="{FF2B5EF4-FFF2-40B4-BE49-F238E27FC236}">
                  <a16:creationId xmlns:a16="http://schemas.microsoft.com/office/drawing/2014/main" id="{29A27175-46A6-4247-8B7B-AFBB524D99B6}"/>
                </a:ext>
              </a:extLst>
            </p:cNvPr>
            <p:cNvSpPr>
              <a:spLocks noChangeShapeType="1"/>
            </p:cNvSpPr>
            <p:nvPr/>
          </p:nvSpPr>
          <p:spPr bwMode="auto">
            <a:xfrm rot="5400000" flipH="1">
              <a:off x="-1342" y="2203"/>
              <a:ext cx="3901" cy="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2037923" name="Group 163">
              <a:extLst>
                <a:ext uri="{FF2B5EF4-FFF2-40B4-BE49-F238E27FC236}">
                  <a16:creationId xmlns:a16="http://schemas.microsoft.com/office/drawing/2014/main" id="{30527F11-95C9-4C3A-8C7F-557034C5582B}"/>
                </a:ext>
              </a:extLst>
            </p:cNvPr>
            <p:cNvGrpSpPr>
              <a:grpSpLocks/>
            </p:cNvGrpSpPr>
            <p:nvPr/>
          </p:nvGrpSpPr>
          <p:grpSpPr bwMode="auto">
            <a:xfrm>
              <a:off x="4014" y="466"/>
              <a:ext cx="1180" cy="424"/>
              <a:chOff x="2463" y="2296"/>
              <a:chExt cx="1007" cy="906"/>
            </a:xfrm>
          </p:grpSpPr>
          <p:sp>
            <p:nvSpPr>
              <p:cNvPr id="2037924" name="Rectangle 164">
                <a:extLst>
                  <a:ext uri="{FF2B5EF4-FFF2-40B4-BE49-F238E27FC236}">
                    <a16:creationId xmlns:a16="http://schemas.microsoft.com/office/drawing/2014/main" id="{3A00F6CE-48CD-40FC-AE89-CBBDB7EAF9D7}"/>
                  </a:ext>
                </a:extLst>
              </p:cNvPr>
              <p:cNvSpPr>
                <a:spLocks noChangeArrowheads="1"/>
              </p:cNvSpPr>
              <p:nvPr/>
            </p:nvSpPr>
            <p:spPr bwMode="auto">
              <a:xfrm>
                <a:off x="2472" y="2296"/>
                <a:ext cx="998" cy="906"/>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25" name="Line 165">
                <a:extLst>
                  <a:ext uri="{FF2B5EF4-FFF2-40B4-BE49-F238E27FC236}">
                    <a16:creationId xmlns:a16="http://schemas.microsoft.com/office/drawing/2014/main" id="{1E7189D9-BD12-400D-B26F-C559490A73FB}"/>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37926" name="Line 166">
              <a:extLst>
                <a:ext uri="{FF2B5EF4-FFF2-40B4-BE49-F238E27FC236}">
                  <a16:creationId xmlns:a16="http://schemas.microsoft.com/office/drawing/2014/main" id="{B645BE6F-1E78-4F82-9787-8C04E0C0CC67}"/>
                </a:ext>
              </a:extLst>
            </p:cNvPr>
            <p:cNvSpPr>
              <a:spLocks noChangeShapeType="1"/>
            </p:cNvSpPr>
            <p:nvPr/>
          </p:nvSpPr>
          <p:spPr bwMode="auto">
            <a:xfrm flipV="1">
              <a:off x="591" y="482"/>
              <a:ext cx="4602" cy="34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37927" name="Text Box 167">
            <a:extLst>
              <a:ext uri="{FF2B5EF4-FFF2-40B4-BE49-F238E27FC236}">
                <a16:creationId xmlns:a16="http://schemas.microsoft.com/office/drawing/2014/main" id="{86E2CCE3-A128-438B-93DF-DF97CC57EB41}"/>
              </a:ext>
            </a:extLst>
          </p:cNvPr>
          <p:cNvSpPr txBox="1">
            <a:spLocks noChangeArrowheads="1"/>
          </p:cNvSpPr>
          <p:nvPr/>
        </p:nvSpPr>
        <p:spPr bwMode="auto">
          <a:xfrm rot="-5400000">
            <a:off x="3445669" y="3756819"/>
            <a:ext cx="1331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Quality (from customer perpective)</a:t>
            </a:r>
          </a:p>
        </p:txBody>
      </p:sp>
      <p:sp>
        <p:nvSpPr>
          <p:cNvPr id="2037928" name="Text Box 168">
            <a:extLst>
              <a:ext uri="{FF2B5EF4-FFF2-40B4-BE49-F238E27FC236}">
                <a16:creationId xmlns:a16="http://schemas.microsoft.com/office/drawing/2014/main" id="{992E5407-34A6-40A5-9258-B141548555A9}"/>
              </a:ext>
            </a:extLst>
          </p:cNvPr>
          <p:cNvSpPr txBox="1">
            <a:spLocks noChangeArrowheads="1"/>
          </p:cNvSpPr>
          <p:nvPr/>
        </p:nvSpPr>
        <p:spPr bwMode="auto">
          <a:xfrm>
            <a:off x="4373563" y="4384675"/>
            <a:ext cx="1631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Cost / Lead Time</a:t>
            </a:r>
          </a:p>
        </p:txBody>
      </p:sp>
      <p:sp>
        <p:nvSpPr>
          <p:cNvPr id="2037929" name="Text Box 169">
            <a:extLst>
              <a:ext uri="{FF2B5EF4-FFF2-40B4-BE49-F238E27FC236}">
                <a16:creationId xmlns:a16="http://schemas.microsoft.com/office/drawing/2014/main" id="{5EC146E9-762B-4F09-B1C3-1F0E54502C10}"/>
              </a:ext>
            </a:extLst>
          </p:cNvPr>
          <p:cNvSpPr txBox="1">
            <a:spLocks noChangeArrowheads="1"/>
          </p:cNvSpPr>
          <p:nvPr/>
        </p:nvSpPr>
        <p:spPr bwMode="auto">
          <a:xfrm>
            <a:off x="4699000" y="4233863"/>
            <a:ext cx="131286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600" b="0">
                <a:solidFill>
                  <a:schemeClr val="tx1"/>
                </a:solidFill>
              </a:rPr>
              <a:t>Components</a:t>
            </a:r>
          </a:p>
        </p:txBody>
      </p:sp>
      <p:sp>
        <p:nvSpPr>
          <p:cNvPr id="2037930" name="Text Box 170">
            <a:extLst>
              <a:ext uri="{FF2B5EF4-FFF2-40B4-BE49-F238E27FC236}">
                <a16:creationId xmlns:a16="http://schemas.microsoft.com/office/drawing/2014/main" id="{3A9657C1-6F5C-47AE-88D4-6290D217B8C5}"/>
              </a:ext>
            </a:extLst>
          </p:cNvPr>
          <p:cNvSpPr txBox="1">
            <a:spLocks noChangeArrowheads="1"/>
          </p:cNvSpPr>
          <p:nvPr/>
        </p:nvSpPr>
        <p:spPr bwMode="auto">
          <a:xfrm>
            <a:off x="4154488" y="3944938"/>
            <a:ext cx="7048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b="0">
                <a:solidFill>
                  <a:schemeClr val="tx1"/>
                </a:solidFill>
              </a:rPr>
              <a:t>Body /</a:t>
            </a:r>
            <a:br>
              <a:rPr lang="de-DE" altLang="de-DE" sz="600" b="0">
                <a:solidFill>
                  <a:schemeClr val="tx1"/>
                </a:solidFill>
              </a:rPr>
            </a:br>
            <a:r>
              <a:rPr lang="de-DE" altLang="de-DE" sz="600" b="0">
                <a:solidFill>
                  <a:schemeClr val="tx1"/>
                </a:solidFill>
              </a:rPr>
              <a:t>Chassis</a:t>
            </a:r>
          </a:p>
        </p:txBody>
      </p:sp>
      <p:sp>
        <p:nvSpPr>
          <p:cNvPr id="2037931" name="Text Box 171">
            <a:extLst>
              <a:ext uri="{FF2B5EF4-FFF2-40B4-BE49-F238E27FC236}">
                <a16:creationId xmlns:a16="http://schemas.microsoft.com/office/drawing/2014/main" id="{197213FB-2775-4C2A-90E7-01265C00A58B}"/>
              </a:ext>
            </a:extLst>
          </p:cNvPr>
          <p:cNvSpPr txBox="1">
            <a:spLocks noChangeArrowheads="1"/>
          </p:cNvSpPr>
          <p:nvPr/>
        </p:nvSpPr>
        <p:spPr bwMode="auto">
          <a:xfrm>
            <a:off x="4427538" y="3716338"/>
            <a:ext cx="7048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b="0">
                <a:solidFill>
                  <a:schemeClr val="tx1"/>
                </a:solidFill>
              </a:rPr>
              <a:t>Painting</a:t>
            </a:r>
          </a:p>
        </p:txBody>
      </p:sp>
      <p:sp>
        <p:nvSpPr>
          <p:cNvPr id="2037932" name="Text Box 172">
            <a:extLst>
              <a:ext uri="{FF2B5EF4-FFF2-40B4-BE49-F238E27FC236}">
                <a16:creationId xmlns:a16="http://schemas.microsoft.com/office/drawing/2014/main" id="{B9EA6269-2126-40C0-9653-5227C6CB7427}"/>
              </a:ext>
            </a:extLst>
          </p:cNvPr>
          <p:cNvSpPr txBox="1">
            <a:spLocks noChangeArrowheads="1"/>
          </p:cNvSpPr>
          <p:nvPr/>
        </p:nvSpPr>
        <p:spPr bwMode="auto">
          <a:xfrm>
            <a:off x="4932363" y="3429000"/>
            <a:ext cx="7048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b="0">
                <a:solidFill>
                  <a:schemeClr val="tx1"/>
                </a:solidFill>
              </a:rPr>
              <a:t>Final Assembly</a:t>
            </a:r>
          </a:p>
        </p:txBody>
      </p:sp>
      <p:sp>
        <p:nvSpPr>
          <p:cNvPr id="2037934" name="Text Box 174">
            <a:extLst>
              <a:ext uri="{FF2B5EF4-FFF2-40B4-BE49-F238E27FC236}">
                <a16:creationId xmlns:a16="http://schemas.microsoft.com/office/drawing/2014/main" id="{34D51764-A3B5-4273-9D97-B3207DBE034D}"/>
              </a:ext>
            </a:extLst>
          </p:cNvPr>
          <p:cNvSpPr txBox="1">
            <a:spLocks noChangeArrowheads="1"/>
          </p:cNvSpPr>
          <p:nvPr/>
        </p:nvSpPr>
        <p:spPr bwMode="auto">
          <a:xfrm rot="-1776808">
            <a:off x="4621213" y="3827463"/>
            <a:ext cx="16049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900">
                <a:solidFill>
                  <a:schemeClr val="tx1"/>
                </a:solidFill>
              </a:rPr>
              <a:t>Production Performance</a:t>
            </a:r>
          </a:p>
        </p:txBody>
      </p:sp>
      <p:sp>
        <p:nvSpPr>
          <p:cNvPr id="2037935" name="AutoShape 175">
            <a:extLst>
              <a:ext uri="{FF2B5EF4-FFF2-40B4-BE49-F238E27FC236}">
                <a16:creationId xmlns:a16="http://schemas.microsoft.com/office/drawing/2014/main" id="{B37F6355-0CBD-4914-8F13-6459DCB7979D}"/>
              </a:ext>
            </a:extLst>
          </p:cNvPr>
          <p:cNvSpPr>
            <a:spLocks noChangeArrowheads="1"/>
          </p:cNvSpPr>
          <p:nvPr/>
        </p:nvSpPr>
        <p:spPr bwMode="auto">
          <a:xfrm>
            <a:off x="4259263" y="4841875"/>
            <a:ext cx="476250" cy="212725"/>
          </a:xfrm>
          <a:prstGeom prst="homePlate">
            <a:avLst>
              <a:gd name="adj" fmla="val 559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36" name="AutoShape 176">
            <a:extLst>
              <a:ext uri="{FF2B5EF4-FFF2-40B4-BE49-F238E27FC236}">
                <a16:creationId xmlns:a16="http://schemas.microsoft.com/office/drawing/2014/main" id="{20270DC4-4977-4FD2-BB7D-0959B7D1C82F}"/>
              </a:ext>
            </a:extLst>
          </p:cNvPr>
          <p:cNvSpPr>
            <a:spLocks noChangeArrowheads="1"/>
          </p:cNvSpPr>
          <p:nvPr/>
        </p:nvSpPr>
        <p:spPr bwMode="auto">
          <a:xfrm>
            <a:off x="4794250" y="4841875"/>
            <a:ext cx="476250" cy="212725"/>
          </a:xfrm>
          <a:prstGeom prst="homePlate">
            <a:avLst>
              <a:gd name="adj" fmla="val 55970"/>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37" name="AutoShape 177">
            <a:extLst>
              <a:ext uri="{FF2B5EF4-FFF2-40B4-BE49-F238E27FC236}">
                <a16:creationId xmlns:a16="http://schemas.microsoft.com/office/drawing/2014/main" id="{0C9AAD3B-909C-4493-B522-8E76F4070E7C}"/>
              </a:ext>
            </a:extLst>
          </p:cNvPr>
          <p:cNvSpPr>
            <a:spLocks noChangeArrowheads="1"/>
          </p:cNvSpPr>
          <p:nvPr/>
        </p:nvSpPr>
        <p:spPr bwMode="auto">
          <a:xfrm>
            <a:off x="5330825" y="4841875"/>
            <a:ext cx="474663" cy="212725"/>
          </a:xfrm>
          <a:prstGeom prst="homePlate">
            <a:avLst>
              <a:gd name="adj" fmla="val 55784"/>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38" name="Text Box 178">
            <a:extLst>
              <a:ext uri="{FF2B5EF4-FFF2-40B4-BE49-F238E27FC236}">
                <a16:creationId xmlns:a16="http://schemas.microsoft.com/office/drawing/2014/main" id="{3C9AB491-E6D3-4E44-9B82-63EBF61FADFD}"/>
              </a:ext>
            </a:extLst>
          </p:cNvPr>
          <p:cNvSpPr txBox="1">
            <a:spLocks noChangeArrowheads="1"/>
          </p:cNvSpPr>
          <p:nvPr/>
        </p:nvSpPr>
        <p:spPr bwMode="auto">
          <a:xfrm>
            <a:off x="4079875" y="50419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900" b="0">
                <a:solidFill>
                  <a:schemeClr val="tx1"/>
                </a:solidFill>
              </a:rPr>
              <a:t>Fulfillment </a:t>
            </a:r>
            <a:r>
              <a:rPr lang="de-DE" altLang="de-DE" sz="900" b="0">
                <a:solidFill>
                  <a:schemeClr val="tx1"/>
                </a:solidFill>
              </a:rPr>
              <a:t>Process-KPIs</a:t>
            </a:r>
          </a:p>
        </p:txBody>
      </p:sp>
      <p:sp>
        <p:nvSpPr>
          <p:cNvPr id="2037939" name="AutoShape 179">
            <a:extLst>
              <a:ext uri="{FF2B5EF4-FFF2-40B4-BE49-F238E27FC236}">
                <a16:creationId xmlns:a16="http://schemas.microsoft.com/office/drawing/2014/main" id="{BBC42CDB-3D1D-49D6-ABAD-68722C11DCD9}"/>
              </a:ext>
            </a:extLst>
          </p:cNvPr>
          <p:cNvSpPr>
            <a:spLocks noChangeArrowheads="1"/>
          </p:cNvSpPr>
          <p:nvPr/>
        </p:nvSpPr>
        <p:spPr bwMode="auto">
          <a:xfrm>
            <a:off x="4854575" y="4627563"/>
            <a:ext cx="296863" cy="160337"/>
          </a:xfrm>
          <a:prstGeom prst="upDownArrow">
            <a:avLst>
              <a:gd name="adj1" fmla="val 50000"/>
              <a:gd name="adj2" fmla="val 20000"/>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40" name="Rectangle 180">
            <a:extLst>
              <a:ext uri="{FF2B5EF4-FFF2-40B4-BE49-F238E27FC236}">
                <a16:creationId xmlns:a16="http://schemas.microsoft.com/office/drawing/2014/main" id="{21484A9B-371E-4DB2-823B-3AA29A3C1B8A}"/>
              </a:ext>
            </a:extLst>
          </p:cNvPr>
          <p:cNvSpPr>
            <a:spLocks noChangeArrowheads="1"/>
          </p:cNvSpPr>
          <p:nvPr/>
        </p:nvSpPr>
        <p:spPr bwMode="auto">
          <a:xfrm>
            <a:off x="6372225" y="3286125"/>
            <a:ext cx="2246313" cy="1273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tLang="de-DE" b="0">
              <a:solidFill>
                <a:schemeClr val="tx1"/>
              </a:solidFill>
            </a:endParaRPr>
          </a:p>
        </p:txBody>
      </p:sp>
      <p:grpSp>
        <p:nvGrpSpPr>
          <p:cNvPr id="2037941" name="Group 181">
            <a:extLst>
              <a:ext uri="{FF2B5EF4-FFF2-40B4-BE49-F238E27FC236}">
                <a16:creationId xmlns:a16="http://schemas.microsoft.com/office/drawing/2014/main" id="{CE3DEDDE-231F-4340-B616-EEF2B5AB3004}"/>
              </a:ext>
            </a:extLst>
          </p:cNvPr>
          <p:cNvGrpSpPr>
            <a:grpSpLocks/>
          </p:cNvGrpSpPr>
          <p:nvPr/>
        </p:nvGrpSpPr>
        <p:grpSpPr bwMode="auto">
          <a:xfrm>
            <a:off x="6643688" y="3432175"/>
            <a:ext cx="1944687" cy="1017588"/>
            <a:chOff x="385" y="255"/>
            <a:chExt cx="4947" cy="3901"/>
          </a:xfrm>
        </p:grpSpPr>
        <p:grpSp>
          <p:nvGrpSpPr>
            <p:cNvPr id="2037942" name="Group 182">
              <a:extLst>
                <a:ext uri="{FF2B5EF4-FFF2-40B4-BE49-F238E27FC236}">
                  <a16:creationId xmlns:a16="http://schemas.microsoft.com/office/drawing/2014/main" id="{A51C649D-E40F-45B4-83E4-B7E85E300265}"/>
                </a:ext>
              </a:extLst>
            </p:cNvPr>
            <p:cNvGrpSpPr>
              <a:grpSpLocks/>
            </p:cNvGrpSpPr>
            <p:nvPr/>
          </p:nvGrpSpPr>
          <p:grpSpPr bwMode="auto">
            <a:xfrm>
              <a:off x="1740" y="2478"/>
              <a:ext cx="644" cy="951"/>
              <a:chOff x="2463" y="2296"/>
              <a:chExt cx="1007" cy="906"/>
            </a:xfrm>
          </p:grpSpPr>
          <p:sp>
            <p:nvSpPr>
              <p:cNvPr id="2037943" name="Rectangle 183">
                <a:extLst>
                  <a:ext uri="{FF2B5EF4-FFF2-40B4-BE49-F238E27FC236}">
                    <a16:creationId xmlns:a16="http://schemas.microsoft.com/office/drawing/2014/main" id="{7C4B9138-819D-4D91-808D-70D80FCAF5E9}"/>
                  </a:ext>
                </a:extLst>
              </p:cNvPr>
              <p:cNvSpPr>
                <a:spLocks noChangeArrowheads="1"/>
              </p:cNvSpPr>
              <p:nvPr/>
            </p:nvSpPr>
            <p:spPr bwMode="auto">
              <a:xfrm>
                <a:off x="2472" y="2296"/>
                <a:ext cx="998" cy="90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44" name="Line 184">
                <a:extLst>
                  <a:ext uri="{FF2B5EF4-FFF2-40B4-BE49-F238E27FC236}">
                    <a16:creationId xmlns:a16="http://schemas.microsoft.com/office/drawing/2014/main" id="{0609E9BC-95E9-4892-B00B-C1561354140A}"/>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2037945" name="Group 185">
              <a:extLst>
                <a:ext uri="{FF2B5EF4-FFF2-40B4-BE49-F238E27FC236}">
                  <a16:creationId xmlns:a16="http://schemas.microsoft.com/office/drawing/2014/main" id="{E8EB6C46-D4B7-4CC7-8C3C-2F2FFAC61D50}"/>
                </a:ext>
              </a:extLst>
            </p:cNvPr>
            <p:cNvGrpSpPr>
              <a:grpSpLocks/>
            </p:cNvGrpSpPr>
            <p:nvPr/>
          </p:nvGrpSpPr>
          <p:grpSpPr bwMode="auto">
            <a:xfrm>
              <a:off x="2384" y="1525"/>
              <a:ext cx="453" cy="951"/>
              <a:chOff x="2463" y="2296"/>
              <a:chExt cx="1007" cy="906"/>
            </a:xfrm>
          </p:grpSpPr>
          <p:sp>
            <p:nvSpPr>
              <p:cNvPr id="2037946" name="Rectangle 186">
                <a:extLst>
                  <a:ext uri="{FF2B5EF4-FFF2-40B4-BE49-F238E27FC236}">
                    <a16:creationId xmlns:a16="http://schemas.microsoft.com/office/drawing/2014/main" id="{82BF3FD8-3166-41ED-9C5C-B02F06D2CEBB}"/>
                  </a:ext>
                </a:extLst>
              </p:cNvPr>
              <p:cNvSpPr>
                <a:spLocks noChangeArrowheads="1"/>
              </p:cNvSpPr>
              <p:nvPr/>
            </p:nvSpPr>
            <p:spPr bwMode="auto">
              <a:xfrm>
                <a:off x="2472" y="2296"/>
                <a:ext cx="998" cy="90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47" name="Line 187">
                <a:extLst>
                  <a:ext uri="{FF2B5EF4-FFF2-40B4-BE49-F238E27FC236}">
                    <a16:creationId xmlns:a16="http://schemas.microsoft.com/office/drawing/2014/main" id="{D4E31F7C-1326-4B82-8FB3-E0BC3EA4BAFC}"/>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2037948" name="Group 188">
              <a:extLst>
                <a:ext uri="{FF2B5EF4-FFF2-40B4-BE49-F238E27FC236}">
                  <a16:creationId xmlns:a16="http://schemas.microsoft.com/office/drawing/2014/main" id="{68F048ED-B878-4D7D-855E-32C9643FEDAE}"/>
                </a:ext>
              </a:extLst>
            </p:cNvPr>
            <p:cNvGrpSpPr>
              <a:grpSpLocks/>
            </p:cNvGrpSpPr>
            <p:nvPr/>
          </p:nvGrpSpPr>
          <p:grpSpPr bwMode="auto">
            <a:xfrm>
              <a:off x="2837" y="890"/>
              <a:ext cx="1180" cy="634"/>
              <a:chOff x="2463" y="2296"/>
              <a:chExt cx="1007" cy="906"/>
            </a:xfrm>
          </p:grpSpPr>
          <p:sp>
            <p:nvSpPr>
              <p:cNvPr id="2037949" name="Rectangle 189">
                <a:extLst>
                  <a:ext uri="{FF2B5EF4-FFF2-40B4-BE49-F238E27FC236}">
                    <a16:creationId xmlns:a16="http://schemas.microsoft.com/office/drawing/2014/main" id="{BE1603E5-5C3B-4FB2-8EF6-BE925AC4CA33}"/>
                  </a:ext>
                </a:extLst>
              </p:cNvPr>
              <p:cNvSpPr>
                <a:spLocks noChangeArrowheads="1"/>
              </p:cNvSpPr>
              <p:nvPr/>
            </p:nvSpPr>
            <p:spPr bwMode="auto">
              <a:xfrm>
                <a:off x="2472" y="2296"/>
                <a:ext cx="998" cy="906"/>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CH"/>
              </a:p>
            </p:txBody>
          </p:sp>
          <p:sp>
            <p:nvSpPr>
              <p:cNvPr id="2037950" name="Line 190">
                <a:extLst>
                  <a:ext uri="{FF2B5EF4-FFF2-40B4-BE49-F238E27FC236}">
                    <a16:creationId xmlns:a16="http://schemas.microsoft.com/office/drawing/2014/main" id="{42DB8DCC-0129-4FB0-BA6E-E61BEF07F241}"/>
                  </a:ext>
                </a:extLst>
              </p:cNvPr>
              <p:cNvSpPr>
                <a:spLocks noChangeShapeType="1"/>
              </p:cNvSpPr>
              <p:nvPr/>
            </p:nvSpPr>
            <p:spPr bwMode="auto">
              <a:xfrm flipV="1">
                <a:off x="2463" y="2296"/>
                <a:ext cx="1007" cy="898"/>
              </a:xfrm>
              <a:prstGeom prst="line">
                <a:avLst/>
              </a:prstGeom>
              <a:noFill/>
              <a:ln w="1905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CH"/>
              </a:p>
            </p:txBody>
          </p:sp>
        </p:grpSp>
        <p:grpSp>
          <p:nvGrpSpPr>
            <p:cNvPr id="2037951" name="Group 191">
              <a:extLst>
                <a:ext uri="{FF2B5EF4-FFF2-40B4-BE49-F238E27FC236}">
                  <a16:creationId xmlns:a16="http://schemas.microsoft.com/office/drawing/2014/main" id="{DC125EBF-352E-4668-A809-BD8C3B43A7F0}"/>
                </a:ext>
              </a:extLst>
            </p:cNvPr>
            <p:cNvGrpSpPr>
              <a:grpSpLocks/>
            </p:cNvGrpSpPr>
            <p:nvPr/>
          </p:nvGrpSpPr>
          <p:grpSpPr bwMode="auto">
            <a:xfrm>
              <a:off x="615" y="3431"/>
              <a:ext cx="1134" cy="499"/>
              <a:chOff x="1338" y="3249"/>
              <a:chExt cx="1134" cy="363"/>
            </a:xfrm>
          </p:grpSpPr>
          <p:sp>
            <p:nvSpPr>
              <p:cNvPr id="2037952" name="Rectangle 192">
                <a:extLst>
                  <a:ext uri="{FF2B5EF4-FFF2-40B4-BE49-F238E27FC236}">
                    <a16:creationId xmlns:a16="http://schemas.microsoft.com/office/drawing/2014/main" id="{012141AE-0AD8-4F00-B5CD-242DBE770BBD}"/>
                  </a:ext>
                </a:extLst>
              </p:cNvPr>
              <p:cNvSpPr>
                <a:spLocks noChangeArrowheads="1"/>
              </p:cNvSpPr>
              <p:nvPr/>
            </p:nvSpPr>
            <p:spPr bwMode="auto">
              <a:xfrm>
                <a:off x="1338" y="3249"/>
                <a:ext cx="1134" cy="34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53" name="Line 193">
                <a:extLst>
                  <a:ext uri="{FF2B5EF4-FFF2-40B4-BE49-F238E27FC236}">
                    <a16:creationId xmlns:a16="http://schemas.microsoft.com/office/drawing/2014/main" id="{2E87D3FE-EB40-4442-BCF3-43C506DC5300}"/>
                  </a:ext>
                </a:extLst>
              </p:cNvPr>
              <p:cNvSpPr>
                <a:spLocks noChangeShapeType="1"/>
              </p:cNvSpPr>
              <p:nvPr/>
            </p:nvSpPr>
            <p:spPr bwMode="auto">
              <a:xfrm flipV="1">
                <a:off x="1338" y="3249"/>
                <a:ext cx="1134"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37954" name="Line 194">
              <a:extLst>
                <a:ext uri="{FF2B5EF4-FFF2-40B4-BE49-F238E27FC236}">
                  <a16:creationId xmlns:a16="http://schemas.microsoft.com/office/drawing/2014/main" id="{CD6C66D6-7D3D-44DC-845A-1440AAB0A20A}"/>
                </a:ext>
              </a:extLst>
            </p:cNvPr>
            <p:cNvSpPr>
              <a:spLocks noChangeShapeType="1"/>
            </p:cNvSpPr>
            <p:nvPr/>
          </p:nvSpPr>
          <p:spPr bwMode="auto">
            <a:xfrm>
              <a:off x="385" y="3922"/>
              <a:ext cx="494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7955" name="Line 195">
              <a:extLst>
                <a:ext uri="{FF2B5EF4-FFF2-40B4-BE49-F238E27FC236}">
                  <a16:creationId xmlns:a16="http://schemas.microsoft.com/office/drawing/2014/main" id="{21103AFF-B1FF-4C38-A4CF-9AAACC9E727D}"/>
                </a:ext>
              </a:extLst>
            </p:cNvPr>
            <p:cNvSpPr>
              <a:spLocks noChangeShapeType="1"/>
            </p:cNvSpPr>
            <p:nvPr/>
          </p:nvSpPr>
          <p:spPr bwMode="auto">
            <a:xfrm rot="5400000" flipH="1">
              <a:off x="-1342" y="2203"/>
              <a:ext cx="3901" cy="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2037956" name="Group 196">
              <a:extLst>
                <a:ext uri="{FF2B5EF4-FFF2-40B4-BE49-F238E27FC236}">
                  <a16:creationId xmlns:a16="http://schemas.microsoft.com/office/drawing/2014/main" id="{BD696CEB-B38C-4347-AD7B-E92D5275C4BF}"/>
                </a:ext>
              </a:extLst>
            </p:cNvPr>
            <p:cNvGrpSpPr>
              <a:grpSpLocks/>
            </p:cNvGrpSpPr>
            <p:nvPr/>
          </p:nvGrpSpPr>
          <p:grpSpPr bwMode="auto">
            <a:xfrm>
              <a:off x="4014" y="466"/>
              <a:ext cx="1180" cy="424"/>
              <a:chOff x="2463" y="2296"/>
              <a:chExt cx="1007" cy="906"/>
            </a:xfrm>
          </p:grpSpPr>
          <p:sp>
            <p:nvSpPr>
              <p:cNvPr id="2037957" name="Rectangle 197">
                <a:extLst>
                  <a:ext uri="{FF2B5EF4-FFF2-40B4-BE49-F238E27FC236}">
                    <a16:creationId xmlns:a16="http://schemas.microsoft.com/office/drawing/2014/main" id="{F98FE351-A13F-4B9C-849C-33FC3A0623EF}"/>
                  </a:ext>
                </a:extLst>
              </p:cNvPr>
              <p:cNvSpPr>
                <a:spLocks noChangeArrowheads="1"/>
              </p:cNvSpPr>
              <p:nvPr/>
            </p:nvSpPr>
            <p:spPr bwMode="auto">
              <a:xfrm>
                <a:off x="2472" y="2296"/>
                <a:ext cx="998" cy="90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58" name="Line 198">
                <a:extLst>
                  <a:ext uri="{FF2B5EF4-FFF2-40B4-BE49-F238E27FC236}">
                    <a16:creationId xmlns:a16="http://schemas.microsoft.com/office/drawing/2014/main" id="{FE0CC4DD-0A9F-48AB-BB96-F44603DEE025}"/>
                  </a:ext>
                </a:extLst>
              </p:cNvPr>
              <p:cNvSpPr>
                <a:spLocks noChangeShapeType="1"/>
              </p:cNvSpPr>
              <p:nvPr/>
            </p:nvSpPr>
            <p:spPr bwMode="auto">
              <a:xfrm flipV="1">
                <a:off x="2463" y="2296"/>
                <a:ext cx="1007" cy="89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37959" name="Line 199">
              <a:extLst>
                <a:ext uri="{FF2B5EF4-FFF2-40B4-BE49-F238E27FC236}">
                  <a16:creationId xmlns:a16="http://schemas.microsoft.com/office/drawing/2014/main" id="{D19BD285-F1DE-4131-A598-D2FFECA9C5B6}"/>
                </a:ext>
              </a:extLst>
            </p:cNvPr>
            <p:cNvSpPr>
              <a:spLocks noChangeShapeType="1"/>
            </p:cNvSpPr>
            <p:nvPr/>
          </p:nvSpPr>
          <p:spPr bwMode="auto">
            <a:xfrm flipV="1">
              <a:off x="591" y="482"/>
              <a:ext cx="4602" cy="34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37960" name="Text Box 200">
            <a:extLst>
              <a:ext uri="{FF2B5EF4-FFF2-40B4-BE49-F238E27FC236}">
                <a16:creationId xmlns:a16="http://schemas.microsoft.com/office/drawing/2014/main" id="{B2540D6D-62FA-45EC-975C-58661BA99229}"/>
              </a:ext>
            </a:extLst>
          </p:cNvPr>
          <p:cNvSpPr txBox="1">
            <a:spLocks noChangeArrowheads="1"/>
          </p:cNvSpPr>
          <p:nvPr/>
        </p:nvSpPr>
        <p:spPr bwMode="auto">
          <a:xfrm>
            <a:off x="6491288" y="4370388"/>
            <a:ext cx="2289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Marketing- &amp; Sales Expense</a:t>
            </a:r>
          </a:p>
        </p:txBody>
      </p:sp>
      <p:sp>
        <p:nvSpPr>
          <p:cNvPr id="2037961" name="Text Box 201">
            <a:extLst>
              <a:ext uri="{FF2B5EF4-FFF2-40B4-BE49-F238E27FC236}">
                <a16:creationId xmlns:a16="http://schemas.microsoft.com/office/drawing/2014/main" id="{FDB9A13C-09F6-4C0D-B682-3FD303D70A5E}"/>
              </a:ext>
            </a:extLst>
          </p:cNvPr>
          <p:cNvSpPr txBox="1">
            <a:spLocks noChangeArrowheads="1"/>
          </p:cNvSpPr>
          <p:nvPr/>
        </p:nvSpPr>
        <p:spPr bwMode="auto">
          <a:xfrm>
            <a:off x="7110413" y="4214813"/>
            <a:ext cx="722312"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b="0">
                <a:solidFill>
                  <a:schemeClr val="tx1"/>
                </a:solidFill>
              </a:rPr>
              <a:t>Functionality</a:t>
            </a:r>
          </a:p>
        </p:txBody>
      </p:sp>
      <p:sp>
        <p:nvSpPr>
          <p:cNvPr id="2037962" name="Text Box 202">
            <a:extLst>
              <a:ext uri="{FF2B5EF4-FFF2-40B4-BE49-F238E27FC236}">
                <a16:creationId xmlns:a16="http://schemas.microsoft.com/office/drawing/2014/main" id="{BD2944D2-E13B-44E2-AB0D-7BCC11998BF2}"/>
              </a:ext>
            </a:extLst>
          </p:cNvPr>
          <p:cNvSpPr txBox="1">
            <a:spLocks noChangeArrowheads="1"/>
          </p:cNvSpPr>
          <p:nvPr/>
        </p:nvSpPr>
        <p:spPr bwMode="auto">
          <a:xfrm>
            <a:off x="7364413" y="4094163"/>
            <a:ext cx="1239837"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b="0">
                <a:solidFill>
                  <a:schemeClr val="tx1"/>
                </a:solidFill>
              </a:rPr>
              <a:t>Exras</a:t>
            </a:r>
          </a:p>
        </p:txBody>
      </p:sp>
      <p:sp>
        <p:nvSpPr>
          <p:cNvPr id="2037963" name="Text Box 203">
            <a:extLst>
              <a:ext uri="{FF2B5EF4-FFF2-40B4-BE49-F238E27FC236}">
                <a16:creationId xmlns:a16="http://schemas.microsoft.com/office/drawing/2014/main" id="{C0EE50EE-C079-4807-835A-8C1BB121638E}"/>
              </a:ext>
            </a:extLst>
          </p:cNvPr>
          <p:cNvSpPr txBox="1">
            <a:spLocks noChangeArrowheads="1"/>
          </p:cNvSpPr>
          <p:nvPr/>
        </p:nvSpPr>
        <p:spPr bwMode="auto">
          <a:xfrm>
            <a:off x="6778625" y="3700463"/>
            <a:ext cx="722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b="0">
                <a:solidFill>
                  <a:schemeClr val="tx1"/>
                </a:solidFill>
              </a:rPr>
              <a:t>Customer </a:t>
            </a:r>
            <a:br>
              <a:rPr lang="de-DE" altLang="de-DE" b="0">
                <a:solidFill>
                  <a:schemeClr val="tx1"/>
                </a:solidFill>
              </a:rPr>
            </a:br>
            <a:r>
              <a:rPr lang="de-DE" altLang="de-DE" b="0">
                <a:solidFill>
                  <a:schemeClr val="tx1"/>
                </a:solidFill>
              </a:rPr>
              <a:t>Service</a:t>
            </a:r>
          </a:p>
        </p:txBody>
      </p:sp>
      <p:sp>
        <p:nvSpPr>
          <p:cNvPr id="2037964" name="Text Box 204">
            <a:extLst>
              <a:ext uri="{FF2B5EF4-FFF2-40B4-BE49-F238E27FC236}">
                <a16:creationId xmlns:a16="http://schemas.microsoft.com/office/drawing/2014/main" id="{ECBB8FC1-12A2-40E0-8E53-F714176A09EE}"/>
              </a:ext>
            </a:extLst>
          </p:cNvPr>
          <p:cNvSpPr txBox="1">
            <a:spLocks noChangeArrowheads="1"/>
          </p:cNvSpPr>
          <p:nvPr/>
        </p:nvSpPr>
        <p:spPr bwMode="auto">
          <a:xfrm>
            <a:off x="6804025" y="3429000"/>
            <a:ext cx="1322388"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b="0">
                <a:solidFill>
                  <a:schemeClr val="tx1"/>
                </a:solidFill>
              </a:rPr>
              <a:t>Brand / Image</a:t>
            </a:r>
          </a:p>
        </p:txBody>
      </p:sp>
      <p:sp>
        <p:nvSpPr>
          <p:cNvPr id="2037965" name="Text Box 205">
            <a:extLst>
              <a:ext uri="{FF2B5EF4-FFF2-40B4-BE49-F238E27FC236}">
                <a16:creationId xmlns:a16="http://schemas.microsoft.com/office/drawing/2014/main" id="{9F427159-11DD-4ED9-A1B2-2DE0430A35C1}"/>
              </a:ext>
            </a:extLst>
          </p:cNvPr>
          <p:cNvSpPr txBox="1">
            <a:spLocks noChangeArrowheads="1"/>
          </p:cNvSpPr>
          <p:nvPr/>
        </p:nvSpPr>
        <p:spPr bwMode="auto">
          <a:xfrm>
            <a:off x="7583488" y="3284538"/>
            <a:ext cx="11303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b="0">
                <a:solidFill>
                  <a:schemeClr val="tx1"/>
                </a:solidFill>
              </a:rPr>
              <a:t>Financing Services</a:t>
            </a:r>
          </a:p>
        </p:txBody>
      </p:sp>
      <p:sp>
        <p:nvSpPr>
          <p:cNvPr id="2037966" name="Text Box 206">
            <a:extLst>
              <a:ext uri="{FF2B5EF4-FFF2-40B4-BE49-F238E27FC236}">
                <a16:creationId xmlns:a16="http://schemas.microsoft.com/office/drawing/2014/main" id="{620C0E93-A455-4DB9-8FE7-45CDADAC8B70}"/>
              </a:ext>
            </a:extLst>
          </p:cNvPr>
          <p:cNvSpPr txBox="1">
            <a:spLocks noChangeArrowheads="1"/>
          </p:cNvSpPr>
          <p:nvPr/>
        </p:nvSpPr>
        <p:spPr bwMode="auto">
          <a:xfrm rot="-5400000">
            <a:off x="5849937" y="3848101"/>
            <a:ext cx="13319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800">
                <a:solidFill>
                  <a:schemeClr val="tx1"/>
                </a:solidFill>
              </a:rPr>
              <a:t>sales price achieved</a:t>
            </a:r>
          </a:p>
        </p:txBody>
      </p:sp>
      <p:sp>
        <p:nvSpPr>
          <p:cNvPr id="2037967" name="Text Box 207">
            <a:extLst>
              <a:ext uri="{FF2B5EF4-FFF2-40B4-BE49-F238E27FC236}">
                <a16:creationId xmlns:a16="http://schemas.microsoft.com/office/drawing/2014/main" id="{5A257294-E4FB-46C6-AC12-AA607728875E}"/>
              </a:ext>
            </a:extLst>
          </p:cNvPr>
          <p:cNvSpPr txBox="1">
            <a:spLocks noChangeArrowheads="1"/>
          </p:cNvSpPr>
          <p:nvPr/>
        </p:nvSpPr>
        <p:spPr bwMode="auto">
          <a:xfrm>
            <a:off x="6461125" y="3028950"/>
            <a:ext cx="190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200">
                <a:solidFill>
                  <a:schemeClr val="tx1"/>
                </a:solidFill>
              </a:rPr>
              <a:t>Marketing / Sales</a:t>
            </a:r>
          </a:p>
        </p:txBody>
      </p:sp>
      <p:sp>
        <p:nvSpPr>
          <p:cNvPr id="2037968" name="AutoShape 208">
            <a:extLst>
              <a:ext uri="{FF2B5EF4-FFF2-40B4-BE49-F238E27FC236}">
                <a16:creationId xmlns:a16="http://schemas.microsoft.com/office/drawing/2014/main" id="{BCB1562F-550B-4CFC-95C4-4E8879F1BCEE}"/>
              </a:ext>
            </a:extLst>
          </p:cNvPr>
          <p:cNvSpPr>
            <a:spLocks noChangeArrowheads="1"/>
          </p:cNvSpPr>
          <p:nvPr/>
        </p:nvSpPr>
        <p:spPr bwMode="auto">
          <a:xfrm>
            <a:off x="6757988" y="4841875"/>
            <a:ext cx="477837" cy="212725"/>
          </a:xfrm>
          <a:prstGeom prst="homePlate">
            <a:avLst>
              <a:gd name="adj" fmla="val 5615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69" name="AutoShape 209">
            <a:extLst>
              <a:ext uri="{FF2B5EF4-FFF2-40B4-BE49-F238E27FC236}">
                <a16:creationId xmlns:a16="http://schemas.microsoft.com/office/drawing/2014/main" id="{432B3BA8-0132-494B-B9EA-9377B603561E}"/>
              </a:ext>
            </a:extLst>
          </p:cNvPr>
          <p:cNvSpPr>
            <a:spLocks noChangeArrowheads="1"/>
          </p:cNvSpPr>
          <p:nvPr/>
        </p:nvSpPr>
        <p:spPr bwMode="auto">
          <a:xfrm>
            <a:off x="7294563" y="4841875"/>
            <a:ext cx="474662" cy="212725"/>
          </a:xfrm>
          <a:prstGeom prst="homePlate">
            <a:avLst>
              <a:gd name="adj" fmla="val 55784"/>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70" name="AutoShape 210">
            <a:extLst>
              <a:ext uri="{FF2B5EF4-FFF2-40B4-BE49-F238E27FC236}">
                <a16:creationId xmlns:a16="http://schemas.microsoft.com/office/drawing/2014/main" id="{D163D198-90FF-4971-9DF7-C2A3654E3D01}"/>
              </a:ext>
            </a:extLst>
          </p:cNvPr>
          <p:cNvSpPr>
            <a:spLocks noChangeArrowheads="1"/>
          </p:cNvSpPr>
          <p:nvPr/>
        </p:nvSpPr>
        <p:spPr bwMode="auto">
          <a:xfrm>
            <a:off x="7827963" y="4841875"/>
            <a:ext cx="477837" cy="212725"/>
          </a:xfrm>
          <a:prstGeom prst="homePlate">
            <a:avLst>
              <a:gd name="adj" fmla="val 5615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71" name="Text Box 211">
            <a:extLst>
              <a:ext uri="{FF2B5EF4-FFF2-40B4-BE49-F238E27FC236}">
                <a16:creationId xmlns:a16="http://schemas.microsoft.com/office/drawing/2014/main" id="{E9E64B1B-1C8C-477E-8DAD-A3624ED0D036}"/>
              </a:ext>
            </a:extLst>
          </p:cNvPr>
          <p:cNvSpPr txBox="1">
            <a:spLocks noChangeArrowheads="1"/>
          </p:cNvSpPr>
          <p:nvPr/>
        </p:nvSpPr>
        <p:spPr bwMode="auto">
          <a:xfrm>
            <a:off x="6578600" y="5041900"/>
            <a:ext cx="19065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900" b="0">
                <a:solidFill>
                  <a:schemeClr val="tx1"/>
                </a:solidFill>
              </a:rPr>
              <a:t>CRM </a:t>
            </a:r>
            <a:r>
              <a:rPr lang="de-DE" altLang="de-DE" sz="900" b="0">
                <a:solidFill>
                  <a:schemeClr val="tx1"/>
                </a:solidFill>
              </a:rPr>
              <a:t>Process-KPIs</a:t>
            </a:r>
          </a:p>
        </p:txBody>
      </p:sp>
      <p:sp>
        <p:nvSpPr>
          <p:cNvPr id="2037972" name="AutoShape 212">
            <a:extLst>
              <a:ext uri="{FF2B5EF4-FFF2-40B4-BE49-F238E27FC236}">
                <a16:creationId xmlns:a16="http://schemas.microsoft.com/office/drawing/2014/main" id="{4CA0E771-3045-4FA0-B85E-560137CF86B9}"/>
              </a:ext>
            </a:extLst>
          </p:cNvPr>
          <p:cNvSpPr>
            <a:spLocks noChangeArrowheads="1"/>
          </p:cNvSpPr>
          <p:nvPr/>
        </p:nvSpPr>
        <p:spPr bwMode="auto">
          <a:xfrm>
            <a:off x="7353300" y="4627563"/>
            <a:ext cx="296863" cy="160337"/>
          </a:xfrm>
          <a:prstGeom prst="upDownArrow">
            <a:avLst>
              <a:gd name="adj1" fmla="val 50000"/>
              <a:gd name="adj2" fmla="val 20000"/>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73" name="Text Box 213">
            <a:extLst>
              <a:ext uri="{FF2B5EF4-FFF2-40B4-BE49-F238E27FC236}">
                <a16:creationId xmlns:a16="http://schemas.microsoft.com/office/drawing/2014/main" id="{34061C24-8FC9-4458-9135-00386D53876B}"/>
              </a:ext>
            </a:extLst>
          </p:cNvPr>
          <p:cNvSpPr txBox="1">
            <a:spLocks noChangeArrowheads="1"/>
          </p:cNvSpPr>
          <p:nvPr/>
        </p:nvSpPr>
        <p:spPr bwMode="auto">
          <a:xfrm rot="-1776808">
            <a:off x="7221538" y="3744913"/>
            <a:ext cx="160655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900">
                <a:solidFill>
                  <a:schemeClr val="tx1"/>
                </a:solidFill>
              </a:rPr>
              <a:t>Sales /Mktg. Perfm.</a:t>
            </a:r>
          </a:p>
        </p:txBody>
      </p:sp>
      <p:sp>
        <p:nvSpPr>
          <p:cNvPr id="2037974" name="AutoShape 214">
            <a:extLst>
              <a:ext uri="{FF2B5EF4-FFF2-40B4-BE49-F238E27FC236}">
                <a16:creationId xmlns:a16="http://schemas.microsoft.com/office/drawing/2014/main" id="{6FD5F028-508E-4934-89FD-9C6C7BC5FCA0}"/>
              </a:ext>
            </a:extLst>
          </p:cNvPr>
          <p:cNvSpPr>
            <a:spLocks noChangeArrowheads="1"/>
          </p:cNvSpPr>
          <p:nvPr/>
        </p:nvSpPr>
        <p:spPr bwMode="auto">
          <a:xfrm>
            <a:off x="6402388" y="2070100"/>
            <a:ext cx="236537" cy="212725"/>
          </a:xfrm>
          <a:prstGeom prst="leftArrow">
            <a:avLst>
              <a:gd name="adj1" fmla="val 50000"/>
              <a:gd name="adj2" fmla="val 27798"/>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75" name="AutoShape 215">
            <a:extLst>
              <a:ext uri="{FF2B5EF4-FFF2-40B4-BE49-F238E27FC236}">
                <a16:creationId xmlns:a16="http://schemas.microsoft.com/office/drawing/2014/main" id="{8D471916-6D65-46DD-B514-E2723E0C3AD2}"/>
              </a:ext>
            </a:extLst>
          </p:cNvPr>
          <p:cNvSpPr>
            <a:spLocks noChangeArrowheads="1"/>
          </p:cNvSpPr>
          <p:nvPr/>
        </p:nvSpPr>
        <p:spPr bwMode="auto">
          <a:xfrm flipH="1">
            <a:off x="3427413" y="2068513"/>
            <a:ext cx="236537" cy="212725"/>
          </a:xfrm>
          <a:prstGeom prst="leftArrow">
            <a:avLst>
              <a:gd name="adj1" fmla="val 50000"/>
              <a:gd name="adj2" fmla="val 27798"/>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76" name="Line 216">
            <a:extLst>
              <a:ext uri="{FF2B5EF4-FFF2-40B4-BE49-F238E27FC236}">
                <a16:creationId xmlns:a16="http://schemas.microsoft.com/office/drawing/2014/main" id="{9E3DAE05-5EBB-41A3-A73D-08DDCBCDAA23}"/>
              </a:ext>
            </a:extLst>
          </p:cNvPr>
          <p:cNvSpPr>
            <a:spLocks noChangeShapeType="1"/>
          </p:cNvSpPr>
          <p:nvPr/>
        </p:nvSpPr>
        <p:spPr bwMode="auto">
          <a:xfrm>
            <a:off x="214313" y="2986088"/>
            <a:ext cx="8694737"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7977" name="Text Box 217">
            <a:extLst>
              <a:ext uri="{FF2B5EF4-FFF2-40B4-BE49-F238E27FC236}">
                <a16:creationId xmlns:a16="http://schemas.microsoft.com/office/drawing/2014/main" id="{879FFE96-037D-4681-900B-462BF3798A6A}"/>
              </a:ext>
            </a:extLst>
          </p:cNvPr>
          <p:cNvSpPr txBox="1">
            <a:spLocks noChangeArrowheads="1"/>
          </p:cNvSpPr>
          <p:nvPr/>
        </p:nvSpPr>
        <p:spPr bwMode="auto">
          <a:xfrm>
            <a:off x="201613" y="1768475"/>
            <a:ext cx="1235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br>
              <a:rPr lang="de-DE" altLang="de-DE" sz="1200">
                <a:solidFill>
                  <a:schemeClr val="tx1"/>
                </a:solidFill>
              </a:rPr>
            </a:br>
            <a:r>
              <a:rPr lang="de-DE" altLang="de-DE" sz="1200">
                <a:solidFill>
                  <a:schemeClr val="tx1"/>
                </a:solidFill>
              </a:rPr>
              <a:t>Total</a:t>
            </a:r>
            <a:br>
              <a:rPr lang="de-DE" altLang="de-DE" sz="1200">
                <a:solidFill>
                  <a:schemeClr val="tx1"/>
                </a:solidFill>
              </a:rPr>
            </a:br>
            <a:r>
              <a:rPr lang="de-DE" altLang="de-DE" sz="1200">
                <a:solidFill>
                  <a:schemeClr val="tx1"/>
                </a:solidFill>
              </a:rPr>
              <a:t>(Compound)</a:t>
            </a:r>
            <a:br>
              <a:rPr lang="de-DE" altLang="de-DE" sz="1200">
                <a:solidFill>
                  <a:schemeClr val="tx1"/>
                </a:solidFill>
              </a:rPr>
            </a:br>
            <a:r>
              <a:rPr lang="de-DE" altLang="de-DE" sz="1200">
                <a:solidFill>
                  <a:schemeClr val="tx1"/>
                </a:solidFill>
              </a:rPr>
              <a:t>Performance</a:t>
            </a:r>
          </a:p>
        </p:txBody>
      </p:sp>
      <p:sp>
        <p:nvSpPr>
          <p:cNvPr id="2037978" name="Text Box 218">
            <a:extLst>
              <a:ext uri="{FF2B5EF4-FFF2-40B4-BE49-F238E27FC236}">
                <a16:creationId xmlns:a16="http://schemas.microsoft.com/office/drawing/2014/main" id="{78E7B1C5-5A2F-4520-8CE1-771D2576C3F0}"/>
              </a:ext>
            </a:extLst>
          </p:cNvPr>
          <p:cNvSpPr txBox="1">
            <a:spLocks noChangeArrowheads="1"/>
          </p:cNvSpPr>
          <p:nvPr/>
        </p:nvSpPr>
        <p:spPr bwMode="auto">
          <a:xfrm>
            <a:off x="-58738" y="3965575"/>
            <a:ext cx="1455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1200">
                <a:solidFill>
                  <a:schemeClr val="tx1"/>
                </a:solidFill>
              </a:rPr>
              <a:t>Operative</a:t>
            </a:r>
            <a:br>
              <a:rPr lang="de-DE" altLang="de-DE" sz="1200">
                <a:solidFill>
                  <a:schemeClr val="tx1"/>
                </a:solidFill>
              </a:rPr>
            </a:br>
            <a:r>
              <a:rPr lang="de-DE" altLang="de-DE" sz="1200">
                <a:solidFill>
                  <a:schemeClr val="tx1"/>
                </a:solidFill>
              </a:rPr>
              <a:t> Performance</a:t>
            </a:r>
          </a:p>
        </p:txBody>
      </p:sp>
      <p:grpSp>
        <p:nvGrpSpPr>
          <p:cNvPr id="2037979" name="Group 219">
            <a:extLst>
              <a:ext uri="{FF2B5EF4-FFF2-40B4-BE49-F238E27FC236}">
                <a16:creationId xmlns:a16="http://schemas.microsoft.com/office/drawing/2014/main" id="{96D05982-74CD-4B82-BB35-43E2E76D77D9}"/>
              </a:ext>
            </a:extLst>
          </p:cNvPr>
          <p:cNvGrpSpPr>
            <a:grpSpLocks/>
          </p:cNvGrpSpPr>
          <p:nvPr/>
        </p:nvGrpSpPr>
        <p:grpSpPr bwMode="auto">
          <a:xfrm>
            <a:off x="-30163" y="5267325"/>
            <a:ext cx="8904288" cy="1122363"/>
            <a:chOff x="-19" y="3318"/>
            <a:chExt cx="5609" cy="707"/>
          </a:xfrm>
        </p:grpSpPr>
        <p:sp>
          <p:nvSpPr>
            <p:cNvPr id="2037980" name="Rectangle 220">
              <a:extLst>
                <a:ext uri="{FF2B5EF4-FFF2-40B4-BE49-F238E27FC236}">
                  <a16:creationId xmlns:a16="http://schemas.microsoft.com/office/drawing/2014/main" id="{8BA8304B-D7AA-4D21-9715-00F3F398FC59}"/>
                </a:ext>
              </a:extLst>
            </p:cNvPr>
            <p:cNvSpPr>
              <a:spLocks noChangeArrowheads="1"/>
            </p:cNvSpPr>
            <p:nvPr/>
          </p:nvSpPr>
          <p:spPr bwMode="auto">
            <a:xfrm>
              <a:off x="1185" y="3452"/>
              <a:ext cx="348" cy="303"/>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eaLnBrk="0" hangingPunct="0"/>
              <a:r>
                <a:rPr lang="de-DE" altLang="de-DE" sz="800">
                  <a:solidFill>
                    <a:schemeClr val="bg1"/>
                  </a:solidFill>
                </a:rPr>
                <a:t>Finanicial</a:t>
              </a:r>
              <a:br>
                <a:rPr lang="de-DE" altLang="de-DE" sz="800">
                  <a:solidFill>
                    <a:schemeClr val="bg1"/>
                  </a:solidFill>
                </a:rPr>
              </a:br>
              <a:r>
                <a:rPr lang="de-DE" altLang="de-DE" sz="800">
                  <a:solidFill>
                    <a:schemeClr val="bg1"/>
                  </a:solidFill>
                </a:rPr>
                <a:t>Assets</a:t>
              </a:r>
            </a:p>
          </p:txBody>
        </p:sp>
        <p:sp>
          <p:nvSpPr>
            <p:cNvPr id="2037981" name="Rectangle 221">
              <a:extLst>
                <a:ext uri="{FF2B5EF4-FFF2-40B4-BE49-F238E27FC236}">
                  <a16:creationId xmlns:a16="http://schemas.microsoft.com/office/drawing/2014/main" id="{43DDD538-77BA-41EB-94DC-2A6F40678212}"/>
                </a:ext>
              </a:extLst>
            </p:cNvPr>
            <p:cNvSpPr>
              <a:spLocks noChangeArrowheads="1"/>
            </p:cNvSpPr>
            <p:nvPr/>
          </p:nvSpPr>
          <p:spPr bwMode="auto">
            <a:xfrm>
              <a:off x="2047" y="3452"/>
              <a:ext cx="348" cy="303"/>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eaLnBrk="0" hangingPunct="0"/>
              <a:r>
                <a:rPr lang="de-DE" altLang="de-DE" sz="800">
                  <a:solidFill>
                    <a:schemeClr val="bg1"/>
                  </a:solidFill>
                </a:rPr>
                <a:t>Physical  </a:t>
              </a:r>
              <a:br>
                <a:rPr lang="de-DE" altLang="de-DE" sz="800">
                  <a:solidFill>
                    <a:schemeClr val="bg1"/>
                  </a:solidFill>
                </a:rPr>
              </a:br>
              <a:r>
                <a:rPr lang="de-DE" altLang="de-DE" sz="800">
                  <a:solidFill>
                    <a:schemeClr val="bg1"/>
                  </a:solidFill>
                </a:rPr>
                <a:t>Assets</a:t>
              </a:r>
            </a:p>
          </p:txBody>
        </p:sp>
        <p:sp>
          <p:nvSpPr>
            <p:cNvPr id="2037982" name="Rectangle 222">
              <a:extLst>
                <a:ext uri="{FF2B5EF4-FFF2-40B4-BE49-F238E27FC236}">
                  <a16:creationId xmlns:a16="http://schemas.microsoft.com/office/drawing/2014/main" id="{6B9AE11D-12E4-411F-A72E-08C0BCD1D40F}"/>
                </a:ext>
              </a:extLst>
            </p:cNvPr>
            <p:cNvSpPr>
              <a:spLocks noChangeArrowheads="1"/>
            </p:cNvSpPr>
            <p:nvPr/>
          </p:nvSpPr>
          <p:spPr bwMode="auto">
            <a:xfrm>
              <a:off x="2909" y="3452"/>
              <a:ext cx="349" cy="303"/>
            </a:xfrm>
            <a:prstGeom prst="rect">
              <a:avLst/>
            </a:prstGeom>
            <a:solidFill>
              <a:srgbClr val="339966"/>
            </a:solidFill>
            <a:ln w="12700">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eaLnBrk="0" hangingPunct="0"/>
              <a:r>
                <a:rPr lang="de-DE" altLang="de-DE" sz="800">
                  <a:solidFill>
                    <a:schemeClr val="bg1"/>
                  </a:solidFill>
                </a:rPr>
                <a:t>Relationship</a:t>
              </a:r>
              <a:br>
                <a:rPr lang="de-DE" altLang="de-DE" sz="800">
                  <a:solidFill>
                    <a:schemeClr val="bg1"/>
                  </a:solidFill>
                </a:rPr>
              </a:br>
              <a:r>
                <a:rPr lang="de-DE" altLang="de-DE" sz="800">
                  <a:solidFill>
                    <a:schemeClr val="bg1"/>
                  </a:solidFill>
                </a:rPr>
                <a:t>Assets</a:t>
              </a:r>
            </a:p>
          </p:txBody>
        </p:sp>
        <p:sp>
          <p:nvSpPr>
            <p:cNvPr id="2037983" name="Rectangle 223">
              <a:extLst>
                <a:ext uri="{FF2B5EF4-FFF2-40B4-BE49-F238E27FC236}">
                  <a16:creationId xmlns:a16="http://schemas.microsoft.com/office/drawing/2014/main" id="{BB881A11-E17A-49ED-B6EC-83B64950F33D}"/>
                </a:ext>
              </a:extLst>
            </p:cNvPr>
            <p:cNvSpPr>
              <a:spLocks noChangeArrowheads="1"/>
            </p:cNvSpPr>
            <p:nvPr/>
          </p:nvSpPr>
          <p:spPr bwMode="auto">
            <a:xfrm>
              <a:off x="3771" y="3452"/>
              <a:ext cx="348" cy="303"/>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r>
                <a:rPr lang="de-DE" altLang="de-DE" sz="800">
                  <a:solidFill>
                    <a:schemeClr val="bg1"/>
                  </a:solidFill>
                </a:rPr>
                <a:t>Structural/</a:t>
              </a:r>
              <a:br>
                <a:rPr lang="de-DE" altLang="de-DE" sz="800">
                  <a:solidFill>
                    <a:schemeClr val="bg1"/>
                  </a:solidFill>
                </a:rPr>
              </a:br>
              <a:r>
                <a:rPr lang="de-DE" altLang="de-DE" sz="800">
                  <a:solidFill>
                    <a:schemeClr val="bg1"/>
                  </a:solidFill>
                </a:rPr>
                <a:t>Org.</a:t>
              </a:r>
              <a:br>
                <a:rPr lang="de-DE" altLang="de-DE" sz="800">
                  <a:solidFill>
                    <a:schemeClr val="bg1"/>
                  </a:solidFill>
                </a:rPr>
              </a:br>
              <a:r>
                <a:rPr lang="de-DE" altLang="de-DE" sz="800">
                  <a:solidFill>
                    <a:schemeClr val="bg1"/>
                  </a:solidFill>
                </a:rPr>
                <a:t>Assets</a:t>
              </a:r>
            </a:p>
          </p:txBody>
        </p:sp>
        <p:sp>
          <p:nvSpPr>
            <p:cNvPr id="2037984" name="Rectangle 224">
              <a:extLst>
                <a:ext uri="{FF2B5EF4-FFF2-40B4-BE49-F238E27FC236}">
                  <a16:creationId xmlns:a16="http://schemas.microsoft.com/office/drawing/2014/main" id="{68C345B4-22FA-4CB1-BF43-4EC0AB2B4A09}"/>
                </a:ext>
              </a:extLst>
            </p:cNvPr>
            <p:cNvSpPr>
              <a:spLocks noChangeArrowheads="1"/>
            </p:cNvSpPr>
            <p:nvPr/>
          </p:nvSpPr>
          <p:spPr bwMode="auto">
            <a:xfrm>
              <a:off x="4644" y="3452"/>
              <a:ext cx="349" cy="30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r>
                <a:rPr lang="de-DE" altLang="de-DE" sz="800">
                  <a:solidFill>
                    <a:schemeClr val="bg1"/>
                  </a:solidFill>
                </a:rPr>
                <a:t>Human</a:t>
              </a:r>
            </a:p>
            <a:p>
              <a:r>
                <a:rPr lang="de-DE" altLang="de-DE" sz="800">
                  <a:solidFill>
                    <a:schemeClr val="bg1"/>
                  </a:solidFill>
                </a:rPr>
                <a:t>Assets</a:t>
              </a:r>
            </a:p>
          </p:txBody>
        </p:sp>
        <p:sp>
          <p:nvSpPr>
            <p:cNvPr id="2037985" name="AutoShape 225">
              <a:extLst>
                <a:ext uri="{FF2B5EF4-FFF2-40B4-BE49-F238E27FC236}">
                  <a16:creationId xmlns:a16="http://schemas.microsoft.com/office/drawing/2014/main" id="{3DB70370-466E-4723-8B87-F285DC02BFD7}"/>
                </a:ext>
              </a:extLst>
            </p:cNvPr>
            <p:cNvSpPr>
              <a:spLocks noChangeArrowheads="1"/>
            </p:cNvSpPr>
            <p:nvPr/>
          </p:nvSpPr>
          <p:spPr bwMode="auto">
            <a:xfrm>
              <a:off x="1109" y="3840"/>
              <a:ext cx="173" cy="50"/>
            </a:xfrm>
            <a:prstGeom prst="homePlate">
              <a:avLst>
                <a:gd name="adj" fmla="val 86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86" name="AutoShape 226">
              <a:extLst>
                <a:ext uri="{FF2B5EF4-FFF2-40B4-BE49-F238E27FC236}">
                  <a16:creationId xmlns:a16="http://schemas.microsoft.com/office/drawing/2014/main" id="{BDD24C1C-904B-4CCE-852D-9FDDB5DC3ECA}"/>
                </a:ext>
              </a:extLst>
            </p:cNvPr>
            <p:cNvSpPr>
              <a:spLocks noChangeArrowheads="1"/>
            </p:cNvSpPr>
            <p:nvPr/>
          </p:nvSpPr>
          <p:spPr bwMode="auto">
            <a:xfrm>
              <a:off x="1304" y="3840"/>
              <a:ext cx="172" cy="50"/>
            </a:xfrm>
            <a:prstGeom prst="homePlate">
              <a:avLst>
                <a:gd name="adj" fmla="val 86000"/>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87" name="AutoShape 227">
              <a:extLst>
                <a:ext uri="{FF2B5EF4-FFF2-40B4-BE49-F238E27FC236}">
                  <a16:creationId xmlns:a16="http://schemas.microsoft.com/office/drawing/2014/main" id="{FA692306-4988-4710-9095-321B3CD26F8B}"/>
                </a:ext>
              </a:extLst>
            </p:cNvPr>
            <p:cNvSpPr>
              <a:spLocks noChangeArrowheads="1"/>
            </p:cNvSpPr>
            <p:nvPr/>
          </p:nvSpPr>
          <p:spPr bwMode="auto">
            <a:xfrm>
              <a:off x="1498" y="3840"/>
              <a:ext cx="173" cy="50"/>
            </a:xfrm>
            <a:prstGeom prst="homePlate">
              <a:avLst>
                <a:gd name="adj" fmla="val 86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88" name="AutoShape 228">
              <a:extLst>
                <a:ext uri="{FF2B5EF4-FFF2-40B4-BE49-F238E27FC236}">
                  <a16:creationId xmlns:a16="http://schemas.microsoft.com/office/drawing/2014/main" id="{34D898AA-2FB3-42B0-9976-0F547EFC0234}"/>
                </a:ext>
              </a:extLst>
            </p:cNvPr>
            <p:cNvSpPr>
              <a:spLocks noChangeArrowheads="1"/>
            </p:cNvSpPr>
            <p:nvPr/>
          </p:nvSpPr>
          <p:spPr bwMode="auto">
            <a:xfrm>
              <a:off x="1325" y="3789"/>
              <a:ext cx="108" cy="38"/>
            </a:xfrm>
            <a:prstGeom prst="upDownArrow">
              <a:avLst>
                <a:gd name="adj1" fmla="val 50000"/>
                <a:gd name="adj2" fmla="val 20000"/>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89" name="AutoShape 229">
              <a:extLst>
                <a:ext uri="{FF2B5EF4-FFF2-40B4-BE49-F238E27FC236}">
                  <a16:creationId xmlns:a16="http://schemas.microsoft.com/office/drawing/2014/main" id="{6D0C2123-97C9-4E1F-ABFD-73CDDECC08CD}"/>
                </a:ext>
              </a:extLst>
            </p:cNvPr>
            <p:cNvSpPr>
              <a:spLocks noChangeArrowheads="1"/>
            </p:cNvSpPr>
            <p:nvPr/>
          </p:nvSpPr>
          <p:spPr bwMode="auto">
            <a:xfrm>
              <a:off x="1934" y="3840"/>
              <a:ext cx="173" cy="50"/>
            </a:xfrm>
            <a:prstGeom prst="homePlate">
              <a:avLst>
                <a:gd name="adj" fmla="val 86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90" name="AutoShape 230">
              <a:extLst>
                <a:ext uri="{FF2B5EF4-FFF2-40B4-BE49-F238E27FC236}">
                  <a16:creationId xmlns:a16="http://schemas.microsoft.com/office/drawing/2014/main" id="{43BE7FB2-D722-4340-837D-201079E8CFE3}"/>
                </a:ext>
              </a:extLst>
            </p:cNvPr>
            <p:cNvSpPr>
              <a:spLocks noChangeArrowheads="1"/>
            </p:cNvSpPr>
            <p:nvPr/>
          </p:nvSpPr>
          <p:spPr bwMode="auto">
            <a:xfrm>
              <a:off x="2129" y="3840"/>
              <a:ext cx="172" cy="50"/>
            </a:xfrm>
            <a:prstGeom prst="homePlate">
              <a:avLst>
                <a:gd name="adj" fmla="val 86000"/>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91" name="AutoShape 231">
              <a:extLst>
                <a:ext uri="{FF2B5EF4-FFF2-40B4-BE49-F238E27FC236}">
                  <a16:creationId xmlns:a16="http://schemas.microsoft.com/office/drawing/2014/main" id="{A3E53A40-4484-4589-B2E6-80A293C2E98A}"/>
                </a:ext>
              </a:extLst>
            </p:cNvPr>
            <p:cNvSpPr>
              <a:spLocks noChangeArrowheads="1"/>
            </p:cNvSpPr>
            <p:nvPr/>
          </p:nvSpPr>
          <p:spPr bwMode="auto">
            <a:xfrm>
              <a:off x="2323" y="3840"/>
              <a:ext cx="173" cy="50"/>
            </a:xfrm>
            <a:prstGeom prst="homePlate">
              <a:avLst>
                <a:gd name="adj" fmla="val 86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92" name="AutoShape 232">
              <a:extLst>
                <a:ext uri="{FF2B5EF4-FFF2-40B4-BE49-F238E27FC236}">
                  <a16:creationId xmlns:a16="http://schemas.microsoft.com/office/drawing/2014/main" id="{343E67FC-8D85-44E8-948D-5CD90BC74B1D}"/>
                </a:ext>
              </a:extLst>
            </p:cNvPr>
            <p:cNvSpPr>
              <a:spLocks noChangeArrowheads="1"/>
            </p:cNvSpPr>
            <p:nvPr/>
          </p:nvSpPr>
          <p:spPr bwMode="auto">
            <a:xfrm>
              <a:off x="2150" y="3789"/>
              <a:ext cx="108" cy="38"/>
            </a:xfrm>
            <a:prstGeom prst="upDownArrow">
              <a:avLst>
                <a:gd name="adj1" fmla="val 50000"/>
                <a:gd name="adj2" fmla="val 20000"/>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93" name="AutoShape 233">
              <a:extLst>
                <a:ext uri="{FF2B5EF4-FFF2-40B4-BE49-F238E27FC236}">
                  <a16:creationId xmlns:a16="http://schemas.microsoft.com/office/drawing/2014/main" id="{A5420E45-1D05-4BBB-B242-9F168E8F8BDC}"/>
                </a:ext>
              </a:extLst>
            </p:cNvPr>
            <p:cNvSpPr>
              <a:spLocks noChangeArrowheads="1"/>
            </p:cNvSpPr>
            <p:nvPr/>
          </p:nvSpPr>
          <p:spPr bwMode="auto">
            <a:xfrm>
              <a:off x="2796" y="3840"/>
              <a:ext cx="173" cy="50"/>
            </a:xfrm>
            <a:prstGeom prst="homePlate">
              <a:avLst>
                <a:gd name="adj" fmla="val 86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94" name="AutoShape 234">
              <a:extLst>
                <a:ext uri="{FF2B5EF4-FFF2-40B4-BE49-F238E27FC236}">
                  <a16:creationId xmlns:a16="http://schemas.microsoft.com/office/drawing/2014/main" id="{16979A63-13AA-4404-B81E-7D6E8989773C}"/>
                </a:ext>
              </a:extLst>
            </p:cNvPr>
            <p:cNvSpPr>
              <a:spLocks noChangeArrowheads="1"/>
            </p:cNvSpPr>
            <p:nvPr/>
          </p:nvSpPr>
          <p:spPr bwMode="auto">
            <a:xfrm>
              <a:off x="2991" y="3840"/>
              <a:ext cx="173" cy="50"/>
            </a:xfrm>
            <a:prstGeom prst="homePlate">
              <a:avLst>
                <a:gd name="adj" fmla="val 86500"/>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95" name="AutoShape 235">
              <a:extLst>
                <a:ext uri="{FF2B5EF4-FFF2-40B4-BE49-F238E27FC236}">
                  <a16:creationId xmlns:a16="http://schemas.microsoft.com/office/drawing/2014/main" id="{C112ADFA-91AA-4262-89D1-72E05AE26661}"/>
                </a:ext>
              </a:extLst>
            </p:cNvPr>
            <p:cNvSpPr>
              <a:spLocks noChangeArrowheads="1"/>
            </p:cNvSpPr>
            <p:nvPr/>
          </p:nvSpPr>
          <p:spPr bwMode="auto">
            <a:xfrm>
              <a:off x="3185" y="3840"/>
              <a:ext cx="173" cy="50"/>
            </a:xfrm>
            <a:prstGeom prst="homePlate">
              <a:avLst>
                <a:gd name="adj" fmla="val 86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96" name="AutoShape 236">
              <a:extLst>
                <a:ext uri="{FF2B5EF4-FFF2-40B4-BE49-F238E27FC236}">
                  <a16:creationId xmlns:a16="http://schemas.microsoft.com/office/drawing/2014/main" id="{FCC2C682-F14F-4AAB-AD6C-2D3EB3E0B0B3}"/>
                </a:ext>
              </a:extLst>
            </p:cNvPr>
            <p:cNvSpPr>
              <a:spLocks noChangeArrowheads="1"/>
            </p:cNvSpPr>
            <p:nvPr/>
          </p:nvSpPr>
          <p:spPr bwMode="auto">
            <a:xfrm>
              <a:off x="3011" y="3789"/>
              <a:ext cx="109" cy="38"/>
            </a:xfrm>
            <a:prstGeom prst="upDownArrow">
              <a:avLst>
                <a:gd name="adj1" fmla="val 50000"/>
                <a:gd name="adj2" fmla="val 20000"/>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97" name="AutoShape 237">
              <a:extLst>
                <a:ext uri="{FF2B5EF4-FFF2-40B4-BE49-F238E27FC236}">
                  <a16:creationId xmlns:a16="http://schemas.microsoft.com/office/drawing/2014/main" id="{FE761133-0038-4781-B890-9951AE166A59}"/>
                </a:ext>
              </a:extLst>
            </p:cNvPr>
            <p:cNvSpPr>
              <a:spLocks noChangeArrowheads="1"/>
            </p:cNvSpPr>
            <p:nvPr/>
          </p:nvSpPr>
          <p:spPr bwMode="auto">
            <a:xfrm>
              <a:off x="3695" y="3840"/>
              <a:ext cx="173" cy="50"/>
            </a:xfrm>
            <a:prstGeom prst="homePlate">
              <a:avLst>
                <a:gd name="adj" fmla="val 86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98" name="AutoShape 238">
              <a:extLst>
                <a:ext uri="{FF2B5EF4-FFF2-40B4-BE49-F238E27FC236}">
                  <a16:creationId xmlns:a16="http://schemas.microsoft.com/office/drawing/2014/main" id="{E12FAA5D-C9F7-436A-BBB0-69DC0DD4FE0B}"/>
                </a:ext>
              </a:extLst>
            </p:cNvPr>
            <p:cNvSpPr>
              <a:spLocks noChangeArrowheads="1"/>
            </p:cNvSpPr>
            <p:nvPr/>
          </p:nvSpPr>
          <p:spPr bwMode="auto">
            <a:xfrm>
              <a:off x="3890" y="3840"/>
              <a:ext cx="172" cy="50"/>
            </a:xfrm>
            <a:prstGeom prst="homePlate">
              <a:avLst>
                <a:gd name="adj" fmla="val 86000"/>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7999" name="AutoShape 239">
              <a:extLst>
                <a:ext uri="{FF2B5EF4-FFF2-40B4-BE49-F238E27FC236}">
                  <a16:creationId xmlns:a16="http://schemas.microsoft.com/office/drawing/2014/main" id="{A75C10F3-B0F3-4FB5-B3E8-7864A5C97FC7}"/>
                </a:ext>
              </a:extLst>
            </p:cNvPr>
            <p:cNvSpPr>
              <a:spLocks noChangeArrowheads="1"/>
            </p:cNvSpPr>
            <p:nvPr/>
          </p:nvSpPr>
          <p:spPr bwMode="auto">
            <a:xfrm>
              <a:off x="4084" y="3840"/>
              <a:ext cx="173" cy="50"/>
            </a:xfrm>
            <a:prstGeom prst="homePlate">
              <a:avLst>
                <a:gd name="adj" fmla="val 86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8000" name="AutoShape 240">
              <a:extLst>
                <a:ext uri="{FF2B5EF4-FFF2-40B4-BE49-F238E27FC236}">
                  <a16:creationId xmlns:a16="http://schemas.microsoft.com/office/drawing/2014/main" id="{5391ECE7-B45A-4B81-8C72-259D7AF035E4}"/>
                </a:ext>
              </a:extLst>
            </p:cNvPr>
            <p:cNvSpPr>
              <a:spLocks noChangeArrowheads="1"/>
            </p:cNvSpPr>
            <p:nvPr/>
          </p:nvSpPr>
          <p:spPr bwMode="auto">
            <a:xfrm>
              <a:off x="3911" y="3789"/>
              <a:ext cx="108" cy="38"/>
            </a:xfrm>
            <a:prstGeom prst="upDownArrow">
              <a:avLst>
                <a:gd name="adj1" fmla="val 50000"/>
                <a:gd name="adj2" fmla="val 20000"/>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8001" name="AutoShape 241">
              <a:extLst>
                <a:ext uri="{FF2B5EF4-FFF2-40B4-BE49-F238E27FC236}">
                  <a16:creationId xmlns:a16="http://schemas.microsoft.com/office/drawing/2014/main" id="{DD445756-38ED-4654-8E61-A5576F2E8F20}"/>
                </a:ext>
              </a:extLst>
            </p:cNvPr>
            <p:cNvSpPr>
              <a:spLocks noChangeArrowheads="1"/>
            </p:cNvSpPr>
            <p:nvPr/>
          </p:nvSpPr>
          <p:spPr bwMode="auto">
            <a:xfrm>
              <a:off x="4557" y="3840"/>
              <a:ext cx="173" cy="50"/>
            </a:xfrm>
            <a:prstGeom prst="homePlate">
              <a:avLst>
                <a:gd name="adj" fmla="val 86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8002" name="AutoShape 242">
              <a:extLst>
                <a:ext uri="{FF2B5EF4-FFF2-40B4-BE49-F238E27FC236}">
                  <a16:creationId xmlns:a16="http://schemas.microsoft.com/office/drawing/2014/main" id="{9A843DD0-E781-4FA7-B4C0-2DE9A13D55D2}"/>
                </a:ext>
              </a:extLst>
            </p:cNvPr>
            <p:cNvSpPr>
              <a:spLocks noChangeArrowheads="1"/>
            </p:cNvSpPr>
            <p:nvPr/>
          </p:nvSpPr>
          <p:spPr bwMode="auto">
            <a:xfrm>
              <a:off x="4751" y="3840"/>
              <a:ext cx="174" cy="50"/>
            </a:xfrm>
            <a:prstGeom prst="homePlate">
              <a:avLst>
                <a:gd name="adj" fmla="val 87000"/>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8003" name="AutoShape 243">
              <a:extLst>
                <a:ext uri="{FF2B5EF4-FFF2-40B4-BE49-F238E27FC236}">
                  <a16:creationId xmlns:a16="http://schemas.microsoft.com/office/drawing/2014/main" id="{A9A48676-34BB-46BB-8736-DDD593D1941E}"/>
                </a:ext>
              </a:extLst>
            </p:cNvPr>
            <p:cNvSpPr>
              <a:spLocks noChangeArrowheads="1"/>
            </p:cNvSpPr>
            <p:nvPr/>
          </p:nvSpPr>
          <p:spPr bwMode="auto">
            <a:xfrm>
              <a:off x="4946" y="3840"/>
              <a:ext cx="173" cy="50"/>
            </a:xfrm>
            <a:prstGeom prst="homePlate">
              <a:avLst>
                <a:gd name="adj" fmla="val 86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8004" name="AutoShape 244">
              <a:extLst>
                <a:ext uri="{FF2B5EF4-FFF2-40B4-BE49-F238E27FC236}">
                  <a16:creationId xmlns:a16="http://schemas.microsoft.com/office/drawing/2014/main" id="{D4C4D9D2-8215-47B1-B455-12CDBE75107A}"/>
                </a:ext>
              </a:extLst>
            </p:cNvPr>
            <p:cNvSpPr>
              <a:spLocks noChangeArrowheads="1"/>
            </p:cNvSpPr>
            <p:nvPr/>
          </p:nvSpPr>
          <p:spPr bwMode="auto">
            <a:xfrm>
              <a:off x="4772" y="3789"/>
              <a:ext cx="109" cy="38"/>
            </a:xfrm>
            <a:prstGeom prst="upDownArrow">
              <a:avLst>
                <a:gd name="adj1" fmla="val 50000"/>
                <a:gd name="adj2" fmla="val 20000"/>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8005" name="Text Box 245">
              <a:extLst>
                <a:ext uri="{FF2B5EF4-FFF2-40B4-BE49-F238E27FC236}">
                  <a16:creationId xmlns:a16="http://schemas.microsoft.com/office/drawing/2014/main" id="{FEF5BC94-ED43-4DF2-B9A7-E62E412A2600}"/>
                </a:ext>
              </a:extLst>
            </p:cNvPr>
            <p:cNvSpPr txBox="1">
              <a:spLocks noChangeArrowheads="1"/>
            </p:cNvSpPr>
            <p:nvPr/>
          </p:nvSpPr>
          <p:spPr bwMode="auto">
            <a:xfrm>
              <a:off x="1146" y="3318"/>
              <a:ext cx="3861"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900" b="0">
                  <a:solidFill>
                    <a:schemeClr val="tx1"/>
                  </a:solidFill>
                </a:rPr>
                <a:t>qualitative and financial performance of support processes / of ressources</a:t>
              </a:r>
            </a:p>
          </p:txBody>
        </p:sp>
        <p:sp>
          <p:nvSpPr>
            <p:cNvPr id="2038006" name="Text Box 246">
              <a:extLst>
                <a:ext uri="{FF2B5EF4-FFF2-40B4-BE49-F238E27FC236}">
                  <a16:creationId xmlns:a16="http://schemas.microsoft.com/office/drawing/2014/main" id="{6CD8093D-0245-452C-ABDF-B6999D8707E0}"/>
                </a:ext>
              </a:extLst>
            </p:cNvPr>
            <p:cNvSpPr txBox="1">
              <a:spLocks noChangeArrowheads="1"/>
            </p:cNvSpPr>
            <p:nvPr/>
          </p:nvSpPr>
          <p:spPr bwMode="auto">
            <a:xfrm>
              <a:off x="1184" y="3882"/>
              <a:ext cx="3861"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900" b="0">
                  <a:solidFill>
                    <a:schemeClr val="tx1"/>
                  </a:solidFill>
                </a:rPr>
                <a:t>KPIs of support processes</a:t>
              </a:r>
            </a:p>
          </p:txBody>
        </p:sp>
        <p:sp>
          <p:nvSpPr>
            <p:cNvPr id="2038007" name="Line 247">
              <a:extLst>
                <a:ext uri="{FF2B5EF4-FFF2-40B4-BE49-F238E27FC236}">
                  <a16:creationId xmlns:a16="http://schemas.microsoft.com/office/drawing/2014/main" id="{905D3496-00AF-4993-A3A7-BA7767E0BEC4}"/>
                </a:ext>
              </a:extLst>
            </p:cNvPr>
            <p:cNvSpPr>
              <a:spLocks noChangeShapeType="1"/>
            </p:cNvSpPr>
            <p:nvPr/>
          </p:nvSpPr>
          <p:spPr bwMode="auto">
            <a:xfrm>
              <a:off x="113" y="3326"/>
              <a:ext cx="5477"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8008" name="Text Box 248">
              <a:extLst>
                <a:ext uri="{FF2B5EF4-FFF2-40B4-BE49-F238E27FC236}">
                  <a16:creationId xmlns:a16="http://schemas.microsoft.com/office/drawing/2014/main" id="{4DA28F4D-AF3B-4B1F-BF2C-3730E346399F}"/>
                </a:ext>
              </a:extLst>
            </p:cNvPr>
            <p:cNvSpPr txBox="1">
              <a:spLocks noChangeArrowheads="1"/>
            </p:cNvSpPr>
            <p:nvPr/>
          </p:nvSpPr>
          <p:spPr bwMode="auto">
            <a:xfrm>
              <a:off x="-19" y="3459"/>
              <a:ext cx="91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1200">
                  <a:solidFill>
                    <a:schemeClr val="tx1"/>
                  </a:solidFill>
                </a:rPr>
                <a:t>Performance</a:t>
              </a:r>
              <a:br>
                <a:rPr lang="de-DE" altLang="de-DE" sz="1200">
                  <a:solidFill>
                    <a:schemeClr val="tx1"/>
                  </a:solidFill>
                </a:rPr>
              </a:br>
              <a:r>
                <a:rPr lang="de-DE" altLang="de-DE" sz="1200">
                  <a:solidFill>
                    <a:schemeClr val="tx1"/>
                  </a:solidFill>
                </a:rPr>
                <a:t>of Ressource</a:t>
              </a:r>
              <a:br>
                <a:rPr lang="de-DE" altLang="de-DE" sz="1200">
                  <a:solidFill>
                    <a:schemeClr val="tx1"/>
                  </a:solidFill>
                </a:rPr>
              </a:br>
              <a:r>
                <a:rPr lang="de-DE" altLang="de-DE" sz="1200">
                  <a:solidFill>
                    <a:schemeClr val="tx1"/>
                  </a:solidFill>
                </a:rPr>
                <a:t>Management</a:t>
              </a:r>
            </a:p>
          </p:txBody>
        </p:sp>
      </p:grpSp>
      <p:sp>
        <p:nvSpPr>
          <p:cNvPr id="2038009" name="AutoShape 249">
            <a:extLst>
              <a:ext uri="{FF2B5EF4-FFF2-40B4-BE49-F238E27FC236}">
                <a16:creationId xmlns:a16="http://schemas.microsoft.com/office/drawing/2014/main" id="{11C83EE4-7121-4BF1-B5E7-A76AAE6CDD75}"/>
              </a:ext>
            </a:extLst>
          </p:cNvPr>
          <p:cNvSpPr>
            <a:spLocks noChangeArrowheads="1"/>
          </p:cNvSpPr>
          <p:nvPr/>
        </p:nvSpPr>
        <p:spPr bwMode="auto">
          <a:xfrm>
            <a:off x="4879975" y="2906713"/>
            <a:ext cx="296863" cy="160337"/>
          </a:xfrm>
          <a:prstGeom prst="upDownArrow">
            <a:avLst>
              <a:gd name="adj1" fmla="val 50000"/>
              <a:gd name="adj2" fmla="val 20000"/>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2038010" name="Group 250">
            <a:extLst>
              <a:ext uri="{FF2B5EF4-FFF2-40B4-BE49-F238E27FC236}">
                <a16:creationId xmlns:a16="http://schemas.microsoft.com/office/drawing/2014/main" id="{5DBA07D6-4662-4189-9A9F-4B0FDA3A3D1D}"/>
              </a:ext>
            </a:extLst>
          </p:cNvPr>
          <p:cNvGrpSpPr>
            <a:grpSpLocks/>
          </p:cNvGrpSpPr>
          <p:nvPr/>
        </p:nvGrpSpPr>
        <p:grpSpPr bwMode="auto">
          <a:xfrm>
            <a:off x="3543300" y="5108575"/>
            <a:ext cx="2835275" cy="177800"/>
            <a:chOff x="2232" y="3218"/>
            <a:chExt cx="1786" cy="112"/>
          </a:xfrm>
        </p:grpSpPr>
        <p:sp>
          <p:nvSpPr>
            <p:cNvPr id="2038011" name="AutoShape 251">
              <a:extLst>
                <a:ext uri="{FF2B5EF4-FFF2-40B4-BE49-F238E27FC236}">
                  <a16:creationId xmlns:a16="http://schemas.microsoft.com/office/drawing/2014/main" id="{B55DE6B5-C9B6-4A9D-BA19-4EF295260248}"/>
                </a:ext>
              </a:extLst>
            </p:cNvPr>
            <p:cNvSpPr>
              <a:spLocks noChangeArrowheads="1"/>
            </p:cNvSpPr>
            <p:nvPr/>
          </p:nvSpPr>
          <p:spPr bwMode="auto">
            <a:xfrm>
              <a:off x="2232" y="3229"/>
              <a:ext cx="187" cy="101"/>
            </a:xfrm>
            <a:prstGeom prst="upDownArrow">
              <a:avLst>
                <a:gd name="adj1" fmla="val 50000"/>
                <a:gd name="adj2" fmla="val 20000"/>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8012" name="AutoShape 252">
              <a:extLst>
                <a:ext uri="{FF2B5EF4-FFF2-40B4-BE49-F238E27FC236}">
                  <a16:creationId xmlns:a16="http://schemas.microsoft.com/office/drawing/2014/main" id="{C23D90EA-5BE7-4231-A17D-02FFCCCDD72F}"/>
                </a:ext>
              </a:extLst>
            </p:cNvPr>
            <p:cNvSpPr>
              <a:spLocks noChangeArrowheads="1"/>
            </p:cNvSpPr>
            <p:nvPr/>
          </p:nvSpPr>
          <p:spPr bwMode="auto">
            <a:xfrm>
              <a:off x="3831" y="3218"/>
              <a:ext cx="187" cy="101"/>
            </a:xfrm>
            <a:prstGeom prst="upDownArrow">
              <a:avLst>
                <a:gd name="adj1" fmla="val 50000"/>
                <a:gd name="adj2" fmla="val 20000"/>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38015" name="Rectangle 255">
            <a:extLst>
              <a:ext uri="{FF2B5EF4-FFF2-40B4-BE49-F238E27FC236}">
                <a16:creationId xmlns:a16="http://schemas.microsoft.com/office/drawing/2014/main" id="{1D54F26C-77C5-4D0C-9080-7E8B1AFCF1EB}"/>
              </a:ext>
            </a:extLst>
          </p:cNvPr>
          <p:cNvSpPr>
            <a:spLocks noChangeArrowheads="1"/>
          </p:cNvSpPr>
          <p:nvPr/>
        </p:nvSpPr>
        <p:spPr bwMode="gray">
          <a:xfrm>
            <a:off x="611188" y="101600"/>
            <a:ext cx="80073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71450" algn="l">
              <a:lnSpc>
                <a:spcPct val="90000"/>
              </a:lnSpc>
              <a:defRPr sz="2200">
                <a:solidFill>
                  <a:srgbClr val="333333"/>
                </a:solidFill>
                <a:latin typeface="Arial Black" panose="020B0A04020102020204" pitchFamily="34" charset="0"/>
              </a:defRPr>
            </a:lvl1pPr>
            <a:lvl2pPr marL="171450" algn="l">
              <a:lnSpc>
                <a:spcPct val="90000"/>
              </a:lnSpc>
              <a:defRPr sz="2200">
                <a:solidFill>
                  <a:srgbClr val="333333"/>
                </a:solidFill>
                <a:latin typeface="Arial Black" panose="020B0A04020102020204" pitchFamily="34" charset="0"/>
              </a:defRPr>
            </a:lvl2pPr>
            <a:lvl3pPr marL="171450" algn="l">
              <a:lnSpc>
                <a:spcPct val="90000"/>
              </a:lnSpc>
              <a:defRPr sz="2200">
                <a:solidFill>
                  <a:srgbClr val="333333"/>
                </a:solidFill>
                <a:latin typeface="Arial Black" panose="020B0A04020102020204" pitchFamily="34" charset="0"/>
              </a:defRPr>
            </a:lvl3pPr>
            <a:lvl4pPr marL="171450" algn="l">
              <a:lnSpc>
                <a:spcPct val="90000"/>
              </a:lnSpc>
              <a:defRPr sz="2200">
                <a:solidFill>
                  <a:srgbClr val="333333"/>
                </a:solidFill>
                <a:latin typeface="Arial Black" panose="020B0A04020102020204" pitchFamily="34" charset="0"/>
              </a:defRPr>
            </a:lvl4pPr>
            <a:lvl5pPr marL="171450" algn="l">
              <a:lnSpc>
                <a:spcPct val="90000"/>
              </a:lnSpc>
              <a:defRPr sz="2200">
                <a:solidFill>
                  <a:srgbClr val="333333"/>
                </a:solidFill>
                <a:latin typeface="Arial Black" panose="020B0A04020102020204" pitchFamily="34" charset="0"/>
              </a:defRPr>
            </a:lvl5pPr>
            <a:lvl6pPr marL="628650" fontAlgn="base">
              <a:lnSpc>
                <a:spcPct val="90000"/>
              </a:lnSpc>
              <a:spcBef>
                <a:spcPct val="0"/>
              </a:spcBef>
              <a:spcAft>
                <a:spcPct val="0"/>
              </a:spcAft>
              <a:defRPr sz="2200">
                <a:solidFill>
                  <a:srgbClr val="333333"/>
                </a:solidFill>
                <a:latin typeface="Arial Black" panose="020B0A04020102020204" pitchFamily="34" charset="0"/>
              </a:defRPr>
            </a:lvl6pPr>
            <a:lvl7pPr marL="1085850" fontAlgn="base">
              <a:lnSpc>
                <a:spcPct val="90000"/>
              </a:lnSpc>
              <a:spcBef>
                <a:spcPct val="0"/>
              </a:spcBef>
              <a:spcAft>
                <a:spcPct val="0"/>
              </a:spcAft>
              <a:defRPr sz="2200">
                <a:solidFill>
                  <a:srgbClr val="333333"/>
                </a:solidFill>
                <a:latin typeface="Arial Black" panose="020B0A04020102020204" pitchFamily="34" charset="0"/>
              </a:defRPr>
            </a:lvl7pPr>
            <a:lvl8pPr marL="1543050" fontAlgn="base">
              <a:lnSpc>
                <a:spcPct val="90000"/>
              </a:lnSpc>
              <a:spcBef>
                <a:spcPct val="0"/>
              </a:spcBef>
              <a:spcAft>
                <a:spcPct val="0"/>
              </a:spcAft>
              <a:defRPr sz="2200">
                <a:solidFill>
                  <a:srgbClr val="333333"/>
                </a:solidFill>
                <a:latin typeface="Arial Black" panose="020B0A04020102020204" pitchFamily="34" charset="0"/>
              </a:defRPr>
            </a:lvl8pPr>
            <a:lvl9pPr marL="2000250" fontAlgn="base">
              <a:lnSpc>
                <a:spcPct val="90000"/>
              </a:lnSpc>
              <a:spcBef>
                <a:spcPct val="0"/>
              </a:spcBef>
              <a:spcAft>
                <a:spcPct val="0"/>
              </a:spcAft>
              <a:defRPr sz="2200">
                <a:solidFill>
                  <a:srgbClr val="333333"/>
                </a:solidFill>
                <a:latin typeface="Arial Black" panose="020B0A04020102020204" pitchFamily="34" charset="0"/>
              </a:defRPr>
            </a:lvl9pPr>
          </a:lstStyle>
          <a:p>
            <a:r>
              <a:rPr lang="en-GB" altLang="de-DE" sz="2000" b="0"/>
              <a:t>Application at Car Manufacturers (OEMs)</a:t>
            </a:r>
            <a:endParaRPr lang="de-DE" altLang="de-DE" sz="2000" b="0"/>
          </a:p>
        </p:txBody>
      </p:sp>
      <p:sp>
        <p:nvSpPr>
          <p:cNvPr id="2038016" name="Text Box 256">
            <a:extLst>
              <a:ext uri="{FF2B5EF4-FFF2-40B4-BE49-F238E27FC236}">
                <a16:creationId xmlns:a16="http://schemas.microsoft.com/office/drawing/2014/main" id="{33EFA6F8-9C93-4FEF-B966-3F018C2017A3}"/>
              </a:ext>
            </a:extLst>
          </p:cNvPr>
          <p:cNvSpPr txBox="1">
            <a:spLocks noChangeArrowheads="1"/>
          </p:cNvSpPr>
          <p:nvPr/>
        </p:nvSpPr>
        <p:spPr bwMode="auto">
          <a:xfrm>
            <a:off x="5451475" y="3316288"/>
            <a:ext cx="7048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600" b="0">
                <a:solidFill>
                  <a:schemeClr val="tx1"/>
                </a:solidFill>
              </a:rPr>
              <a:t>Final Check</a:t>
            </a:r>
          </a:p>
        </p:txBody>
      </p:sp>
      <p:sp>
        <p:nvSpPr>
          <p:cNvPr id="2038017" name="Text Box 257">
            <a:extLst>
              <a:ext uri="{FF2B5EF4-FFF2-40B4-BE49-F238E27FC236}">
                <a16:creationId xmlns:a16="http://schemas.microsoft.com/office/drawing/2014/main" id="{EF7E4277-81AF-4C0E-B4E2-3559AD785D65}"/>
              </a:ext>
            </a:extLst>
          </p:cNvPr>
          <p:cNvSpPr txBox="1">
            <a:spLocks noChangeArrowheads="1"/>
          </p:cNvSpPr>
          <p:nvPr/>
        </p:nvSpPr>
        <p:spPr bwMode="auto">
          <a:xfrm>
            <a:off x="142875" y="620713"/>
            <a:ext cx="8812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400">
                <a:solidFill>
                  <a:schemeClr val="hlink"/>
                </a:solidFill>
              </a:rPr>
              <a:t>Vektor-Based Performance Measurement </a:t>
            </a:r>
            <a:br>
              <a:rPr lang="de-DE" altLang="de-DE" sz="2400">
                <a:solidFill>
                  <a:schemeClr val="hlink"/>
                </a:solidFill>
              </a:rPr>
            </a:br>
            <a:r>
              <a:rPr lang="de-DE" altLang="de-DE" sz="2400">
                <a:solidFill>
                  <a:schemeClr val="hlink"/>
                </a:solidFill>
              </a:rPr>
              <a:t>- Example: Value Contribution Analysis -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37979"/>
                                        </p:tgtEl>
                                        <p:attrNameLst>
                                          <p:attrName>style.visibility</p:attrName>
                                        </p:attrNameLst>
                                      </p:cBhvr>
                                      <p:to>
                                        <p:strVal val="visible"/>
                                      </p:to>
                                    </p:set>
                                    <p:animEffect transition="in" filter="wipe(down)">
                                      <p:cBhvr>
                                        <p:cTn id="7" dur="500"/>
                                        <p:tgtEl>
                                          <p:spTgt spid="203797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038010"/>
                                        </p:tgtEl>
                                        <p:attrNameLst>
                                          <p:attrName>style.visibility</p:attrName>
                                        </p:attrNameLst>
                                      </p:cBhvr>
                                      <p:to>
                                        <p:strVal val="visible"/>
                                      </p:to>
                                    </p:set>
                                    <p:anim calcmode="lin" valueType="num">
                                      <p:cBhvr>
                                        <p:cTn id="11" dur="500" fill="hold"/>
                                        <p:tgtEl>
                                          <p:spTgt spid="2038010"/>
                                        </p:tgtEl>
                                        <p:attrNameLst>
                                          <p:attrName>ppt_w</p:attrName>
                                        </p:attrNameLst>
                                      </p:cBhvr>
                                      <p:tavLst>
                                        <p:tav tm="0">
                                          <p:val>
                                            <p:fltVal val="0"/>
                                          </p:val>
                                        </p:tav>
                                        <p:tav tm="100000">
                                          <p:val>
                                            <p:strVal val="#ppt_w"/>
                                          </p:val>
                                        </p:tav>
                                      </p:tavLst>
                                    </p:anim>
                                    <p:anim calcmode="lin" valueType="num">
                                      <p:cBhvr>
                                        <p:cTn id="12" dur="500" fill="hold"/>
                                        <p:tgtEl>
                                          <p:spTgt spid="20380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a:extLst>
              <a:ext uri="{FF2B5EF4-FFF2-40B4-BE49-F238E27FC236}">
                <a16:creationId xmlns:a16="http://schemas.microsoft.com/office/drawing/2014/main" id="{9CBDCB78-B334-4735-AAF6-437656851519}"/>
              </a:ext>
            </a:extLst>
          </p:cNvPr>
          <p:cNvSpPr>
            <a:spLocks noGrp="1" noChangeArrowheads="1"/>
          </p:cNvSpPr>
          <p:nvPr>
            <p:ph type="title"/>
          </p:nvPr>
        </p:nvSpPr>
        <p:spPr/>
        <p:txBody>
          <a:bodyPr/>
          <a:lstStyle/>
          <a:p>
            <a:endParaRPr lang="en-GB" altLang="de-DE"/>
          </a:p>
        </p:txBody>
      </p:sp>
      <p:sp>
        <p:nvSpPr>
          <p:cNvPr id="2038787" name="Rectangle 3">
            <a:extLst>
              <a:ext uri="{FF2B5EF4-FFF2-40B4-BE49-F238E27FC236}">
                <a16:creationId xmlns:a16="http://schemas.microsoft.com/office/drawing/2014/main" id="{20DC10E1-0F67-4641-BD13-7511A3931A6C}"/>
              </a:ext>
            </a:extLst>
          </p:cNvPr>
          <p:cNvSpPr>
            <a:spLocks noGrp="1" noChangeArrowheads="1"/>
          </p:cNvSpPr>
          <p:nvPr>
            <p:ph type="body" idx="1"/>
          </p:nvPr>
        </p:nvSpPr>
        <p:spPr>
          <a:xfrm>
            <a:off x="522288" y="914400"/>
            <a:ext cx="8226425" cy="5205413"/>
          </a:xfrm>
          <a:noFill/>
        </p:spPr>
        <p:txBody>
          <a:bodyPr anchor="ctr" anchorCtr="1"/>
          <a:lstStyle/>
          <a:p>
            <a:pPr algn="ctr"/>
            <a:r>
              <a:rPr lang="en-GB" altLang="de-DE" sz="4400"/>
              <a:t>Application at  </a:t>
            </a:r>
            <a:br>
              <a:rPr lang="en-GB" altLang="de-DE" sz="4400"/>
            </a:br>
            <a:r>
              <a:rPr lang="en-GB" altLang="de-DE" sz="4400"/>
              <a:t>Software Companies</a:t>
            </a: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a:extLst>
              <a:ext uri="{FF2B5EF4-FFF2-40B4-BE49-F238E27FC236}">
                <a16:creationId xmlns:a16="http://schemas.microsoft.com/office/drawing/2014/main" id="{D8A17ED4-F107-458C-B2A6-C7450CE144C9}"/>
              </a:ext>
            </a:extLst>
          </p:cNvPr>
          <p:cNvSpPr>
            <a:spLocks noChangeArrowheads="1"/>
          </p:cNvSpPr>
          <p:nvPr/>
        </p:nvSpPr>
        <p:spPr bwMode="auto">
          <a:xfrm>
            <a:off x="528638" y="1555750"/>
            <a:ext cx="8069262" cy="46704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39811" name="Text Box 3">
            <a:extLst>
              <a:ext uri="{FF2B5EF4-FFF2-40B4-BE49-F238E27FC236}">
                <a16:creationId xmlns:a16="http://schemas.microsoft.com/office/drawing/2014/main" id="{EE50C593-B982-4726-A856-8AAEAEF96CA0}"/>
              </a:ext>
            </a:extLst>
          </p:cNvPr>
          <p:cNvSpPr txBox="1">
            <a:spLocks noChangeArrowheads="1"/>
          </p:cNvSpPr>
          <p:nvPr/>
        </p:nvSpPr>
        <p:spPr bwMode="auto">
          <a:xfrm>
            <a:off x="3271838" y="1211263"/>
            <a:ext cx="23796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sz="2800">
              <a:solidFill>
                <a:schemeClr val="tx1"/>
              </a:solidFill>
            </a:endParaRPr>
          </a:p>
        </p:txBody>
      </p:sp>
      <p:sp>
        <p:nvSpPr>
          <p:cNvPr id="2039812" name="Text Box 4">
            <a:extLst>
              <a:ext uri="{FF2B5EF4-FFF2-40B4-BE49-F238E27FC236}">
                <a16:creationId xmlns:a16="http://schemas.microsoft.com/office/drawing/2014/main" id="{CD7DE370-CE5F-49FB-AEF3-8B8BC0421EAB}"/>
              </a:ext>
            </a:extLst>
          </p:cNvPr>
          <p:cNvSpPr txBox="1">
            <a:spLocks noChangeArrowheads="1"/>
          </p:cNvSpPr>
          <p:nvPr/>
        </p:nvSpPr>
        <p:spPr bwMode="gray">
          <a:xfrm>
            <a:off x="57150" y="711200"/>
            <a:ext cx="8907463" cy="45720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a:solidFill>
                  <a:schemeClr val="hlink"/>
                </a:solidFill>
              </a:rPr>
              <a:t>„</a:t>
            </a:r>
            <a:endParaRPr lang="de-DE" altLang="de-DE" sz="1800">
              <a:solidFill>
                <a:schemeClr val="hlink"/>
              </a:solidFill>
            </a:endParaRPr>
          </a:p>
        </p:txBody>
      </p:sp>
      <p:sp>
        <p:nvSpPr>
          <p:cNvPr id="2039828" name="Rectangle 20">
            <a:extLst>
              <a:ext uri="{FF2B5EF4-FFF2-40B4-BE49-F238E27FC236}">
                <a16:creationId xmlns:a16="http://schemas.microsoft.com/office/drawing/2014/main" id="{5D85172B-2C72-439A-814D-232D87A5532E}"/>
              </a:ext>
            </a:extLst>
          </p:cNvPr>
          <p:cNvSpPr>
            <a:spLocks noChangeArrowheads="1"/>
          </p:cNvSpPr>
          <p:nvPr/>
        </p:nvSpPr>
        <p:spPr bwMode="gray">
          <a:xfrm>
            <a:off x="611188" y="101600"/>
            <a:ext cx="80073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71450" algn="l">
              <a:lnSpc>
                <a:spcPct val="90000"/>
              </a:lnSpc>
              <a:defRPr sz="2200">
                <a:solidFill>
                  <a:srgbClr val="333333"/>
                </a:solidFill>
                <a:latin typeface="Arial Black" panose="020B0A04020102020204" pitchFamily="34" charset="0"/>
              </a:defRPr>
            </a:lvl1pPr>
            <a:lvl2pPr marL="171450" algn="l">
              <a:lnSpc>
                <a:spcPct val="90000"/>
              </a:lnSpc>
              <a:defRPr sz="2200">
                <a:solidFill>
                  <a:srgbClr val="333333"/>
                </a:solidFill>
                <a:latin typeface="Arial Black" panose="020B0A04020102020204" pitchFamily="34" charset="0"/>
              </a:defRPr>
            </a:lvl2pPr>
            <a:lvl3pPr marL="171450" algn="l">
              <a:lnSpc>
                <a:spcPct val="90000"/>
              </a:lnSpc>
              <a:defRPr sz="2200">
                <a:solidFill>
                  <a:srgbClr val="333333"/>
                </a:solidFill>
                <a:latin typeface="Arial Black" panose="020B0A04020102020204" pitchFamily="34" charset="0"/>
              </a:defRPr>
            </a:lvl3pPr>
            <a:lvl4pPr marL="171450" algn="l">
              <a:lnSpc>
                <a:spcPct val="90000"/>
              </a:lnSpc>
              <a:defRPr sz="2200">
                <a:solidFill>
                  <a:srgbClr val="333333"/>
                </a:solidFill>
                <a:latin typeface="Arial Black" panose="020B0A04020102020204" pitchFamily="34" charset="0"/>
              </a:defRPr>
            </a:lvl4pPr>
            <a:lvl5pPr marL="171450" algn="l">
              <a:lnSpc>
                <a:spcPct val="90000"/>
              </a:lnSpc>
              <a:defRPr sz="2200">
                <a:solidFill>
                  <a:srgbClr val="333333"/>
                </a:solidFill>
                <a:latin typeface="Arial Black" panose="020B0A04020102020204" pitchFamily="34" charset="0"/>
              </a:defRPr>
            </a:lvl5pPr>
            <a:lvl6pPr marL="628650" fontAlgn="base">
              <a:lnSpc>
                <a:spcPct val="90000"/>
              </a:lnSpc>
              <a:spcBef>
                <a:spcPct val="0"/>
              </a:spcBef>
              <a:spcAft>
                <a:spcPct val="0"/>
              </a:spcAft>
              <a:defRPr sz="2200">
                <a:solidFill>
                  <a:srgbClr val="333333"/>
                </a:solidFill>
                <a:latin typeface="Arial Black" panose="020B0A04020102020204" pitchFamily="34" charset="0"/>
              </a:defRPr>
            </a:lvl6pPr>
            <a:lvl7pPr marL="1085850" fontAlgn="base">
              <a:lnSpc>
                <a:spcPct val="90000"/>
              </a:lnSpc>
              <a:spcBef>
                <a:spcPct val="0"/>
              </a:spcBef>
              <a:spcAft>
                <a:spcPct val="0"/>
              </a:spcAft>
              <a:defRPr sz="2200">
                <a:solidFill>
                  <a:srgbClr val="333333"/>
                </a:solidFill>
                <a:latin typeface="Arial Black" panose="020B0A04020102020204" pitchFamily="34" charset="0"/>
              </a:defRPr>
            </a:lvl7pPr>
            <a:lvl8pPr marL="1543050" fontAlgn="base">
              <a:lnSpc>
                <a:spcPct val="90000"/>
              </a:lnSpc>
              <a:spcBef>
                <a:spcPct val="0"/>
              </a:spcBef>
              <a:spcAft>
                <a:spcPct val="0"/>
              </a:spcAft>
              <a:defRPr sz="2200">
                <a:solidFill>
                  <a:srgbClr val="333333"/>
                </a:solidFill>
                <a:latin typeface="Arial Black" panose="020B0A04020102020204" pitchFamily="34" charset="0"/>
              </a:defRPr>
            </a:lvl8pPr>
            <a:lvl9pPr marL="2000250" fontAlgn="base">
              <a:lnSpc>
                <a:spcPct val="90000"/>
              </a:lnSpc>
              <a:spcBef>
                <a:spcPct val="0"/>
              </a:spcBef>
              <a:spcAft>
                <a:spcPct val="0"/>
              </a:spcAft>
              <a:defRPr sz="2200">
                <a:solidFill>
                  <a:srgbClr val="333333"/>
                </a:solidFill>
                <a:latin typeface="Arial Black" panose="020B0A04020102020204" pitchFamily="34" charset="0"/>
              </a:defRPr>
            </a:lvl9pPr>
          </a:lstStyle>
          <a:p>
            <a:r>
              <a:rPr lang="en-GB" altLang="de-DE" sz="2000" b="0"/>
              <a:t>Application at Software Companies </a:t>
            </a:r>
            <a:endParaRPr lang="de-DE" altLang="de-DE" sz="2000" b="0"/>
          </a:p>
        </p:txBody>
      </p:sp>
      <p:graphicFrame>
        <p:nvGraphicFramePr>
          <p:cNvPr id="2039831" name="Object 23">
            <a:extLst>
              <a:ext uri="{FF2B5EF4-FFF2-40B4-BE49-F238E27FC236}">
                <a16:creationId xmlns:a16="http://schemas.microsoft.com/office/drawing/2014/main" id="{33D30729-D7E8-4DA9-BB1C-797DB8DB5775}"/>
              </a:ext>
            </a:extLst>
          </p:cNvPr>
          <p:cNvGraphicFramePr>
            <a:graphicFrameLocks noChangeAspect="1"/>
          </p:cNvGraphicFramePr>
          <p:nvPr>
            <p:ph/>
          </p:nvPr>
        </p:nvGraphicFramePr>
        <p:xfrm>
          <a:off x="1887538" y="1125538"/>
          <a:ext cx="6457950" cy="5040312"/>
        </p:xfrm>
        <a:graphic>
          <a:graphicData uri="http://schemas.openxmlformats.org/presentationml/2006/ole">
            <mc:AlternateContent xmlns:mc="http://schemas.openxmlformats.org/markup-compatibility/2006">
              <mc:Choice xmlns:v="urn:schemas-microsoft-com:vml" Requires="v">
                <p:oleObj spid="_x0000_s2055173" name="Chart" r:id="rId3" imgW="7238977" imgH="5029110" progId="Excel.Chart.8">
                  <p:embed/>
                </p:oleObj>
              </mc:Choice>
              <mc:Fallback>
                <p:oleObj name="Chart" r:id="rId3" imgW="7238977" imgH="5029110" progId="Excel.Chart.8">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538" y="1125538"/>
                        <a:ext cx="6457950"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9832" name="Rectangle 24">
            <a:extLst>
              <a:ext uri="{FF2B5EF4-FFF2-40B4-BE49-F238E27FC236}">
                <a16:creationId xmlns:a16="http://schemas.microsoft.com/office/drawing/2014/main" id="{B467CAA8-054F-47DE-9BBE-D3C7F2B934BF}"/>
              </a:ext>
            </a:extLst>
          </p:cNvPr>
          <p:cNvSpPr>
            <a:spLocks noChangeArrowheads="1"/>
          </p:cNvSpPr>
          <p:nvPr/>
        </p:nvSpPr>
        <p:spPr bwMode="auto">
          <a:xfrm>
            <a:off x="762000" y="2641600"/>
            <a:ext cx="1125538" cy="239713"/>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bg1"/>
                </a:solidFill>
              </a:rPr>
              <a:t>9 Maintenance</a:t>
            </a:r>
          </a:p>
        </p:txBody>
      </p:sp>
      <p:sp>
        <p:nvSpPr>
          <p:cNvPr id="2039833" name="Text Box 25">
            <a:extLst>
              <a:ext uri="{FF2B5EF4-FFF2-40B4-BE49-F238E27FC236}">
                <a16:creationId xmlns:a16="http://schemas.microsoft.com/office/drawing/2014/main" id="{1A5F30FC-D3A5-470A-BFBE-6C477A898E33}"/>
              </a:ext>
            </a:extLst>
          </p:cNvPr>
          <p:cNvSpPr txBox="1">
            <a:spLocks noChangeArrowheads="1"/>
          </p:cNvSpPr>
          <p:nvPr/>
        </p:nvSpPr>
        <p:spPr bwMode="auto">
          <a:xfrm>
            <a:off x="684213" y="1751013"/>
            <a:ext cx="1262062"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300">
                <a:solidFill>
                  <a:schemeClr val="tx1"/>
                </a:solidFill>
              </a:rPr>
              <a:t>Customer </a:t>
            </a:r>
            <a:br>
              <a:rPr lang="de-DE" altLang="de-DE" sz="1300">
                <a:solidFill>
                  <a:schemeClr val="tx1"/>
                </a:solidFill>
              </a:rPr>
            </a:br>
            <a:r>
              <a:rPr lang="de-DE" altLang="de-DE" sz="1300">
                <a:solidFill>
                  <a:schemeClr val="tx1"/>
                </a:solidFill>
              </a:rPr>
              <a:t>Engagement</a:t>
            </a:r>
            <a:br>
              <a:rPr lang="de-DE" altLang="de-DE" sz="1300">
                <a:solidFill>
                  <a:schemeClr val="tx1"/>
                </a:solidFill>
              </a:rPr>
            </a:br>
            <a:r>
              <a:rPr lang="de-DE" altLang="de-DE" sz="1300">
                <a:solidFill>
                  <a:schemeClr val="tx1"/>
                </a:solidFill>
              </a:rPr>
              <a:t>Process Steps:</a:t>
            </a:r>
          </a:p>
        </p:txBody>
      </p:sp>
      <p:sp>
        <p:nvSpPr>
          <p:cNvPr id="2039834" name="Text Box 26">
            <a:extLst>
              <a:ext uri="{FF2B5EF4-FFF2-40B4-BE49-F238E27FC236}">
                <a16:creationId xmlns:a16="http://schemas.microsoft.com/office/drawing/2014/main" id="{A1B46D06-8EC5-4D34-9DC9-C5BC8F200229}"/>
              </a:ext>
            </a:extLst>
          </p:cNvPr>
          <p:cNvSpPr txBox="1">
            <a:spLocks noChangeArrowheads="1"/>
          </p:cNvSpPr>
          <p:nvPr/>
        </p:nvSpPr>
        <p:spPr bwMode="auto">
          <a:xfrm rot="-5400000">
            <a:off x="484982" y="3486944"/>
            <a:ext cx="3725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a:solidFill>
                  <a:schemeClr val="tx1"/>
                </a:solidFill>
              </a:rPr>
              <a:t>Effects </a:t>
            </a:r>
            <a:r>
              <a:rPr lang="de-DE" altLang="de-DE" sz="1200" b="0">
                <a:solidFill>
                  <a:schemeClr val="tx1"/>
                </a:solidFill>
              </a:rPr>
              <a:t>(customer value created)</a:t>
            </a:r>
          </a:p>
        </p:txBody>
      </p:sp>
      <p:sp>
        <p:nvSpPr>
          <p:cNvPr id="2039835" name="Text Box 27">
            <a:extLst>
              <a:ext uri="{FF2B5EF4-FFF2-40B4-BE49-F238E27FC236}">
                <a16:creationId xmlns:a16="http://schemas.microsoft.com/office/drawing/2014/main" id="{477AF1FC-6FF1-46B0-9247-F631613D13FA}"/>
              </a:ext>
            </a:extLst>
          </p:cNvPr>
          <p:cNvSpPr txBox="1">
            <a:spLocks noChangeArrowheads="1"/>
          </p:cNvSpPr>
          <p:nvPr/>
        </p:nvSpPr>
        <p:spPr bwMode="auto">
          <a:xfrm>
            <a:off x="3648075" y="5476875"/>
            <a:ext cx="3198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a:solidFill>
                  <a:schemeClr val="tx1"/>
                </a:solidFill>
              </a:rPr>
              <a:t>Costs </a:t>
            </a:r>
            <a:endParaRPr lang="de-DE" altLang="de-DE" sz="1200">
              <a:solidFill>
                <a:schemeClr val="tx1"/>
              </a:solidFill>
            </a:endParaRPr>
          </a:p>
        </p:txBody>
      </p:sp>
      <p:sp>
        <p:nvSpPr>
          <p:cNvPr id="2039836" name="Line 28">
            <a:extLst>
              <a:ext uri="{FF2B5EF4-FFF2-40B4-BE49-F238E27FC236}">
                <a16:creationId xmlns:a16="http://schemas.microsoft.com/office/drawing/2014/main" id="{7298039A-2734-4E1E-BF14-F8259B46058C}"/>
              </a:ext>
            </a:extLst>
          </p:cNvPr>
          <p:cNvSpPr>
            <a:spLocks noChangeShapeType="1"/>
          </p:cNvSpPr>
          <p:nvPr/>
        </p:nvSpPr>
        <p:spPr bwMode="auto">
          <a:xfrm flipV="1">
            <a:off x="2370138" y="2411413"/>
            <a:ext cx="5214937" cy="312261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39837" name="Text Box 29">
            <a:extLst>
              <a:ext uri="{FF2B5EF4-FFF2-40B4-BE49-F238E27FC236}">
                <a16:creationId xmlns:a16="http://schemas.microsoft.com/office/drawing/2014/main" id="{FEBFD596-8D83-465F-9C35-7761CB7EBCB7}"/>
              </a:ext>
            </a:extLst>
          </p:cNvPr>
          <p:cNvSpPr txBox="1">
            <a:spLocks noChangeArrowheads="1"/>
          </p:cNvSpPr>
          <p:nvPr/>
        </p:nvSpPr>
        <p:spPr bwMode="auto">
          <a:xfrm rot="-1871253">
            <a:off x="3251200" y="3238500"/>
            <a:ext cx="3848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a:solidFill>
                  <a:schemeClr val="tx1"/>
                </a:solidFill>
              </a:rPr>
              <a:t>Performance </a:t>
            </a:r>
            <a:r>
              <a:rPr lang="de-DE" altLang="de-DE" sz="1200">
                <a:solidFill>
                  <a:schemeClr val="tx1"/>
                </a:solidFill>
              </a:rPr>
              <a:t>(in customer engagement process)</a:t>
            </a:r>
          </a:p>
        </p:txBody>
      </p:sp>
      <p:sp>
        <p:nvSpPr>
          <p:cNvPr id="2039838" name="Rectangle 30">
            <a:extLst>
              <a:ext uri="{FF2B5EF4-FFF2-40B4-BE49-F238E27FC236}">
                <a16:creationId xmlns:a16="http://schemas.microsoft.com/office/drawing/2014/main" id="{CBE2CC6D-7E4C-4169-9CD8-7DA5EB285C95}"/>
              </a:ext>
            </a:extLst>
          </p:cNvPr>
          <p:cNvSpPr>
            <a:spLocks noChangeArrowheads="1"/>
          </p:cNvSpPr>
          <p:nvPr/>
        </p:nvSpPr>
        <p:spPr bwMode="auto">
          <a:xfrm>
            <a:off x="762000" y="2954338"/>
            <a:ext cx="1125538" cy="239712"/>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bg1"/>
                </a:solidFill>
              </a:rPr>
              <a:t>8 Others</a:t>
            </a:r>
          </a:p>
        </p:txBody>
      </p:sp>
      <p:sp>
        <p:nvSpPr>
          <p:cNvPr id="2039839" name="Rectangle 31">
            <a:extLst>
              <a:ext uri="{FF2B5EF4-FFF2-40B4-BE49-F238E27FC236}">
                <a16:creationId xmlns:a16="http://schemas.microsoft.com/office/drawing/2014/main" id="{B63E6701-F1CE-480F-BF76-9FFF569D9981}"/>
              </a:ext>
            </a:extLst>
          </p:cNvPr>
          <p:cNvSpPr>
            <a:spLocks noChangeArrowheads="1"/>
          </p:cNvSpPr>
          <p:nvPr/>
        </p:nvSpPr>
        <p:spPr bwMode="auto">
          <a:xfrm>
            <a:off x="762000" y="3267075"/>
            <a:ext cx="1125538" cy="2841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7 System </a:t>
            </a:r>
            <a:br>
              <a:rPr lang="de-CH" altLang="de-DE" sz="1000">
                <a:solidFill>
                  <a:schemeClr val="tx1"/>
                </a:solidFill>
              </a:rPr>
            </a:br>
            <a:r>
              <a:rPr lang="de-CH" altLang="de-DE" sz="1000">
                <a:solidFill>
                  <a:schemeClr val="tx1"/>
                </a:solidFill>
              </a:rPr>
              <a:t>   Optimization</a:t>
            </a:r>
          </a:p>
        </p:txBody>
      </p:sp>
      <p:sp>
        <p:nvSpPr>
          <p:cNvPr id="2039840" name="Rectangle 32">
            <a:extLst>
              <a:ext uri="{FF2B5EF4-FFF2-40B4-BE49-F238E27FC236}">
                <a16:creationId xmlns:a16="http://schemas.microsoft.com/office/drawing/2014/main" id="{C0B3E689-9013-4CF8-96E3-38C4201D92E5}"/>
              </a:ext>
            </a:extLst>
          </p:cNvPr>
          <p:cNvSpPr>
            <a:spLocks noChangeArrowheads="1"/>
          </p:cNvSpPr>
          <p:nvPr/>
        </p:nvSpPr>
        <p:spPr bwMode="auto">
          <a:xfrm>
            <a:off x="762000" y="3638550"/>
            <a:ext cx="1125538" cy="239713"/>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6 Go Live Check</a:t>
            </a:r>
          </a:p>
        </p:txBody>
      </p:sp>
      <p:sp>
        <p:nvSpPr>
          <p:cNvPr id="2039841" name="Rectangle 33">
            <a:extLst>
              <a:ext uri="{FF2B5EF4-FFF2-40B4-BE49-F238E27FC236}">
                <a16:creationId xmlns:a16="http://schemas.microsoft.com/office/drawing/2014/main" id="{19BC26AE-1936-483E-8757-EFDA97D6C83D}"/>
              </a:ext>
            </a:extLst>
          </p:cNvPr>
          <p:cNvSpPr>
            <a:spLocks noChangeArrowheads="1"/>
          </p:cNvSpPr>
          <p:nvPr/>
        </p:nvSpPr>
        <p:spPr bwMode="auto">
          <a:xfrm>
            <a:off x="762000" y="3951288"/>
            <a:ext cx="1125538" cy="239712"/>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5 User Training</a:t>
            </a:r>
          </a:p>
        </p:txBody>
      </p:sp>
      <p:sp>
        <p:nvSpPr>
          <p:cNvPr id="2039842" name="Rectangle 34">
            <a:extLst>
              <a:ext uri="{FF2B5EF4-FFF2-40B4-BE49-F238E27FC236}">
                <a16:creationId xmlns:a16="http://schemas.microsoft.com/office/drawing/2014/main" id="{78CF1384-5CB0-43C0-9505-8AEE70996714}"/>
              </a:ext>
            </a:extLst>
          </p:cNvPr>
          <p:cNvSpPr>
            <a:spLocks noChangeArrowheads="1"/>
          </p:cNvSpPr>
          <p:nvPr/>
        </p:nvSpPr>
        <p:spPr bwMode="auto">
          <a:xfrm>
            <a:off x="762000" y="4264025"/>
            <a:ext cx="1125538" cy="2397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4 Implementation</a:t>
            </a:r>
          </a:p>
        </p:txBody>
      </p:sp>
      <p:sp>
        <p:nvSpPr>
          <p:cNvPr id="2039843" name="Rectangle 35">
            <a:extLst>
              <a:ext uri="{FF2B5EF4-FFF2-40B4-BE49-F238E27FC236}">
                <a16:creationId xmlns:a16="http://schemas.microsoft.com/office/drawing/2014/main" id="{063FDB88-DAE0-4594-9C90-85CD19CAC09A}"/>
              </a:ext>
            </a:extLst>
          </p:cNvPr>
          <p:cNvSpPr>
            <a:spLocks noChangeArrowheads="1"/>
          </p:cNvSpPr>
          <p:nvPr/>
        </p:nvSpPr>
        <p:spPr bwMode="auto">
          <a:xfrm>
            <a:off x="762000" y="4576763"/>
            <a:ext cx="1125538" cy="2413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3 Prototyping</a:t>
            </a:r>
          </a:p>
        </p:txBody>
      </p:sp>
      <p:sp>
        <p:nvSpPr>
          <p:cNvPr id="2039844" name="Rectangle 36">
            <a:extLst>
              <a:ext uri="{FF2B5EF4-FFF2-40B4-BE49-F238E27FC236}">
                <a16:creationId xmlns:a16="http://schemas.microsoft.com/office/drawing/2014/main" id="{3DBC2BEB-B645-4098-B981-0773566370DF}"/>
              </a:ext>
            </a:extLst>
          </p:cNvPr>
          <p:cNvSpPr>
            <a:spLocks noChangeArrowheads="1"/>
          </p:cNvSpPr>
          <p:nvPr/>
        </p:nvSpPr>
        <p:spPr bwMode="auto">
          <a:xfrm>
            <a:off x="762000" y="4891088"/>
            <a:ext cx="1125538" cy="239712"/>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2 Blueprint</a:t>
            </a:r>
          </a:p>
        </p:txBody>
      </p:sp>
      <p:sp>
        <p:nvSpPr>
          <p:cNvPr id="2039845" name="Rectangle 37">
            <a:extLst>
              <a:ext uri="{FF2B5EF4-FFF2-40B4-BE49-F238E27FC236}">
                <a16:creationId xmlns:a16="http://schemas.microsoft.com/office/drawing/2014/main" id="{AD62E199-E152-4AEE-99C2-15D9A5BF96B2}"/>
              </a:ext>
            </a:extLst>
          </p:cNvPr>
          <p:cNvSpPr>
            <a:spLocks noChangeArrowheads="1"/>
          </p:cNvSpPr>
          <p:nvPr/>
        </p:nvSpPr>
        <p:spPr bwMode="auto">
          <a:xfrm>
            <a:off x="762000" y="5203825"/>
            <a:ext cx="1125538" cy="29845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de-CH" altLang="de-DE" sz="1000">
                <a:solidFill>
                  <a:schemeClr val="tx1"/>
                </a:solidFill>
              </a:rPr>
              <a:t>1 Opportunity </a:t>
            </a:r>
            <a:br>
              <a:rPr lang="de-CH" altLang="de-DE" sz="1000">
                <a:solidFill>
                  <a:schemeClr val="tx1"/>
                </a:solidFill>
              </a:rPr>
            </a:br>
            <a:r>
              <a:rPr lang="de-CH" altLang="de-DE" sz="1000">
                <a:solidFill>
                  <a:schemeClr val="tx1"/>
                </a:solidFill>
              </a:rPr>
              <a:t>   Investigation</a:t>
            </a:r>
          </a:p>
        </p:txBody>
      </p:sp>
      <p:sp>
        <p:nvSpPr>
          <p:cNvPr id="2039846" name="Text Box 38">
            <a:extLst>
              <a:ext uri="{FF2B5EF4-FFF2-40B4-BE49-F238E27FC236}">
                <a16:creationId xmlns:a16="http://schemas.microsoft.com/office/drawing/2014/main" id="{2FEE452D-E580-4A21-AD0F-16B33091F6A2}"/>
              </a:ext>
            </a:extLst>
          </p:cNvPr>
          <p:cNvSpPr txBox="1">
            <a:spLocks noChangeArrowheads="1"/>
          </p:cNvSpPr>
          <p:nvPr/>
        </p:nvSpPr>
        <p:spPr bwMode="auto">
          <a:xfrm>
            <a:off x="0" y="69215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400">
                <a:solidFill>
                  <a:schemeClr val="hlink"/>
                </a:solidFill>
              </a:rPr>
              <a:t>Vektor-Based Performance Measurement </a:t>
            </a:r>
            <a:br>
              <a:rPr lang="de-DE" altLang="de-DE" sz="2400">
                <a:solidFill>
                  <a:schemeClr val="hlink"/>
                </a:solidFill>
              </a:rPr>
            </a:br>
            <a:r>
              <a:rPr lang="de-DE" altLang="de-DE" sz="2400">
                <a:solidFill>
                  <a:schemeClr val="hlink"/>
                </a:solidFill>
              </a:rPr>
              <a:t>Example: Effectiveness &amp; Efficiency of a Software Business </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162" name="Rectangle 1026">
            <a:extLst>
              <a:ext uri="{FF2B5EF4-FFF2-40B4-BE49-F238E27FC236}">
                <a16:creationId xmlns:a16="http://schemas.microsoft.com/office/drawing/2014/main" id="{FEF9C67B-60E2-4077-9B1F-0E50466C47F6}"/>
              </a:ext>
            </a:extLst>
          </p:cNvPr>
          <p:cNvSpPr>
            <a:spLocks noGrp="1" noChangeArrowheads="1"/>
          </p:cNvSpPr>
          <p:nvPr>
            <p:ph type="title"/>
          </p:nvPr>
        </p:nvSpPr>
        <p:spPr>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lIns="180000"/>
          <a:lstStyle/>
          <a:p>
            <a:pPr marL="0"/>
            <a:r>
              <a:rPr lang="en-GB" altLang="de-DE"/>
              <a:t>The Speakers</a:t>
            </a:r>
          </a:p>
        </p:txBody>
      </p:sp>
      <p:sp>
        <p:nvSpPr>
          <p:cNvPr id="2012163" name="Text Box 1027">
            <a:extLst>
              <a:ext uri="{FF2B5EF4-FFF2-40B4-BE49-F238E27FC236}">
                <a16:creationId xmlns:a16="http://schemas.microsoft.com/office/drawing/2014/main" id="{9EA74283-0988-4C9D-9B5F-C1C03B945374}"/>
              </a:ext>
            </a:extLst>
          </p:cNvPr>
          <p:cNvSpPr txBox="1">
            <a:spLocks noChangeArrowheads="1"/>
          </p:cNvSpPr>
          <p:nvPr/>
        </p:nvSpPr>
        <p:spPr bwMode="auto">
          <a:xfrm>
            <a:off x="1970088" y="620713"/>
            <a:ext cx="70866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400">
                <a:solidFill>
                  <a:schemeClr val="tx1"/>
                </a:solidFill>
                <a:latin typeface="Arial" panose="020B0604020202020204" pitchFamily="34" charset="0"/>
              </a:defRPr>
            </a:lvl1pPr>
            <a:lvl2pPr marL="571500" algn="l" eaLnBrk="0" hangingPunct="0">
              <a:defRPr sz="2400">
                <a:solidFill>
                  <a:schemeClr val="tx1"/>
                </a:solidFill>
                <a:latin typeface="Arial" panose="020B0604020202020204" pitchFamily="34" charset="0"/>
              </a:defRPr>
            </a:lvl2pPr>
            <a:lvl3pPr marL="1143000" algn="l" eaLnBrk="0" hangingPunct="0">
              <a:defRPr sz="2400">
                <a:solidFill>
                  <a:schemeClr val="tx1"/>
                </a:solidFill>
                <a:latin typeface="Arial" panose="020B0604020202020204" pitchFamily="34" charset="0"/>
              </a:defRPr>
            </a:lvl3pPr>
            <a:lvl4pPr marL="1714500" algn="l" eaLnBrk="0" hangingPunct="0">
              <a:defRPr sz="2400">
                <a:solidFill>
                  <a:schemeClr val="tx1"/>
                </a:solidFill>
                <a:latin typeface="Arial" panose="020B0604020202020204" pitchFamily="34" charset="0"/>
              </a:defRPr>
            </a:lvl4pPr>
            <a:lvl5pPr marL="2286000" algn="l" eaLnBrk="0" hangingPunct="0">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de-DE" altLang="de-DE" dirty="0">
                <a:solidFill>
                  <a:schemeClr val="accent2"/>
                </a:solidFill>
                <a:latin typeface="Arial Black" panose="020B0A04020102020204" pitchFamily="34" charset="0"/>
              </a:rPr>
              <a:t>Peter Bretscher,</a:t>
            </a:r>
          </a:p>
          <a:p>
            <a:pPr>
              <a:spcBef>
                <a:spcPct val="50000"/>
              </a:spcBef>
            </a:pPr>
            <a:r>
              <a:rPr lang="de-DE" altLang="de-DE" sz="1600" dirty="0">
                <a:solidFill>
                  <a:schemeClr val="accent2"/>
                </a:solidFill>
                <a:latin typeface="Arial Black" panose="020B0A04020102020204" pitchFamily="34" charset="0"/>
              </a:rPr>
              <a:t>Founder and </a:t>
            </a:r>
            <a:r>
              <a:rPr lang="de-DE" altLang="de-DE" sz="1600" dirty="0" err="1">
                <a:solidFill>
                  <a:schemeClr val="accent2"/>
                </a:solidFill>
                <a:latin typeface="Arial Black" panose="020B0A04020102020204" pitchFamily="34" charset="0"/>
              </a:rPr>
              <a:t>owner</a:t>
            </a:r>
            <a:r>
              <a:rPr lang="de-DE" altLang="de-DE" sz="1600" dirty="0">
                <a:solidFill>
                  <a:schemeClr val="accent2"/>
                </a:solidFill>
                <a:latin typeface="Arial Black" panose="020B0A04020102020204" pitchFamily="34" charset="0"/>
              </a:rPr>
              <a:t>,</a:t>
            </a:r>
            <a:br>
              <a:rPr lang="de-DE" altLang="de-DE" sz="1600" dirty="0">
                <a:solidFill>
                  <a:schemeClr val="accent2"/>
                </a:solidFill>
                <a:latin typeface="Arial Black" panose="020B0A04020102020204" pitchFamily="34" charset="0"/>
              </a:rPr>
            </a:br>
            <a:r>
              <a:rPr lang="de-DE" altLang="de-DE" sz="1600" dirty="0">
                <a:solidFill>
                  <a:schemeClr val="accent2"/>
                </a:solidFill>
                <a:latin typeface="Arial Black" panose="020B0A04020102020204" pitchFamily="34" charset="0"/>
              </a:rPr>
              <a:t>Ing. Büro für Wirtschaftsentwicklung, Eggersriet / CH</a:t>
            </a:r>
            <a:r>
              <a:rPr lang="en-US" altLang="de-DE" sz="800" dirty="0">
                <a:solidFill>
                  <a:srgbClr val="333333"/>
                </a:solidFill>
              </a:rPr>
              <a:t> </a:t>
            </a:r>
            <a:endParaRPr lang="de-DE" altLang="de-DE" sz="1600" dirty="0">
              <a:solidFill>
                <a:schemeClr val="accent2"/>
              </a:solidFill>
              <a:latin typeface="Arial Black" panose="020B0A04020102020204" pitchFamily="34" charset="0"/>
            </a:endParaRPr>
          </a:p>
          <a:p>
            <a:pPr>
              <a:spcBef>
                <a:spcPct val="50000"/>
              </a:spcBef>
            </a:pPr>
            <a:r>
              <a:rPr lang="de-DE" altLang="de-DE" sz="1800" dirty="0" err="1">
                <a:latin typeface="Arial Narrow" panose="020B0606020202030204" pitchFamily="34" charset="0"/>
                <a:cs typeface="Times New Roman" panose="02020603050405020304" pitchFamily="18" charset="0"/>
              </a:rPr>
              <a:t>Function</a:t>
            </a:r>
            <a:r>
              <a:rPr lang="de-DE" altLang="de-DE" sz="1800" dirty="0">
                <a:latin typeface="Arial Narrow" panose="020B0606020202030204" pitchFamily="34" charset="0"/>
                <a:cs typeface="Times New Roman" panose="02020603050405020304" pitchFamily="18" charset="0"/>
              </a:rPr>
              <a:t> in </a:t>
            </a:r>
            <a:r>
              <a:rPr lang="de-DE" altLang="de-DE" sz="1800" dirty="0" err="1">
                <a:latin typeface="Arial Narrow" panose="020B0606020202030204" pitchFamily="34" charset="0"/>
                <a:cs typeface="Times New Roman" panose="02020603050405020304" pitchFamily="18" charset="0"/>
              </a:rPr>
              <a:t>the</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Ing.Büro</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Advisor</a:t>
            </a:r>
            <a:r>
              <a:rPr lang="de-DE" altLang="de-DE" sz="1800" dirty="0">
                <a:latin typeface="Arial Narrow" panose="020B0606020202030204" pitchFamily="34" charset="0"/>
                <a:cs typeface="Times New Roman" panose="02020603050405020304" pitchFamily="18" charset="0"/>
              </a:rPr>
              <a:t> to </a:t>
            </a:r>
            <a:r>
              <a:rPr lang="de-DE" altLang="de-DE" sz="1800" dirty="0" err="1">
                <a:latin typeface="Arial Narrow" panose="020B0606020202030204" pitchFamily="34" charset="0"/>
                <a:cs typeface="Times New Roman" panose="02020603050405020304" pitchFamily="18" charset="0"/>
              </a:rPr>
              <a:t>organizstions</a:t>
            </a:r>
            <a:r>
              <a:rPr lang="de-DE" altLang="de-DE" sz="1800" dirty="0">
                <a:latin typeface="Arial Narrow" panose="020B0606020202030204" pitchFamily="34" charset="0"/>
                <a:cs typeface="Times New Roman" panose="02020603050405020304" pitchFamily="18" charset="0"/>
              </a:rPr>
              <a:t> in </a:t>
            </a:r>
            <a:r>
              <a:rPr lang="de-DE" altLang="de-DE" sz="1800" dirty="0" err="1">
                <a:latin typeface="Arial Narrow" panose="020B0606020202030204" pitchFamily="34" charset="0"/>
                <a:cs typeface="Times New Roman" panose="02020603050405020304" pitchFamily="18" charset="0"/>
              </a:rPr>
              <a:t>the</a:t>
            </a:r>
            <a:r>
              <a:rPr lang="de-DE" altLang="de-DE" sz="1800" dirty="0">
                <a:latin typeface="Arial Narrow" panose="020B0606020202030204" pitchFamily="34" charset="0"/>
                <a:cs typeface="Times New Roman" panose="02020603050405020304" pitchFamily="18" charset="0"/>
              </a:rPr>
              <a:t> design of </a:t>
            </a:r>
            <a:r>
              <a:rPr lang="de-DE" altLang="de-DE" sz="1800" dirty="0" err="1">
                <a:latin typeface="Arial Narrow" panose="020B0606020202030204" pitchFamily="34" charset="0"/>
                <a:cs typeface="Times New Roman" panose="02020603050405020304" pitchFamily="18" charset="0"/>
              </a:rPr>
              <a:t>economic</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steering</a:t>
            </a:r>
            <a:r>
              <a:rPr lang="de-DE" altLang="de-DE" sz="1800" dirty="0">
                <a:latin typeface="Arial Narrow" panose="020B0606020202030204" pitchFamily="34" charset="0"/>
                <a:cs typeface="Times New Roman" panose="02020603050405020304" pitchFamily="18" charset="0"/>
              </a:rPr>
              <a:t> and </a:t>
            </a:r>
            <a:r>
              <a:rPr lang="de-DE" altLang="de-DE" sz="1800" dirty="0" err="1">
                <a:latin typeface="Arial Narrow" panose="020B0606020202030204" pitchFamily="34" charset="0"/>
                <a:cs typeface="Times New Roman" panose="02020603050405020304" pitchFamily="18" charset="0"/>
              </a:rPr>
              <a:t>management</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systems</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that</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integrate</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the</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intangible</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perspective</a:t>
            </a:r>
            <a:endParaRPr lang="de-DE" altLang="de-DE" sz="1800" dirty="0">
              <a:latin typeface="Arial Narrow" panose="020B0606020202030204" pitchFamily="34" charset="0"/>
              <a:cs typeface="Times New Roman" panose="02020603050405020304" pitchFamily="18" charset="0"/>
            </a:endParaRPr>
          </a:p>
        </p:txBody>
      </p:sp>
      <p:sp>
        <p:nvSpPr>
          <p:cNvPr id="2012164" name="Text Box 1028">
            <a:extLst>
              <a:ext uri="{FF2B5EF4-FFF2-40B4-BE49-F238E27FC236}">
                <a16:creationId xmlns:a16="http://schemas.microsoft.com/office/drawing/2014/main" id="{080637EE-62D3-4B6B-A661-B461ABF7699D}"/>
              </a:ext>
            </a:extLst>
          </p:cNvPr>
          <p:cNvSpPr txBox="1">
            <a:spLocks noChangeArrowheads="1"/>
          </p:cNvSpPr>
          <p:nvPr/>
        </p:nvSpPr>
        <p:spPr bwMode="auto">
          <a:xfrm>
            <a:off x="303213" y="2492375"/>
            <a:ext cx="8805862" cy="45354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4150" indent="-184150" algn="l" eaLnBrk="0" hangingPunct="0">
              <a:defRPr sz="2400">
                <a:solidFill>
                  <a:schemeClr val="tx1"/>
                </a:solidFill>
                <a:latin typeface="Arial" panose="020B0604020202020204" pitchFamily="34" charset="0"/>
              </a:defRPr>
            </a:lvl1pPr>
            <a:lvl2pPr algn="l" eaLnBrk="0" hangingPunct="0">
              <a:defRPr sz="2400">
                <a:solidFill>
                  <a:schemeClr val="tx1"/>
                </a:solidFill>
                <a:latin typeface="Arial" panose="020B0604020202020204" pitchFamily="34" charset="0"/>
              </a:defRPr>
            </a:lvl2pPr>
            <a:lvl3pPr algn="l" eaLnBrk="0" hangingPunct="0">
              <a:defRPr sz="2400">
                <a:solidFill>
                  <a:schemeClr val="tx1"/>
                </a:solidFill>
                <a:latin typeface="Arial" panose="020B0604020202020204" pitchFamily="34" charset="0"/>
              </a:defRPr>
            </a:lvl3pPr>
            <a:lvl4pPr algn="l" eaLnBrk="0" hangingPunct="0">
              <a:defRPr sz="2400">
                <a:solidFill>
                  <a:schemeClr val="tx1"/>
                </a:solidFill>
                <a:latin typeface="Arial" panose="020B0604020202020204" pitchFamily="34" charset="0"/>
              </a:defRPr>
            </a:lvl4pPr>
            <a:lvl5pPr algn="l" eaLnBrk="0" hangingPunct="0">
              <a:defRPr sz="2400">
                <a:solidFill>
                  <a:schemeClr val="tx1"/>
                </a:solidFill>
                <a:latin typeface="Arial" panose="020B0604020202020204" pitchFamily="34" charset="0"/>
              </a:defRPr>
            </a:lvl5pPr>
            <a:lvl6pPr eaLnBrk="0" fontAlgn="base" hangingPunct="0">
              <a:spcBef>
                <a:spcPct val="0"/>
              </a:spcBef>
              <a:spcAft>
                <a:spcPct val="0"/>
              </a:spcAft>
              <a:defRPr sz="2400">
                <a:solidFill>
                  <a:schemeClr val="tx1"/>
                </a:solidFill>
                <a:latin typeface="Arial" panose="020B0604020202020204" pitchFamily="34" charset="0"/>
              </a:defRPr>
            </a:lvl6pPr>
            <a:lvl7pPr eaLnBrk="0" fontAlgn="base" hangingPunct="0">
              <a:spcBef>
                <a:spcPct val="0"/>
              </a:spcBef>
              <a:spcAft>
                <a:spcPct val="0"/>
              </a:spcAft>
              <a:defRPr sz="2400">
                <a:solidFill>
                  <a:schemeClr val="tx1"/>
                </a:solidFill>
                <a:latin typeface="Arial" panose="020B0604020202020204" pitchFamily="34" charset="0"/>
              </a:defRPr>
            </a:lvl7pPr>
            <a:lvl8pPr eaLnBrk="0" fontAlgn="base" hangingPunct="0">
              <a:spcBef>
                <a:spcPct val="0"/>
              </a:spcBef>
              <a:spcAft>
                <a:spcPct val="0"/>
              </a:spcAft>
              <a:defRPr sz="2400">
                <a:solidFill>
                  <a:schemeClr val="tx1"/>
                </a:solidFill>
                <a:latin typeface="Arial" panose="020B0604020202020204" pitchFamily="34" charset="0"/>
              </a:defRPr>
            </a:lvl8pPr>
            <a:lvl9pPr eaLnBrk="0" fontAlgn="base" hangingPunct="0">
              <a:spcBef>
                <a:spcPct val="0"/>
              </a:spcBef>
              <a:spcAft>
                <a:spcPct val="0"/>
              </a:spcAft>
              <a:defRPr sz="2400">
                <a:solidFill>
                  <a:schemeClr val="tx1"/>
                </a:solidFill>
                <a:latin typeface="Arial" panose="020B0604020202020204" pitchFamily="34" charset="0"/>
              </a:defRPr>
            </a:lvl9pPr>
          </a:lstStyle>
          <a:p>
            <a:pPr>
              <a:spcAft>
                <a:spcPct val="50000"/>
              </a:spcAft>
              <a:buClr>
                <a:schemeClr val="accent1"/>
              </a:buClr>
              <a:buSzPct val="100000"/>
              <a:buFont typeface="Wingdings" panose="05000000000000000000" pitchFamily="2" charset="2"/>
              <a:buChar char="n"/>
            </a:pPr>
            <a:r>
              <a:rPr lang="en-US" altLang="de-DE" sz="1800" dirty="0">
                <a:latin typeface="Arial Narrow" panose="020B0606020202030204" pitchFamily="34" charset="0"/>
                <a:cs typeface="Times New Roman" panose="02020603050405020304" pitchFamily="18" charset="0"/>
              </a:rPr>
              <a:t>Engineering background</a:t>
            </a:r>
            <a:r>
              <a:rPr lang="en-US" altLang="de-DE" sz="1800" b="0" dirty="0">
                <a:latin typeface="Arial Narrow" panose="020B0606020202030204" pitchFamily="34" charset="0"/>
                <a:cs typeface="Times New Roman" panose="02020603050405020304" pitchFamily="18" charset="0"/>
              </a:rPr>
              <a:t> (worked 20 years in several functions along the whole value chain of an international R&amp;D and manufacturing company based in Switzerland)</a:t>
            </a:r>
          </a:p>
          <a:p>
            <a:pPr>
              <a:spcAft>
                <a:spcPct val="50000"/>
              </a:spcAft>
              <a:buClr>
                <a:schemeClr val="accent1"/>
              </a:buClr>
              <a:buSzPct val="100000"/>
              <a:buFont typeface="Wingdings" panose="05000000000000000000" pitchFamily="2" charset="2"/>
              <a:buChar char="n"/>
            </a:pPr>
            <a:r>
              <a:rPr lang="en-US" altLang="de-DE" sz="1800" b="0" dirty="0">
                <a:latin typeface="Arial Narrow" panose="020B0606020202030204" pitchFamily="34" charset="0"/>
                <a:cs typeface="Times New Roman" panose="02020603050405020304" pitchFamily="18" charset="0"/>
              </a:rPr>
              <a:t>Developed over the last 15 years </a:t>
            </a:r>
            <a:r>
              <a:rPr lang="en-US" altLang="de-DE" sz="1800" dirty="0">
                <a:latin typeface="Arial Narrow" panose="020B0606020202030204" pitchFamily="34" charset="0"/>
                <a:cs typeface="Times New Roman" panose="02020603050405020304" pitchFamily="18" charset="0"/>
              </a:rPr>
              <a:t>management concepts and methods that integrate the intangible perspective</a:t>
            </a:r>
          </a:p>
          <a:p>
            <a:pPr>
              <a:spcAft>
                <a:spcPct val="50000"/>
              </a:spcAft>
              <a:buClr>
                <a:schemeClr val="accent1"/>
              </a:buClr>
              <a:buSzPct val="100000"/>
              <a:buFont typeface="Wingdings" panose="05000000000000000000" pitchFamily="2" charset="2"/>
              <a:buChar char="n"/>
            </a:pPr>
            <a:r>
              <a:rPr lang="de-DE" altLang="de-DE" sz="1800" b="0" dirty="0">
                <a:latin typeface="Arial Narrow" panose="020B0606020202030204" pitchFamily="34" charset="0"/>
                <a:cs typeface="Times New Roman" panose="02020603050405020304" pitchFamily="18" charset="0"/>
              </a:rPr>
              <a:t>In </a:t>
            </a:r>
            <a:r>
              <a:rPr lang="de-DE" altLang="de-DE" sz="1800" b="0" dirty="0" err="1">
                <a:latin typeface="Arial Narrow" panose="020B0606020202030204" pitchFamily="34" charset="0"/>
                <a:cs typeface="Times New Roman" panose="02020603050405020304" pitchFamily="18" charset="0"/>
              </a:rPr>
              <a:t>addition</a:t>
            </a:r>
            <a:r>
              <a:rPr lang="de-DE" altLang="de-DE" sz="1800" b="0" dirty="0">
                <a:latin typeface="Arial Narrow" panose="020B0606020202030204" pitchFamily="34" charset="0"/>
                <a:cs typeface="Times New Roman" panose="02020603050405020304" pitchFamily="18" charset="0"/>
              </a:rPr>
              <a:t> he </a:t>
            </a:r>
            <a:r>
              <a:rPr lang="de-DE" altLang="de-DE" sz="1800" b="0" dirty="0" err="1">
                <a:latin typeface="Arial Narrow" panose="020B0606020202030204" pitchFamily="34" charset="0"/>
                <a:cs typeface="Times New Roman" panose="02020603050405020304" pitchFamily="18" charset="0"/>
              </a:rPr>
              <a:t>is</a:t>
            </a:r>
            <a:r>
              <a:rPr lang="de-DE" altLang="de-DE" sz="1800" b="0" dirty="0">
                <a:latin typeface="Arial Narrow" panose="020B0606020202030204" pitchFamily="34" charset="0"/>
                <a:cs typeface="Times New Roman" panose="02020603050405020304" pitchFamily="18" charset="0"/>
              </a:rPr>
              <a:t> </a:t>
            </a:r>
            <a:r>
              <a:rPr lang="de-DE" altLang="de-DE" sz="1800" b="0" dirty="0" err="1">
                <a:latin typeface="Arial Narrow" panose="020B0606020202030204" pitchFamily="34" charset="0"/>
                <a:cs typeface="Times New Roman" panose="02020603050405020304" pitchFamily="18" charset="0"/>
              </a:rPr>
              <a:t>supporting</a:t>
            </a:r>
            <a:r>
              <a:rPr lang="de-DE" altLang="de-DE" sz="1800" b="0" dirty="0">
                <a:latin typeface="Arial Narrow" panose="020B0606020202030204" pitchFamily="34" charset="0"/>
                <a:cs typeface="Times New Roman" panose="02020603050405020304" pitchFamily="18" charset="0"/>
              </a:rPr>
              <a:t> </a:t>
            </a:r>
            <a:r>
              <a:rPr lang="de-DE" altLang="de-DE" sz="1800" b="0" dirty="0" err="1">
                <a:latin typeface="Arial Narrow" panose="020B0606020202030204" pitchFamily="34" charset="0"/>
                <a:cs typeface="Times New Roman" panose="02020603050405020304" pitchFamily="18" charset="0"/>
              </a:rPr>
              <a:t>companies</a:t>
            </a:r>
            <a:r>
              <a:rPr lang="de-DE" altLang="de-DE" sz="1800" b="0" dirty="0">
                <a:latin typeface="Arial Narrow" panose="020B0606020202030204" pitchFamily="34" charset="0"/>
                <a:cs typeface="Times New Roman" panose="02020603050405020304" pitchFamily="18" charset="0"/>
              </a:rPr>
              <a:t>, </a:t>
            </a:r>
            <a:r>
              <a:rPr lang="de-DE" altLang="de-DE" sz="1800" b="0" dirty="0" err="1">
                <a:latin typeface="Arial Narrow" panose="020B0606020202030204" pitchFamily="34" charset="0"/>
                <a:cs typeface="Times New Roman" panose="02020603050405020304" pitchFamily="18" charset="0"/>
              </a:rPr>
              <a:t>consultants</a:t>
            </a:r>
            <a:r>
              <a:rPr lang="de-DE" altLang="de-DE" sz="1800" b="0" dirty="0">
                <a:latin typeface="Arial Narrow" panose="020B0606020202030204" pitchFamily="34" charset="0"/>
                <a:cs typeface="Times New Roman" panose="02020603050405020304" pitchFamily="18" charset="0"/>
              </a:rPr>
              <a:t>, and </a:t>
            </a:r>
            <a:r>
              <a:rPr lang="de-DE" altLang="de-DE" sz="1800" b="0" dirty="0" err="1">
                <a:latin typeface="Arial Narrow" panose="020B0606020202030204" pitchFamily="34" charset="0"/>
                <a:cs typeface="Times New Roman" panose="02020603050405020304" pitchFamily="18" charset="0"/>
              </a:rPr>
              <a:t>other</a:t>
            </a:r>
            <a:r>
              <a:rPr lang="de-DE" altLang="de-DE" sz="1800" b="0" dirty="0">
                <a:latin typeface="Arial Narrow" panose="020B0606020202030204" pitchFamily="34" charset="0"/>
                <a:cs typeface="Times New Roman" panose="02020603050405020304" pitchFamily="18" charset="0"/>
              </a:rPr>
              <a:t> </a:t>
            </a:r>
            <a:r>
              <a:rPr lang="de-DE" altLang="de-DE" sz="1800" b="0" dirty="0" err="1">
                <a:latin typeface="Arial Narrow" panose="020B0606020202030204" pitchFamily="34" charset="0"/>
                <a:cs typeface="Times New Roman" panose="02020603050405020304" pitchFamily="18" charset="0"/>
              </a:rPr>
              <a:t>organizations</a:t>
            </a:r>
            <a:r>
              <a:rPr lang="de-DE" altLang="de-DE" sz="1800" b="0" dirty="0">
                <a:latin typeface="Arial Narrow" panose="020B0606020202030204" pitchFamily="34" charset="0"/>
                <a:cs typeface="Times New Roman" panose="02020603050405020304" pitchFamily="18" charset="0"/>
              </a:rPr>
              <a:t> </a:t>
            </a:r>
            <a:r>
              <a:rPr lang="de-DE" altLang="de-DE" sz="1800" dirty="0">
                <a:latin typeface="Arial Narrow" panose="020B0606020202030204" pitchFamily="34" charset="0"/>
                <a:cs typeface="Times New Roman" panose="02020603050405020304" pitchFamily="18" charset="0"/>
              </a:rPr>
              <a:t>in </a:t>
            </a:r>
            <a:r>
              <a:rPr lang="de-DE" altLang="de-DE" sz="1800" dirty="0" err="1">
                <a:latin typeface="Arial Narrow" panose="020B0606020202030204" pitchFamily="34" charset="0"/>
                <a:cs typeface="Times New Roman" panose="02020603050405020304" pitchFamily="18" charset="0"/>
              </a:rPr>
              <a:t>innovation</a:t>
            </a:r>
            <a:r>
              <a:rPr lang="de-DE" altLang="de-DE" sz="1800" dirty="0">
                <a:latin typeface="Arial Narrow" panose="020B0606020202030204" pitchFamily="34" charset="0"/>
                <a:cs typeface="Times New Roman" panose="02020603050405020304" pitchFamily="18" charset="0"/>
              </a:rPr>
              <a:t> and </a:t>
            </a:r>
            <a:r>
              <a:rPr lang="de-DE" altLang="de-DE" sz="1800" dirty="0" err="1">
                <a:latin typeface="Arial Narrow" panose="020B0606020202030204" pitchFamily="34" charset="0"/>
                <a:cs typeface="Times New Roman" panose="02020603050405020304" pitchFamily="18" charset="0"/>
              </a:rPr>
              <a:t>project</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management</a:t>
            </a:r>
            <a:r>
              <a:rPr lang="de-DE" altLang="de-DE" sz="1800" dirty="0">
                <a:latin typeface="Arial Narrow" panose="020B0606020202030204" pitchFamily="34" charset="0"/>
                <a:cs typeface="Times New Roman" panose="02020603050405020304" pitchFamily="18" charset="0"/>
              </a:rPr>
              <a:t>, in intellectual </a:t>
            </a:r>
            <a:r>
              <a:rPr lang="de-DE" altLang="de-DE" sz="1800" dirty="0" err="1">
                <a:latin typeface="Arial Narrow" panose="020B0606020202030204" pitchFamily="34" charset="0"/>
                <a:cs typeface="Times New Roman" panose="02020603050405020304" pitchFamily="18" charset="0"/>
              </a:rPr>
              <a:t>property</a:t>
            </a:r>
            <a:r>
              <a:rPr lang="de-DE" altLang="de-DE" sz="1800" dirty="0">
                <a:latin typeface="Arial Narrow" panose="020B0606020202030204" pitchFamily="34" charset="0"/>
                <a:cs typeface="Times New Roman" panose="02020603050405020304" pitchFamily="18" charset="0"/>
              </a:rPr>
              <a:t> and patent </a:t>
            </a:r>
            <a:r>
              <a:rPr lang="de-DE" altLang="de-DE" sz="1800" dirty="0" err="1">
                <a:latin typeface="Arial Narrow" panose="020B0606020202030204" pitchFamily="34" charset="0"/>
                <a:cs typeface="Times New Roman" panose="02020603050405020304" pitchFamily="18" charset="0"/>
              </a:rPr>
              <a:t>management</a:t>
            </a:r>
            <a:r>
              <a:rPr lang="de-DE" altLang="de-DE" sz="1800" dirty="0">
                <a:latin typeface="Arial Narrow" panose="020B0606020202030204" pitchFamily="34" charset="0"/>
                <a:cs typeface="Times New Roman" panose="02020603050405020304" pitchFamily="18" charset="0"/>
              </a:rPr>
              <a:t>, and in </a:t>
            </a:r>
            <a:r>
              <a:rPr lang="de-DE" altLang="de-DE" sz="1800" dirty="0" err="1">
                <a:latin typeface="Arial Narrow" panose="020B0606020202030204" pitchFamily="34" charset="0"/>
                <a:cs typeface="Times New Roman" panose="02020603050405020304" pitchFamily="18" charset="0"/>
              </a:rPr>
              <a:t>setting</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up</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business</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plans</a:t>
            </a:r>
            <a:r>
              <a:rPr lang="de-DE" altLang="de-DE" sz="1800" dirty="0">
                <a:latin typeface="Arial Narrow" panose="020B0606020202030204" pitchFamily="34" charset="0"/>
                <a:cs typeface="Times New Roman" panose="02020603050405020304" pitchFamily="18" charset="0"/>
              </a:rPr>
              <a:t> and </a:t>
            </a:r>
            <a:r>
              <a:rPr lang="de-DE" altLang="de-DE" sz="1800" dirty="0" err="1">
                <a:latin typeface="Arial Narrow" panose="020B0606020202030204" pitchFamily="34" charset="0"/>
                <a:cs typeface="Times New Roman" panose="02020603050405020304" pitchFamily="18" charset="0"/>
              </a:rPr>
              <a:t>defining</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enterprise</a:t>
            </a:r>
            <a:r>
              <a:rPr lang="de-DE" altLang="de-DE" sz="1800" dirty="0">
                <a:latin typeface="Arial Narrow" panose="020B0606020202030204" pitchFamily="34" charset="0"/>
                <a:cs typeface="Times New Roman" panose="02020603050405020304" pitchFamily="18" charset="0"/>
              </a:rPr>
              <a:t> </a:t>
            </a:r>
            <a:r>
              <a:rPr lang="de-DE" altLang="de-DE" sz="1800" dirty="0" err="1">
                <a:latin typeface="Arial Narrow" panose="020B0606020202030204" pitchFamily="34" charset="0"/>
                <a:cs typeface="Times New Roman" panose="02020603050405020304" pitchFamily="18" charset="0"/>
              </a:rPr>
              <a:t>strategy</a:t>
            </a:r>
            <a:endParaRPr lang="en-US" altLang="de-DE" sz="1800" dirty="0">
              <a:latin typeface="Arial Narrow" panose="020B0606020202030204" pitchFamily="34" charset="0"/>
              <a:cs typeface="Times New Roman" panose="02020603050405020304" pitchFamily="18" charset="0"/>
            </a:endParaRPr>
          </a:p>
          <a:p>
            <a:pPr>
              <a:spcAft>
                <a:spcPct val="50000"/>
              </a:spcAft>
              <a:buClr>
                <a:schemeClr val="accent1"/>
              </a:buClr>
              <a:buSzPct val="100000"/>
              <a:buFont typeface="Wingdings" panose="05000000000000000000" pitchFamily="2" charset="2"/>
              <a:buChar char="n"/>
            </a:pPr>
            <a:r>
              <a:rPr lang="en-US" altLang="de-DE" sz="1800" dirty="0">
                <a:latin typeface="Arial Narrow" panose="020B0606020202030204" pitchFamily="34" charset="0"/>
                <a:cs typeface="Times New Roman" panose="02020603050405020304" pitchFamily="18" charset="0"/>
              </a:rPr>
              <a:t>He has initiated and is leading the “</a:t>
            </a:r>
            <a:r>
              <a:rPr lang="en-US" altLang="de-DE" sz="1800" dirty="0" err="1">
                <a:latin typeface="Arial Narrow" panose="020B0606020202030204" pitchFamily="34" charset="0"/>
                <a:cs typeface="Times New Roman" panose="02020603050405020304" pitchFamily="18" charset="0"/>
              </a:rPr>
              <a:t>bengin</a:t>
            </a:r>
            <a:r>
              <a:rPr lang="en-US" altLang="de-DE" sz="1800" dirty="0">
                <a:latin typeface="Arial Narrow" panose="020B0606020202030204" pitchFamily="34" charset="0"/>
                <a:cs typeface="Times New Roman" panose="02020603050405020304" pitchFamily="18" charset="0"/>
              </a:rPr>
              <a:t>” project.</a:t>
            </a:r>
            <a:r>
              <a:rPr lang="en-US" altLang="de-DE" sz="1800" b="0" dirty="0">
                <a:latin typeface="Arial Narrow" panose="020B0606020202030204" pitchFamily="34" charset="0"/>
                <a:cs typeface="Times New Roman" panose="02020603050405020304" pitchFamily="18" charset="0"/>
              </a:rPr>
              <a:t> Its mission is to facilitate the awareness for and further development of management concepts that enhance the traditional economic model  </a:t>
            </a:r>
          </a:p>
          <a:p>
            <a:pPr>
              <a:spcAft>
                <a:spcPct val="50000"/>
              </a:spcAft>
              <a:buClr>
                <a:schemeClr val="accent1"/>
              </a:buClr>
              <a:buSzPct val="100000"/>
              <a:buFont typeface="Wingdings" panose="05000000000000000000" pitchFamily="2" charset="2"/>
              <a:buChar char="n"/>
            </a:pPr>
            <a:r>
              <a:rPr lang="de-DE" altLang="de-DE" sz="1800" b="0" dirty="0" err="1">
                <a:latin typeface="Arial Narrow" panose="020B0606020202030204" pitchFamily="34" charset="0"/>
                <a:cs typeface="Times New Roman" panose="02020603050405020304" pitchFamily="18" charset="0"/>
              </a:rPr>
              <a:t>Since</a:t>
            </a:r>
            <a:r>
              <a:rPr lang="de-DE" altLang="de-DE" sz="1800" b="0" dirty="0">
                <a:latin typeface="Arial Narrow" panose="020B0606020202030204" pitchFamily="34" charset="0"/>
                <a:cs typeface="Times New Roman" panose="02020603050405020304" pitchFamily="18" charset="0"/>
              </a:rPr>
              <a:t> 1994 he </a:t>
            </a:r>
            <a:r>
              <a:rPr lang="de-DE" altLang="de-DE" sz="1800" b="0" dirty="0" err="1">
                <a:latin typeface="Arial Narrow" panose="020B0606020202030204" pitchFamily="34" charset="0"/>
                <a:cs typeface="Times New Roman" panose="02020603050405020304" pitchFamily="18" charset="0"/>
              </a:rPr>
              <a:t>is</a:t>
            </a:r>
            <a:r>
              <a:rPr lang="de-DE" altLang="de-DE" sz="1800" b="0" dirty="0">
                <a:latin typeface="Arial Narrow" panose="020B0606020202030204" pitchFamily="34" charset="0"/>
                <a:cs typeface="Times New Roman" panose="02020603050405020304" pitchFamily="18" charset="0"/>
              </a:rPr>
              <a:t> </a:t>
            </a:r>
            <a:r>
              <a:rPr lang="de-DE" altLang="de-DE" sz="1800" b="0" dirty="0" err="1">
                <a:latin typeface="Arial Narrow" panose="020B0606020202030204" pitchFamily="34" charset="0"/>
                <a:cs typeface="Times New Roman" panose="02020603050405020304" pitchFamily="18" charset="0"/>
              </a:rPr>
              <a:t>teaching</a:t>
            </a:r>
            <a:r>
              <a:rPr lang="de-DE" altLang="de-DE" sz="1800" b="0" dirty="0">
                <a:latin typeface="Arial Narrow" panose="020B0606020202030204" pitchFamily="34" charset="0"/>
                <a:cs typeface="Times New Roman" panose="02020603050405020304" pitchFamily="18" charset="0"/>
              </a:rPr>
              <a:t> </a:t>
            </a:r>
            <a:r>
              <a:rPr lang="de-DE" altLang="de-DE" sz="1800" b="0" dirty="0" err="1">
                <a:latin typeface="Arial Narrow" panose="020B0606020202030204" pitchFamily="34" charset="0"/>
                <a:cs typeface="Times New Roman" panose="02020603050405020304" pitchFamily="18" charset="0"/>
              </a:rPr>
              <a:t>business</a:t>
            </a:r>
            <a:r>
              <a:rPr lang="de-DE" altLang="de-DE" sz="1800" b="0" dirty="0">
                <a:latin typeface="Arial Narrow" panose="020B0606020202030204" pitchFamily="34" charset="0"/>
                <a:cs typeface="Times New Roman" panose="02020603050405020304" pitchFamily="18" charset="0"/>
              </a:rPr>
              <a:t> </a:t>
            </a:r>
            <a:r>
              <a:rPr lang="de-DE" altLang="de-DE" sz="1800" b="0" dirty="0" err="1">
                <a:latin typeface="Arial Narrow" panose="020B0606020202030204" pitchFamily="34" charset="0"/>
                <a:cs typeface="Times New Roman" panose="02020603050405020304" pitchFamily="18" charset="0"/>
              </a:rPr>
              <a:t>engineering</a:t>
            </a:r>
            <a:r>
              <a:rPr lang="de-DE" altLang="de-DE" sz="1800" b="0" dirty="0">
                <a:latin typeface="Arial Narrow" panose="020B0606020202030204" pitchFamily="34" charset="0"/>
                <a:cs typeface="Times New Roman" panose="02020603050405020304" pitchFamily="18" charset="0"/>
              </a:rPr>
              <a:t> und </a:t>
            </a:r>
            <a:r>
              <a:rPr lang="de-DE" altLang="de-DE" sz="1800" b="0" dirty="0" err="1">
                <a:latin typeface="Arial Narrow" panose="020B0606020202030204" pitchFamily="34" charset="0"/>
                <a:cs typeface="Times New Roman" panose="02020603050405020304" pitchFamily="18" charset="0"/>
              </a:rPr>
              <a:t>business</a:t>
            </a:r>
            <a:r>
              <a:rPr lang="de-DE" altLang="de-DE" sz="1800" b="0" dirty="0">
                <a:latin typeface="Arial Narrow" panose="020B0606020202030204" pitchFamily="34" charset="0"/>
                <a:cs typeface="Times New Roman" panose="02020603050405020304" pitchFamily="18" charset="0"/>
              </a:rPr>
              <a:t> </a:t>
            </a:r>
            <a:r>
              <a:rPr lang="de-DE" altLang="de-DE" sz="1800" b="0" dirty="0" err="1">
                <a:latin typeface="Arial Narrow" panose="020B0606020202030204" pitchFamily="34" charset="0"/>
                <a:cs typeface="Times New Roman" panose="02020603050405020304" pitchFamily="18" charset="0"/>
              </a:rPr>
              <a:t>planning</a:t>
            </a:r>
            <a:r>
              <a:rPr lang="de-DE" altLang="de-DE" sz="1800" b="0" dirty="0">
                <a:latin typeface="Arial Narrow" panose="020B0606020202030204" pitchFamily="34" charset="0"/>
                <a:cs typeface="Times New Roman" panose="02020603050405020304" pitchFamily="18" charset="0"/>
              </a:rPr>
              <a:t> at </a:t>
            </a:r>
            <a:r>
              <a:rPr lang="de-DE" altLang="de-DE" sz="1800" b="0" dirty="0" err="1">
                <a:latin typeface="Arial Narrow" panose="020B0606020202030204" pitchFamily="34" charset="0"/>
                <a:cs typeface="Times New Roman" panose="02020603050405020304" pitchFamily="18" charset="0"/>
              </a:rPr>
              <a:t>the</a:t>
            </a:r>
            <a:r>
              <a:rPr lang="de-DE" altLang="de-DE" sz="1800" b="0" dirty="0">
                <a:latin typeface="Arial Narrow" panose="020B0606020202030204" pitchFamily="34" charset="0"/>
                <a:cs typeface="Times New Roman" panose="02020603050405020304" pitchFamily="18" charset="0"/>
              </a:rPr>
              <a:t> Hochschule für Wirtschaft, Technik und soziale Arbeit in St. Gallen, Switzerland. </a:t>
            </a:r>
            <a:br>
              <a:rPr lang="de-DE" altLang="de-DE" sz="1800" b="0" dirty="0">
                <a:latin typeface="Arial Narrow" panose="020B0606020202030204" pitchFamily="34" charset="0"/>
                <a:cs typeface="Times New Roman" panose="02020603050405020304" pitchFamily="18" charset="0"/>
              </a:rPr>
            </a:br>
            <a:r>
              <a:rPr lang="de-DE" altLang="de-DE" sz="1800" b="0" dirty="0">
                <a:latin typeface="Arial Narrow" panose="020B0606020202030204" pitchFamily="34" charset="0"/>
                <a:cs typeface="Times New Roman" panose="02020603050405020304" pitchFamily="18" charset="0"/>
              </a:rPr>
              <a:t>E-Mail: </a:t>
            </a:r>
            <a:r>
              <a:rPr lang="de-DE" altLang="de-DE" sz="1800" b="0" dirty="0">
                <a:latin typeface="Arial Narrow" panose="020B0606020202030204" pitchFamily="34" charset="0"/>
                <a:cs typeface="Times New Roman" panose="02020603050405020304" pitchFamily="18" charset="0"/>
                <a:hlinkClick r:id="rId4"/>
              </a:rPr>
              <a:t>peter.bretscher@bengin.com</a:t>
            </a:r>
            <a:r>
              <a:rPr lang="de-DE" altLang="de-DE" sz="1800" b="0" dirty="0">
                <a:latin typeface="Arial Narrow" panose="020B0606020202030204" pitchFamily="34" charset="0"/>
                <a:cs typeface="Times New Roman" panose="02020603050405020304" pitchFamily="18" charset="0"/>
              </a:rPr>
              <a:t>, </a:t>
            </a:r>
            <a:r>
              <a:rPr lang="en-US" altLang="de-DE" sz="1800" b="0" dirty="0">
                <a:latin typeface="Arial Narrow" panose="020B0606020202030204" pitchFamily="34" charset="0"/>
                <a:cs typeface="Times New Roman" panose="02020603050405020304" pitchFamily="18" charset="0"/>
              </a:rPr>
              <a:t>Website</a:t>
            </a:r>
            <a:r>
              <a:rPr lang="en-US" altLang="de-DE" sz="1800" b="0" dirty="0">
                <a:solidFill>
                  <a:srgbClr val="000000"/>
                </a:solidFill>
                <a:latin typeface="Arial Narrow" panose="020B0606020202030204" pitchFamily="34" charset="0"/>
                <a:cs typeface="Arial" panose="020B0604020202020204" pitchFamily="34" charset="0"/>
              </a:rPr>
              <a:t>: </a:t>
            </a:r>
            <a:r>
              <a:rPr lang="en-US" altLang="de-DE" sz="1800" b="0" dirty="0">
                <a:solidFill>
                  <a:srgbClr val="000000"/>
                </a:solidFill>
                <a:latin typeface="Arial Narrow" panose="020B0606020202030204" pitchFamily="34" charset="0"/>
                <a:cs typeface="Arial" panose="020B0604020202020204" pitchFamily="34" charset="0"/>
                <a:hlinkClick r:id="rId5"/>
              </a:rPr>
              <a:t>https://bengin.net/bes/</a:t>
            </a:r>
            <a:r>
              <a:rPr lang="en-US" altLang="de-DE" sz="1800" b="0" dirty="0">
                <a:solidFill>
                  <a:srgbClr val="000000"/>
                </a:solidFill>
                <a:latin typeface="Arial Narrow" panose="020B0606020202030204" pitchFamily="34" charset="0"/>
                <a:cs typeface="Arial" panose="020B0604020202020204" pitchFamily="34" charset="0"/>
              </a:rPr>
              <a:t> and </a:t>
            </a:r>
            <a:r>
              <a:rPr lang="en-US" altLang="de-DE" sz="1800" b="0" dirty="0">
                <a:solidFill>
                  <a:srgbClr val="000000"/>
                </a:solidFill>
                <a:latin typeface="Arial Narrow" panose="020B0606020202030204" pitchFamily="34" charset="0"/>
                <a:cs typeface="Arial" panose="020B0604020202020204" pitchFamily="34" charset="0"/>
                <a:hlinkClick r:id="rId6"/>
              </a:rPr>
              <a:t>https://insede.org</a:t>
            </a:r>
            <a:r>
              <a:rPr lang="en-US" altLang="de-DE" sz="1800" b="0" dirty="0">
                <a:solidFill>
                  <a:srgbClr val="000000"/>
                </a:solidFill>
                <a:latin typeface="Arial Narrow" panose="020B0606020202030204" pitchFamily="34" charset="0"/>
                <a:cs typeface="Arial" panose="020B0604020202020204" pitchFamily="34" charset="0"/>
              </a:rPr>
              <a:t> </a:t>
            </a:r>
            <a:endParaRPr lang="en-US" altLang="de-DE" sz="1800" b="0" dirty="0">
              <a:cs typeface="Arial" panose="020B0604020202020204" pitchFamily="34" charset="0"/>
            </a:endParaRPr>
          </a:p>
          <a:p>
            <a:pPr eaLnBrk="1" hangingPunct="1">
              <a:spcBef>
                <a:spcPct val="50000"/>
              </a:spcBef>
              <a:buFontTx/>
              <a:buChar char="•"/>
            </a:pPr>
            <a:endParaRPr lang="en-US" altLang="de-DE" sz="2000" dirty="0">
              <a:solidFill>
                <a:srgbClr val="333333"/>
              </a:solidFill>
            </a:endParaRPr>
          </a:p>
        </p:txBody>
      </p:sp>
      <p:pic>
        <p:nvPicPr>
          <p:cNvPr id="2012165" name="Picture 1029">
            <a:extLst>
              <a:ext uri="{FF2B5EF4-FFF2-40B4-BE49-F238E27FC236}">
                <a16:creationId xmlns:a16="http://schemas.microsoft.com/office/drawing/2014/main" id="{4B2D1CAA-50E9-4496-A61B-BE11C3258788}"/>
              </a:ext>
            </a:extLst>
          </p:cNvPr>
          <p:cNvPicPr>
            <a:picLocks noChangeAspect="1" noChangeArrowheads="1"/>
          </p:cNvPicPr>
          <p:nvPr>
            <p:ph idx="1"/>
          </p:nvPr>
        </p:nvPicPr>
        <p:blipFill>
          <a:blip r:embed="rId7">
            <a:extLst>
              <a:ext uri="{28A0092B-C50C-407E-A947-70E740481C1C}">
                <a14:useLocalDpi xmlns:a14="http://schemas.microsoft.com/office/drawing/2010/main" val="0"/>
              </a:ext>
            </a:extLst>
          </a:blip>
          <a:srcRect/>
          <a:stretch/>
        </p:blipFill>
        <p:spPr bwMode="auto">
          <a:xfrm>
            <a:off x="398000" y="762000"/>
            <a:ext cx="1369350" cy="1704975"/>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12164"/>
                                        </p:tgtEl>
                                        <p:attrNameLst>
                                          <p:attrName>style.visibility</p:attrName>
                                        </p:attrNameLst>
                                      </p:cBhvr>
                                      <p:to>
                                        <p:strVal val="visible"/>
                                      </p:to>
                                    </p:set>
                                    <p:animEffect transition="in" filter="wipe(up)">
                                      <p:cBhvr>
                                        <p:cTn id="7" dur="500"/>
                                        <p:tgtEl>
                                          <p:spTgt spid="201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216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a:extLst>
              <a:ext uri="{FF2B5EF4-FFF2-40B4-BE49-F238E27FC236}">
                <a16:creationId xmlns:a16="http://schemas.microsoft.com/office/drawing/2014/main" id="{00BD8C5F-FDE8-4605-995E-8CA96B8BFE8C}"/>
              </a:ext>
            </a:extLst>
          </p:cNvPr>
          <p:cNvSpPr>
            <a:spLocks noGrp="1" noChangeArrowheads="1"/>
          </p:cNvSpPr>
          <p:nvPr>
            <p:ph type="title"/>
          </p:nvPr>
        </p:nvSpPr>
        <p:spPr/>
        <p:txBody>
          <a:bodyPr/>
          <a:lstStyle/>
          <a:p>
            <a:endParaRPr lang="en-GB" altLang="de-DE"/>
          </a:p>
        </p:txBody>
      </p:sp>
      <p:sp>
        <p:nvSpPr>
          <p:cNvPr id="2041859" name="Rectangle 3">
            <a:extLst>
              <a:ext uri="{FF2B5EF4-FFF2-40B4-BE49-F238E27FC236}">
                <a16:creationId xmlns:a16="http://schemas.microsoft.com/office/drawing/2014/main" id="{4DD3C7CE-4861-46BD-86AC-B7A8A2C0EC4A}"/>
              </a:ext>
            </a:extLst>
          </p:cNvPr>
          <p:cNvSpPr>
            <a:spLocks noGrp="1" noChangeArrowheads="1"/>
          </p:cNvSpPr>
          <p:nvPr>
            <p:ph type="body" idx="1"/>
          </p:nvPr>
        </p:nvSpPr>
        <p:spPr>
          <a:xfrm>
            <a:off x="522288" y="914400"/>
            <a:ext cx="8226425" cy="5205413"/>
          </a:xfrm>
          <a:noFill/>
        </p:spPr>
        <p:txBody>
          <a:bodyPr anchor="ctr" anchorCtr="1"/>
          <a:lstStyle/>
          <a:p>
            <a:pPr algn="ctr"/>
            <a:r>
              <a:rPr lang="en-GB" altLang="de-DE" sz="4400"/>
              <a:t>Application in </a:t>
            </a:r>
            <a:br>
              <a:rPr lang="en-GB" altLang="de-DE" sz="4400"/>
            </a:br>
            <a:r>
              <a:rPr lang="en-GB" altLang="de-DE" sz="4400"/>
              <a:t>Enterprise Valuation</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921" name="Rectangle 41">
            <a:extLst>
              <a:ext uri="{FF2B5EF4-FFF2-40B4-BE49-F238E27FC236}">
                <a16:creationId xmlns:a16="http://schemas.microsoft.com/office/drawing/2014/main" id="{626681A0-EED4-424C-A6B7-2E4CD2486F4E}"/>
              </a:ext>
            </a:extLst>
          </p:cNvPr>
          <p:cNvSpPr>
            <a:spLocks noChangeArrowheads="1"/>
          </p:cNvSpPr>
          <p:nvPr/>
        </p:nvSpPr>
        <p:spPr bwMode="auto">
          <a:xfrm>
            <a:off x="330200" y="830263"/>
            <a:ext cx="8418513" cy="547846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2882" name="Rectangle 2">
            <a:extLst>
              <a:ext uri="{FF2B5EF4-FFF2-40B4-BE49-F238E27FC236}">
                <a16:creationId xmlns:a16="http://schemas.microsoft.com/office/drawing/2014/main" id="{7059B16F-5557-49F8-BB69-87456393E74A}"/>
              </a:ext>
            </a:extLst>
          </p:cNvPr>
          <p:cNvSpPr>
            <a:spLocks noGrp="1" noChangeArrowheads="1"/>
          </p:cNvSpPr>
          <p:nvPr>
            <p:ph type="title"/>
          </p:nvPr>
        </p:nvSpPr>
        <p:spPr/>
        <p:txBody>
          <a:bodyPr/>
          <a:lstStyle/>
          <a:p>
            <a:r>
              <a:rPr lang="en-GB" altLang="de-DE"/>
              <a:t>Application in Enterprise Valuation</a:t>
            </a:r>
          </a:p>
        </p:txBody>
      </p:sp>
      <p:sp>
        <p:nvSpPr>
          <p:cNvPr id="2042884" name="Line 4">
            <a:extLst>
              <a:ext uri="{FF2B5EF4-FFF2-40B4-BE49-F238E27FC236}">
                <a16:creationId xmlns:a16="http://schemas.microsoft.com/office/drawing/2014/main" id="{94FDCC78-5202-4F94-8A24-7A03A7EFF99E}"/>
              </a:ext>
            </a:extLst>
          </p:cNvPr>
          <p:cNvSpPr>
            <a:spLocks noChangeShapeType="1"/>
          </p:cNvSpPr>
          <p:nvPr/>
        </p:nvSpPr>
        <p:spPr bwMode="auto">
          <a:xfrm>
            <a:off x="1895475" y="4867275"/>
            <a:ext cx="666273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885" name="Line 5">
            <a:extLst>
              <a:ext uri="{FF2B5EF4-FFF2-40B4-BE49-F238E27FC236}">
                <a16:creationId xmlns:a16="http://schemas.microsoft.com/office/drawing/2014/main" id="{96A414B2-DEF5-4216-A460-AFD268B858B8}"/>
              </a:ext>
            </a:extLst>
          </p:cNvPr>
          <p:cNvSpPr>
            <a:spLocks noChangeShapeType="1"/>
          </p:cNvSpPr>
          <p:nvPr/>
        </p:nvSpPr>
        <p:spPr bwMode="auto">
          <a:xfrm>
            <a:off x="3389313" y="4867275"/>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886" name="Line 6">
            <a:extLst>
              <a:ext uri="{FF2B5EF4-FFF2-40B4-BE49-F238E27FC236}">
                <a16:creationId xmlns:a16="http://schemas.microsoft.com/office/drawing/2014/main" id="{908617CD-DD65-4BEC-B3C3-D1F030E81F3A}"/>
              </a:ext>
            </a:extLst>
          </p:cNvPr>
          <p:cNvSpPr>
            <a:spLocks noChangeShapeType="1"/>
          </p:cNvSpPr>
          <p:nvPr/>
        </p:nvSpPr>
        <p:spPr bwMode="auto">
          <a:xfrm>
            <a:off x="4070350" y="4867275"/>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887" name="Line 7">
            <a:extLst>
              <a:ext uri="{FF2B5EF4-FFF2-40B4-BE49-F238E27FC236}">
                <a16:creationId xmlns:a16="http://schemas.microsoft.com/office/drawing/2014/main" id="{9AE5FB36-179A-4821-9BFD-4A4C590541EA}"/>
              </a:ext>
            </a:extLst>
          </p:cNvPr>
          <p:cNvSpPr>
            <a:spLocks noChangeShapeType="1"/>
          </p:cNvSpPr>
          <p:nvPr/>
        </p:nvSpPr>
        <p:spPr bwMode="auto">
          <a:xfrm>
            <a:off x="4749800" y="4867275"/>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888" name="Line 8">
            <a:extLst>
              <a:ext uri="{FF2B5EF4-FFF2-40B4-BE49-F238E27FC236}">
                <a16:creationId xmlns:a16="http://schemas.microsoft.com/office/drawing/2014/main" id="{C5356233-221D-4B60-A596-4C34056F3632}"/>
              </a:ext>
            </a:extLst>
          </p:cNvPr>
          <p:cNvSpPr>
            <a:spLocks noChangeShapeType="1"/>
          </p:cNvSpPr>
          <p:nvPr/>
        </p:nvSpPr>
        <p:spPr bwMode="auto">
          <a:xfrm>
            <a:off x="5497513" y="4867275"/>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889" name="Line 9">
            <a:extLst>
              <a:ext uri="{FF2B5EF4-FFF2-40B4-BE49-F238E27FC236}">
                <a16:creationId xmlns:a16="http://schemas.microsoft.com/office/drawing/2014/main" id="{A99F322F-FE11-4987-AF33-5AADC6505214}"/>
              </a:ext>
            </a:extLst>
          </p:cNvPr>
          <p:cNvSpPr>
            <a:spLocks noChangeShapeType="1"/>
          </p:cNvSpPr>
          <p:nvPr/>
        </p:nvSpPr>
        <p:spPr bwMode="auto">
          <a:xfrm>
            <a:off x="6042025" y="4867275"/>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890" name="Line 10">
            <a:extLst>
              <a:ext uri="{FF2B5EF4-FFF2-40B4-BE49-F238E27FC236}">
                <a16:creationId xmlns:a16="http://schemas.microsoft.com/office/drawing/2014/main" id="{B6915849-B754-4501-B889-DB92C7AC308A}"/>
              </a:ext>
            </a:extLst>
          </p:cNvPr>
          <p:cNvSpPr>
            <a:spLocks noChangeShapeType="1"/>
          </p:cNvSpPr>
          <p:nvPr/>
        </p:nvSpPr>
        <p:spPr bwMode="auto">
          <a:xfrm>
            <a:off x="6721475" y="4867275"/>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891" name="Line 11">
            <a:extLst>
              <a:ext uri="{FF2B5EF4-FFF2-40B4-BE49-F238E27FC236}">
                <a16:creationId xmlns:a16="http://schemas.microsoft.com/office/drawing/2014/main" id="{0838FBB8-0190-4AA0-A391-5CEB2F63B171}"/>
              </a:ext>
            </a:extLst>
          </p:cNvPr>
          <p:cNvSpPr>
            <a:spLocks noChangeShapeType="1"/>
          </p:cNvSpPr>
          <p:nvPr/>
        </p:nvSpPr>
        <p:spPr bwMode="auto">
          <a:xfrm>
            <a:off x="7469188" y="4867275"/>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892" name="Line 12">
            <a:extLst>
              <a:ext uri="{FF2B5EF4-FFF2-40B4-BE49-F238E27FC236}">
                <a16:creationId xmlns:a16="http://schemas.microsoft.com/office/drawing/2014/main" id="{3DADB0C1-3107-4C7E-B89B-25E963D932DD}"/>
              </a:ext>
            </a:extLst>
          </p:cNvPr>
          <p:cNvSpPr>
            <a:spLocks noChangeShapeType="1"/>
          </p:cNvSpPr>
          <p:nvPr/>
        </p:nvSpPr>
        <p:spPr bwMode="auto">
          <a:xfrm>
            <a:off x="8104188" y="4867275"/>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893" name="Line 13">
            <a:extLst>
              <a:ext uri="{FF2B5EF4-FFF2-40B4-BE49-F238E27FC236}">
                <a16:creationId xmlns:a16="http://schemas.microsoft.com/office/drawing/2014/main" id="{0FFDD04A-A7AE-41D9-BAC2-9D45A5A478B4}"/>
              </a:ext>
            </a:extLst>
          </p:cNvPr>
          <p:cNvSpPr>
            <a:spLocks noChangeShapeType="1"/>
          </p:cNvSpPr>
          <p:nvPr/>
        </p:nvSpPr>
        <p:spPr bwMode="auto">
          <a:xfrm>
            <a:off x="2152650" y="4867275"/>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894" name="Line 14">
            <a:extLst>
              <a:ext uri="{FF2B5EF4-FFF2-40B4-BE49-F238E27FC236}">
                <a16:creationId xmlns:a16="http://schemas.microsoft.com/office/drawing/2014/main" id="{3781545B-EF49-42C5-AA74-CCAEF273AB55}"/>
              </a:ext>
            </a:extLst>
          </p:cNvPr>
          <p:cNvSpPr>
            <a:spLocks noChangeShapeType="1"/>
          </p:cNvSpPr>
          <p:nvPr/>
        </p:nvSpPr>
        <p:spPr bwMode="auto">
          <a:xfrm rot="-5400000">
            <a:off x="511175" y="3363913"/>
            <a:ext cx="42132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895" name="Line 15">
            <a:extLst>
              <a:ext uri="{FF2B5EF4-FFF2-40B4-BE49-F238E27FC236}">
                <a16:creationId xmlns:a16="http://schemas.microsoft.com/office/drawing/2014/main" id="{431975C3-FB73-4861-851A-453791ABB2BD}"/>
              </a:ext>
            </a:extLst>
          </p:cNvPr>
          <p:cNvSpPr>
            <a:spLocks noChangeShapeType="1"/>
          </p:cNvSpPr>
          <p:nvPr/>
        </p:nvSpPr>
        <p:spPr bwMode="auto">
          <a:xfrm rot="-5400000">
            <a:off x="2665413" y="2724150"/>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896" name="Line 16">
            <a:extLst>
              <a:ext uri="{FF2B5EF4-FFF2-40B4-BE49-F238E27FC236}">
                <a16:creationId xmlns:a16="http://schemas.microsoft.com/office/drawing/2014/main" id="{18CE5027-1A72-4E25-94D9-24CF207F9149}"/>
              </a:ext>
            </a:extLst>
          </p:cNvPr>
          <p:cNvSpPr>
            <a:spLocks noChangeShapeType="1"/>
          </p:cNvSpPr>
          <p:nvPr/>
        </p:nvSpPr>
        <p:spPr bwMode="auto">
          <a:xfrm rot="-5400000">
            <a:off x="2665413" y="5260975"/>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897" name="Line 17">
            <a:extLst>
              <a:ext uri="{FF2B5EF4-FFF2-40B4-BE49-F238E27FC236}">
                <a16:creationId xmlns:a16="http://schemas.microsoft.com/office/drawing/2014/main" id="{81C9C2F1-3E04-4258-BCBF-5880D0D3AF7C}"/>
              </a:ext>
            </a:extLst>
          </p:cNvPr>
          <p:cNvSpPr>
            <a:spLocks noChangeShapeType="1"/>
          </p:cNvSpPr>
          <p:nvPr/>
        </p:nvSpPr>
        <p:spPr bwMode="auto">
          <a:xfrm>
            <a:off x="5497513" y="2133600"/>
            <a:ext cx="0" cy="2733675"/>
          </a:xfrm>
          <a:prstGeom prst="line">
            <a:avLst/>
          </a:prstGeom>
          <a:noFill/>
          <a:ln w="28575">
            <a:solidFill>
              <a:srgbClr val="FF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2042926" name="Group 46">
            <a:extLst>
              <a:ext uri="{FF2B5EF4-FFF2-40B4-BE49-F238E27FC236}">
                <a16:creationId xmlns:a16="http://schemas.microsoft.com/office/drawing/2014/main" id="{C15C388D-3D05-4074-B609-75CD734A14E4}"/>
              </a:ext>
            </a:extLst>
          </p:cNvPr>
          <p:cNvGrpSpPr>
            <a:grpSpLocks/>
          </p:cNvGrpSpPr>
          <p:nvPr/>
        </p:nvGrpSpPr>
        <p:grpSpPr bwMode="auto">
          <a:xfrm>
            <a:off x="3797300" y="4938713"/>
            <a:ext cx="1565275" cy="630237"/>
            <a:chOff x="2392" y="3140"/>
            <a:chExt cx="986" cy="397"/>
          </a:xfrm>
        </p:grpSpPr>
        <p:sp>
          <p:nvSpPr>
            <p:cNvPr id="2042898" name="Text Box 18">
              <a:extLst>
                <a:ext uri="{FF2B5EF4-FFF2-40B4-BE49-F238E27FC236}">
                  <a16:creationId xmlns:a16="http://schemas.microsoft.com/office/drawing/2014/main" id="{0971DD37-B0DB-49A1-B53D-8D28584994FA}"/>
                </a:ext>
              </a:extLst>
            </p:cNvPr>
            <p:cNvSpPr txBox="1">
              <a:spLocks noChangeArrowheads="1"/>
            </p:cNvSpPr>
            <p:nvPr/>
          </p:nvSpPr>
          <p:spPr bwMode="auto">
            <a:xfrm>
              <a:off x="2392" y="3345"/>
              <a:ext cx="7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400">
                  <a:solidFill>
                    <a:schemeClr val="tx1"/>
                  </a:solidFill>
                </a:rPr>
                <a:t>book value</a:t>
              </a:r>
            </a:p>
          </p:txBody>
        </p:sp>
        <p:sp>
          <p:nvSpPr>
            <p:cNvPr id="2042900" name="Line 20">
              <a:extLst>
                <a:ext uri="{FF2B5EF4-FFF2-40B4-BE49-F238E27FC236}">
                  <a16:creationId xmlns:a16="http://schemas.microsoft.com/office/drawing/2014/main" id="{61179DC7-6401-4AA2-8F29-F7314D1F469D}"/>
                </a:ext>
              </a:extLst>
            </p:cNvPr>
            <p:cNvSpPr>
              <a:spLocks noChangeShapeType="1"/>
            </p:cNvSpPr>
            <p:nvPr/>
          </p:nvSpPr>
          <p:spPr bwMode="auto">
            <a:xfrm flipV="1">
              <a:off x="2778" y="3140"/>
              <a:ext cx="600" cy="2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2042924" name="Group 44">
            <a:extLst>
              <a:ext uri="{FF2B5EF4-FFF2-40B4-BE49-F238E27FC236}">
                <a16:creationId xmlns:a16="http://schemas.microsoft.com/office/drawing/2014/main" id="{6F1D60A3-B8F9-4430-8707-E117011F8891}"/>
              </a:ext>
            </a:extLst>
          </p:cNvPr>
          <p:cNvGrpSpPr>
            <a:grpSpLocks/>
          </p:cNvGrpSpPr>
          <p:nvPr/>
        </p:nvGrpSpPr>
        <p:grpSpPr bwMode="auto">
          <a:xfrm>
            <a:off x="533400" y="2112963"/>
            <a:ext cx="2041525" cy="757237"/>
            <a:chOff x="336" y="1331"/>
            <a:chExt cx="1286" cy="477"/>
          </a:xfrm>
        </p:grpSpPr>
        <p:sp>
          <p:nvSpPr>
            <p:cNvPr id="2042899" name="Text Box 19">
              <a:extLst>
                <a:ext uri="{FF2B5EF4-FFF2-40B4-BE49-F238E27FC236}">
                  <a16:creationId xmlns:a16="http://schemas.microsoft.com/office/drawing/2014/main" id="{183C248F-77EB-4129-BF25-7A21D01C7474}"/>
                </a:ext>
              </a:extLst>
            </p:cNvPr>
            <p:cNvSpPr txBox="1">
              <a:spLocks noChangeArrowheads="1"/>
            </p:cNvSpPr>
            <p:nvPr/>
          </p:nvSpPr>
          <p:spPr bwMode="auto">
            <a:xfrm>
              <a:off x="336" y="1348"/>
              <a:ext cx="963"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1400">
                  <a:solidFill>
                    <a:srgbClr val="008000"/>
                  </a:solidFill>
                </a:rPr>
                <a:t>use value of investment for investor A</a:t>
              </a:r>
            </a:p>
          </p:txBody>
        </p:sp>
        <p:sp>
          <p:nvSpPr>
            <p:cNvPr id="2042901" name="Line 21">
              <a:extLst>
                <a:ext uri="{FF2B5EF4-FFF2-40B4-BE49-F238E27FC236}">
                  <a16:creationId xmlns:a16="http://schemas.microsoft.com/office/drawing/2014/main" id="{C4839296-3127-44B5-B9AA-CCF0D036B308}"/>
                </a:ext>
              </a:extLst>
            </p:cNvPr>
            <p:cNvSpPr>
              <a:spLocks noChangeShapeType="1"/>
            </p:cNvSpPr>
            <p:nvPr/>
          </p:nvSpPr>
          <p:spPr bwMode="auto">
            <a:xfrm flipV="1">
              <a:off x="1236" y="1331"/>
              <a:ext cx="386" cy="1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42902" name="Arc 22">
            <a:extLst>
              <a:ext uri="{FF2B5EF4-FFF2-40B4-BE49-F238E27FC236}">
                <a16:creationId xmlns:a16="http://schemas.microsoft.com/office/drawing/2014/main" id="{4741671F-DDF7-4DD9-99AF-14C5A375140D}"/>
              </a:ext>
            </a:extLst>
          </p:cNvPr>
          <p:cNvSpPr>
            <a:spLocks noChangeAspect="1"/>
          </p:cNvSpPr>
          <p:nvPr/>
        </p:nvSpPr>
        <p:spPr bwMode="auto">
          <a:xfrm>
            <a:off x="2617788" y="2128838"/>
            <a:ext cx="3959225" cy="2740025"/>
          </a:xfrm>
          <a:custGeom>
            <a:avLst/>
            <a:gdLst>
              <a:gd name="G0" fmla="+- 0 0 0"/>
              <a:gd name="G1" fmla="+- 14946 0 0"/>
              <a:gd name="G2" fmla="+- 21600 0 0"/>
              <a:gd name="T0" fmla="*/ 15594 w 21600"/>
              <a:gd name="T1" fmla="*/ 0 h 14946"/>
              <a:gd name="T2" fmla="*/ 21600 w 21600"/>
              <a:gd name="T3" fmla="*/ 14946 h 14946"/>
              <a:gd name="T4" fmla="*/ 0 w 21600"/>
              <a:gd name="T5" fmla="*/ 14946 h 14946"/>
            </a:gdLst>
            <a:ahLst/>
            <a:cxnLst>
              <a:cxn ang="0">
                <a:pos x="T0" y="T1"/>
              </a:cxn>
              <a:cxn ang="0">
                <a:pos x="T2" y="T3"/>
              </a:cxn>
              <a:cxn ang="0">
                <a:pos x="T4" y="T5"/>
              </a:cxn>
            </a:cxnLst>
            <a:rect l="0" t="0" r="r" b="b"/>
            <a:pathLst>
              <a:path w="21600" h="14946" fill="none" extrusionOk="0">
                <a:moveTo>
                  <a:pt x="15594" y="-1"/>
                </a:moveTo>
                <a:cubicBezTo>
                  <a:pt x="19448" y="4021"/>
                  <a:pt x="21600" y="9375"/>
                  <a:pt x="21600" y="14946"/>
                </a:cubicBezTo>
              </a:path>
              <a:path w="21600" h="14946" stroke="0" extrusionOk="0">
                <a:moveTo>
                  <a:pt x="15594" y="-1"/>
                </a:moveTo>
                <a:cubicBezTo>
                  <a:pt x="19448" y="4021"/>
                  <a:pt x="21600" y="9375"/>
                  <a:pt x="21600" y="14946"/>
                </a:cubicBezTo>
                <a:lnTo>
                  <a:pt x="0" y="1494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2904" name="Arc 24">
            <a:extLst>
              <a:ext uri="{FF2B5EF4-FFF2-40B4-BE49-F238E27FC236}">
                <a16:creationId xmlns:a16="http://schemas.microsoft.com/office/drawing/2014/main" id="{42DEDB62-AFF9-4FDB-B81D-1F723F9BEDC4}"/>
              </a:ext>
            </a:extLst>
          </p:cNvPr>
          <p:cNvSpPr>
            <a:spLocks/>
          </p:cNvSpPr>
          <p:nvPr/>
        </p:nvSpPr>
        <p:spPr bwMode="auto">
          <a:xfrm>
            <a:off x="2665413" y="3360738"/>
            <a:ext cx="3216275" cy="1485900"/>
          </a:xfrm>
          <a:custGeom>
            <a:avLst/>
            <a:gdLst>
              <a:gd name="G0" fmla="+- 0 0 0"/>
              <a:gd name="G1" fmla="+- 9915 0 0"/>
              <a:gd name="G2" fmla="+- 21600 0 0"/>
              <a:gd name="T0" fmla="*/ 19190 w 21600"/>
              <a:gd name="T1" fmla="*/ 0 h 9915"/>
              <a:gd name="T2" fmla="*/ 21600 w 21600"/>
              <a:gd name="T3" fmla="*/ 9915 h 9915"/>
              <a:gd name="T4" fmla="*/ 0 w 21600"/>
              <a:gd name="T5" fmla="*/ 9915 h 9915"/>
            </a:gdLst>
            <a:ahLst/>
            <a:cxnLst>
              <a:cxn ang="0">
                <a:pos x="T0" y="T1"/>
              </a:cxn>
              <a:cxn ang="0">
                <a:pos x="T2" y="T3"/>
              </a:cxn>
              <a:cxn ang="0">
                <a:pos x="T4" y="T5"/>
              </a:cxn>
            </a:cxnLst>
            <a:rect l="0" t="0" r="r" b="b"/>
            <a:pathLst>
              <a:path w="21600" h="9915" fill="none" extrusionOk="0">
                <a:moveTo>
                  <a:pt x="19189" y="0"/>
                </a:moveTo>
                <a:cubicBezTo>
                  <a:pt x="20773" y="3065"/>
                  <a:pt x="21600" y="6464"/>
                  <a:pt x="21600" y="9915"/>
                </a:cubicBezTo>
              </a:path>
              <a:path w="21600" h="9915" stroke="0" extrusionOk="0">
                <a:moveTo>
                  <a:pt x="19189" y="0"/>
                </a:moveTo>
                <a:cubicBezTo>
                  <a:pt x="20773" y="3065"/>
                  <a:pt x="21600" y="6464"/>
                  <a:pt x="21600" y="9915"/>
                </a:cubicBezTo>
                <a:lnTo>
                  <a:pt x="0" y="9915"/>
                </a:lnTo>
                <a:close/>
              </a:path>
            </a:pathLst>
          </a:cu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2906" name="Line 26">
            <a:extLst>
              <a:ext uri="{FF2B5EF4-FFF2-40B4-BE49-F238E27FC236}">
                <a16:creationId xmlns:a16="http://schemas.microsoft.com/office/drawing/2014/main" id="{163D7C81-D702-4F54-AD8D-E8CC948AE1DE}"/>
              </a:ext>
            </a:extLst>
          </p:cNvPr>
          <p:cNvSpPr>
            <a:spLocks noChangeShapeType="1"/>
          </p:cNvSpPr>
          <p:nvPr/>
        </p:nvSpPr>
        <p:spPr bwMode="auto">
          <a:xfrm flipV="1">
            <a:off x="2601913" y="2133600"/>
            <a:ext cx="2895600" cy="27336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907" name="Line 27">
            <a:extLst>
              <a:ext uri="{FF2B5EF4-FFF2-40B4-BE49-F238E27FC236}">
                <a16:creationId xmlns:a16="http://schemas.microsoft.com/office/drawing/2014/main" id="{77975920-687C-4769-A6E4-AF4F3500CB8A}"/>
              </a:ext>
            </a:extLst>
          </p:cNvPr>
          <p:cNvSpPr>
            <a:spLocks noChangeShapeType="1"/>
          </p:cNvSpPr>
          <p:nvPr/>
        </p:nvSpPr>
        <p:spPr bwMode="auto">
          <a:xfrm flipH="1">
            <a:off x="2643188" y="2133600"/>
            <a:ext cx="2854325" cy="0"/>
          </a:xfrm>
          <a:prstGeom prst="line">
            <a:avLst/>
          </a:prstGeom>
          <a:noFill/>
          <a:ln w="28575">
            <a:solidFill>
              <a:srgbClr val="00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908" name="Line 28">
            <a:extLst>
              <a:ext uri="{FF2B5EF4-FFF2-40B4-BE49-F238E27FC236}">
                <a16:creationId xmlns:a16="http://schemas.microsoft.com/office/drawing/2014/main" id="{117CC010-3BF0-4026-9F05-621E29973C43}"/>
              </a:ext>
            </a:extLst>
          </p:cNvPr>
          <p:cNvSpPr>
            <a:spLocks noChangeShapeType="1"/>
          </p:cNvSpPr>
          <p:nvPr/>
        </p:nvSpPr>
        <p:spPr bwMode="auto">
          <a:xfrm flipH="1">
            <a:off x="2643188" y="3336925"/>
            <a:ext cx="2854325" cy="0"/>
          </a:xfrm>
          <a:prstGeom prst="line">
            <a:avLst/>
          </a:prstGeom>
          <a:noFill/>
          <a:ln w="28575">
            <a:solidFill>
              <a:srgbClr val="00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42909" name="Line 29">
            <a:extLst>
              <a:ext uri="{FF2B5EF4-FFF2-40B4-BE49-F238E27FC236}">
                <a16:creationId xmlns:a16="http://schemas.microsoft.com/office/drawing/2014/main" id="{C6A1E731-B21C-4740-8ACA-BD597016641B}"/>
              </a:ext>
            </a:extLst>
          </p:cNvPr>
          <p:cNvSpPr>
            <a:spLocks noChangeShapeType="1"/>
          </p:cNvSpPr>
          <p:nvPr/>
        </p:nvSpPr>
        <p:spPr bwMode="auto">
          <a:xfrm flipV="1">
            <a:off x="2641600" y="3336925"/>
            <a:ext cx="2855913" cy="153035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2042923" name="Group 43">
            <a:extLst>
              <a:ext uri="{FF2B5EF4-FFF2-40B4-BE49-F238E27FC236}">
                <a16:creationId xmlns:a16="http://schemas.microsoft.com/office/drawing/2014/main" id="{9869E20B-30E0-4126-B3E0-B08A2C6CDE57}"/>
              </a:ext>
            </a:extLst>
          </p:cNvPr>
          <p:cNvGrpSpPr>
            <a:grpSpLocks/>
          </p:cNvGrpSpPr>
          <p:nvPr/>
        </p:nvGrpSpPr>
        <p:grpSpPr bwMode="auto">
          <a:xfrm>
            <a:off x="4818063" y="4984750"/>
            <a:ext cx="1903412" cy="838200"/>
            <a:chOff x="3120" y="3140"/>
            <a:chExt cx="1199" cy="528"/>
          </a:xfrm>
        </p:grpSpPr>
        <p:sp>
          <p:nvSpPr>
            <p:cNvPr id="2042911" name="Text Box 31">
              <a:extLst>
                <a:ext uri="{FF2B5EF4-FFF2-40B4-BE49-F238E27FC236}">
                  <a16:creationId xmlns:a16="http://schemas.microsoft.com/office/drawing/2014/main" id="{BAB1173E-548B-4B55-AA42-3ACB94CAD8F5}"/>
                </a:ext>
              </a:extLst>
            </p:cNvPr>
            <p:cNvSpPr txBox="1">
              <a:spLocks noChangeArrowheads="1"/>
            </p:cNvSpPr>
            <p:nvPr/>
          </p:nvSpPr>
          <p:spPr bwMode="auto">
            <a:xfrm>
              <a:off x="3120" y="3342"/>
              <a:ext cx="119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400">
                  <a:solidFill>
                    <a:schemeClr val="accent1"/>
                  </a:solidFill>
                </a:rPr>
                <a:t>price investor B </a:t>
              </a:r>
              <a:br>
                <a:rPr lang="de-DE" altLang="de-DE" sz="1400">
                  <a:solidFill>
                    <a:schemeClr val="accent1"/>
                  </a:solidFill>
                </a:rPr>
              </a:br>
              <a:r>
                <a:rPr lang="de-DE" altLang="de-DE" sz="1400">
                  <a:solidFill>
                    <a:schemeClr val="accent1"/>
                  </a:solidFill>
                </a:rPr>
                <a:t>is willing to pay</a:t>
              </a:r>
            </a:p>
          </p:txBody>
        </p:sp>
        <p:sp>
          <p:nvSpPr>
            <p:cNvPr id="2042912" name="Line 32">
              <a:extLst>
                <a:ext uri="{FF2B5EF4-FFF2-40B4-BE49-F238E27FC236}">
                  <a16:creationId xmlns:a16="http://schemas.microsoft.com/office/drawing/2014/main" id="{630FF8B7-A948-46D2-904C-DF1D2E5A9CDF}"/>
                </a:ext>
              </a:extLst>
            </p:cNvPr>
            <p:cNvSpPr>
              <a:spLocks noChangeShapeType="1"/>
            </p:cNvSpPr>
            <p:nvPr/>
          </p:nvSpPr>
          <p:spPr bwMode="auto">
            <a:xfrm flipH="1" flipV="1">
              <a:off x="3806" y="3140"/>
              <a:ext cx="43" cy="2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2042927" name="Group 47">
            <a:extLst>
              <a:ext uri="{FF2B5EF4-FFF2-40B4-BE49-F238E27FC236}">
                <a16:creationId xmlns:a16="http://schemas.microsoft.com/office/drawing/2014/main" id="{17377FAE-3430-4645-B13A-640E6AB811E8}"/>
              </a:ext>
            </a:extLst>
          </p:cNvPr>
          <p:cNvGrpSpPr>
            <a:grpSpLocks/>
          </p:cNvGrpSpPr>
          <p:nvPr/>
        </p:nvGrpSpPr>
        <p:grpSpPr bwMode="auto">
          <a:xfrm>
            <a:off x="6516688" y="4984750"/>
            <a:ext cx="1903412" cy="828675"/>
            <a:chOff x="4105" y="3140"/>
            <a:chExt cx="1199" cy="522"/>
          </a:xfrm>
        </p:grpSpPr>
        <p:sp>
          <p:nvSpPr>
            <p:cNvPr id="2042910" name="Text Box 30">
              <a:extLst>
                <a:ext uri="{FF2B5EF4-FFF2-40B4-BE49-F238E27FC236}">
                  <a16:creationId xmlns:a16="http://schemas.microsoft.com/office/drawing/2014/main" id="{C75E041A-E9A0-4674-BFE7-F4C91428D8FF}"/>
                </a:ext>
              </a:extLst>
            </p:cNvPr>
            <p:cNvSpPr txBox="1">
              <a:spLocks noChangeArrowheads="1"/>
            </p:cNvSpPr>
            <p:nvPr/>
          </p:nvSpPr>
          <p:spPr bwMode="auto">
            <a:xfrm>
              <a:off x="4105" y="3336"/>
              <a:ext cx="119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400">
                  <a:solidFill>
                    <a:srgbClr val="008000"/>
                  </a:solidFill>
                </a:rPr>
                <a:t>price investor A </a:t>
              </a:r>
              <a:br>
                <a:rPr lang="de-DE" altLang="de-DE" sz="1400">
                  <a:solidFill>
                    <a:srgbClr val="008000"/>
                  </a:solidFill>
                </a:rPr>
              </a:br>
              <a:r>
                <a:rPr lang="de-DE" altLang="de-DE" sz="1400">
                  <a:solidFill>
                    <a:srgbClr val="008000"/>
                  </a:solidFill>
                </a:rPr>
                <a:t>is willing to pay</a:t>
              </a:r>
            </a:p>
          </p:txBody>
        </p:sp>
        <p:sp>
          <p:nvSpPr>
            <p:cNvPr id="2042913" name="Line 33">
              <a:extLst>
                <a:ext uri="{FF2B5EF4-FFF2-40B4-BE49-F238E27FC236}">
                  <a16:creationId xmlns:a16="http://schemas.microsoft.com/office/drawing/2014/main" id="{BE07AC84-970A-4652-8FEC-8B89EE135B53}"/>
                </a:ext>
              </a:extLst>
            </p:cNvPr>
            <p:cNvSpPr>
              <a:spLocks noChangeShapeType="1"/>
            </p:cNvSpPr>
            <p:nvPr/>
          </p:nvSpPr>
          <p:spPr bwMode="auto">
            <a:xfrm flipH="1" flipV="1">
              <a:off x="4234" y="3140"/>
              <a:ext cx="514" cy="2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42914" name="Text Box 34">
            <a:extLst>
              <a:ext uri="{FF2B5EF4-FFF2-40B4-BE49-F238E27FC236}">
                <a16:creationId xmlns:a16="http://schemas.microsoft.com/office/drawing/2014/main" id="{6CE7ED91-C8E1-42D3-AB6D-8FC95654B955}"/>
              </a:ext>
            </a:extLst>
          </p:cNvPr>
          <p:cNvSpPr txBox="1">
            <a:spLocks noChangeArrowheads="1"/>
          </p:cNvSpPr>
          <p:nvPr/>
        </p:nvSpPr>
        <p:spPr bwMode="auto">
          <a:xfrm>
            <a:off x="330200" y="1017588"/>
            <a:ext cx="210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u="sng">
                <a:solidFill>
                  <a:srgbClr val="0000FF"/>
                </a:solidFill>
              </a:rPr>
              <a:t>subjective (intangible) view</a:t>
            </a:r>
          </a:p>
        </p:txBody>
      </p:sp>
      <p:sp>
        <p:nvSpPr>
          <p:cNvPr id="2042915" name="Text Box 35">
            <a:extLst>
              <a:ext uri="{FF2B5EF4-FFF2-40B4-BE49-F238E27FC236}">
                <a16:creationId xmlns:a16="http://schemas.microsoft.com/office/drawing/2014/main" id="{E688242C-C75F-4DAF-AF36-F73F756FC3DA}"/>
              </a:ext>
            </a:extLst>
          </p:cNvPr>
          <p:cNvSpPr txBox="1">
            <a:spLocks noChangeArrowheads="1"/>
          </p:cNvSpPr>
          <p:nvPr/>
        </p:nvSpPr>
        <p:spPr bwMode="auto">
          <a:xfrm>
            <a:off x="3389313" y="5822950"/>
            <a:ext cx="3671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u="sng" dirty="0">
                <a:solidFill>
                  <a:srgbClr val="FF0000"/>
                </a:solidFill>
              </a:rPr>
              <a:t>´</a:t>
            </a:r>
            <a:r>
              <a:rPr lang="de-DE" altLang="de-DE" sz="1600" u="sng" dirty="0" err="1">
                <a:solidFill>
                  <a:srgbClr val="FF0000"/>
                </a:solidFill>
              </a:rPr>
              <a:t>objective</a:t>
            </a:r>
            <a:r>
              <a:rPr lang="de-DE" altLang="de-DE" sz="1600" u="sng" dirty="0">
                <a:solidFill>
                  <a:srgbClr val="FF0000"/>
                </a:solidFill>
              </a:rPr>
              <a:t>´ (</a:t>
            </a:r>
            <a:r>
              <a:rPr lang="de-DE" altLang="de-DE" sz="1600" u="sng" dirty="0" err="1">
                <a:solidFill>
                  <a:srgbClr val="FF0000"/>
                </a:solidFill>
              </a:rPr>
              <a:t>financial</a:t>
            </a:r>
            <a:r>
              <a:rPr lang="de-DE" altLang="de-DE" sz="1600" u="sng" dirty="0">
                <a:solidFill>
                  <a:srgbClr val="FF0000"/>
                </a:solidFill>
              </a:rPr>
              <a:t>) </a:t>
            </a:r>
            <a:r>
              <a:rPr lang="de-DE" altLang="de-DE" sz="1600" u="sng" dirty="0" err="1">
                <a:solidFill>
                  <a:srgbClr val="FF0000"/>
                </a:solidFill>
              </a:rPr>
              <a:t>view</a:t>
            </a:r>
            <a:endParaRPr lang="de-DE" altLang="de-DE" sz="1600" u="sng" dirty="0">
              <a:solidFill>
                <a:srgbClr val="FF0000"/>
              </a:solidFill>
            </a:endParaRPr>
          </a:p>
        </p:txBody>
      </p:sp>
      <p:grpSp>
        <p:nvGrpSpPr>
          <p:cNvPr id="2042925" name="Group 45">
            <a:extLst>
              <a:ext uri="{FF2B5EF4-FFF2-40B4-BE49-F238E27FC236}">
                <a16:creationId xmlns:a16="http://schemas.microsoft.com/office/drawing/2014/main" id="{2C1D56AE-116E-4BF5-A5EA-C62DAE42FE07}"/>
              </a:ext>
            </a:extLst>
          </p:cNvPr>
          <p:cNvGrpSpPr>
            <a:grpSpLocks/>
          </p:cNvGrpSpPr>
          <p:nvPr/>
        </p:nvGrpSpPr>
        <p:grpSpPr bwMode="auto">
          <a:xfrm>
            <a:off x="466725" y="3316288"/>
            <a:ext cx="2108200" cy="977900"/>
            <a:chOff x="294" y="2089"/>
            <a:chExt cx="1328" cy="616"/>
          </a:xfrm>
        </p:grpSpPr>
        <p:sp>
          <p:nvSpPr>
            <p:cNvPr id="2042916" name="Text Box 36">
              <a:extLst>
                <a:ext uri="{FF2B5EF4-FFF2-40B4-BE49-F238E27FC236}">
                  <a16:creationId xmlns:a16="http://schemas.microsoft.com/office/drawing/2014/main" id="{45D754A7-0F1F-4D78-AE57-EECDFF75949D}"/>
                </a:ext>
              </a:extLst>
            </p:cNvPr>
            <p:cNvSpPr txBox="1">
              <a:spLocks noChangeArrowheads="1"/>
            </p:cNvSpPr>
            <p:nvPr/>
          </p:nvSpPr>
          <p:spPr bwMode="auto">
            <a:xfrm>
              <a:off x="294" y="2245"/>
              <a:ext cx="96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1400">
                  <a:solidFill>
                    <a:schemeClr val="accent1"/>
                  </a:solidFill>
                </a:rPr>
                <a:t>use value of investment for investor B</a:t>
              </a:r>
            </a:p>
          </p:txBody>
        </p:sp>
        <p:sp>
          <p:nvSpPr>
            <p:cNvPr id="2042917" name="Line 37">
              <a:extLst>
                <a:ext uri="{FF2B5EF4-FFF2-40B4-BE49-F238E27FC236}">
                  <a16:creationId xmlns:a16="http://schemas.microsoft.com/office/drawing/2014/main" id="{1F2ADAF0-BB3F-4436-A880-113A6852669E}"/>
                </a:ext>
              </a:extLst>
            </p:cNvPr>
            <p:cNvSpPr>
              <a:spLocks noChangeShapeType="1"/>
            </p:cNvSpPr>
            <p:nvPr/>
          </p:nvSpPr>
          <p:spPr bwMode="auto">
            <a:xfrm flipV="1">
              <a:off x="1236" y="2089"/>
              <a:ext cx="386" cy="2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2042918" name="Text Box 38">
            <a:extLst>
              <a:ext uri="{FF2B5EF4-FFF2-40B4-BE49-F238E27FC236}">
                <a16:creationId xmlns:a16="http://schemas.microsoft.com/office/drawing/2014/main" id="{CF9B3185-B4B5-4923-A125-0772D60DA005}"/>
              </a:ext>
            </a:extLst>
          </p:cNvPr>
          <p:cNvSpPr txBox="1">
            <a:spLocks noChangeArrowheads="1"/>
          </p:cNvSpPr>
          <p:nvPr/>
        </p:nvSpPr>
        <p:spPr bwMode="auto">
          <a:xfrm>
            <a:off x="466725" y="1606550"/>
            <a:ext cx="1903413" cy="376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800">
                <a:solidFill>
                  <a:schemeClr val="tx1"/>
                </a:solidFill>
              </a:rPr>
              <a:t>intrinsic value</a:t>
            </a:r>
          </a:p>
        </p:txBody>
      </p:sp>
      <p:sp>
        <p:nvSpPr>
          <p:cNvPr id="2042919" name="Text Box 39">
            <a:extLst>
              <a:ext uri="{FF2B5EF4-FFF2-40B4-BE49-F238E27FC236}">
                <a16:creationId xmlns:a16="http://schemas.microsoft.com/office/drawing/2014/main" id="{D4AFA9B2-B771-4B2C-8C93-EBC9028F486D}"/>
              </a:ext>
            </a:extLst>
          </p:cNvPr>
          <p:cNvSpPr txBox="1">
            <a:spLocks noChangeArrowheads="1"/>
          </p:cNvSpPr>
          <p:nvPr/>
        </p:nvSpPr>
        <p:spPr bwMode="auto">
          <a:xfrm>
            <a:off x="6654800" y="5854700"/>
            <a:ext cx="1903413" cy="376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solidFill>
                  <a:schemeClr val="tx1"/>
                </a:solidFill>
              </a:rPr>
              <a:t>price</a:t>
            </a:r>
          </a:p>
        </p:txBody>
      </p:sp>
      <p:pic>
        <p:nvPicPr>
          <p:cNvPr id="2042942" name="Picture 62">
            <a:extLst>
              <a:ext uri="{FF2B5EF4-FFF2-40B4-BE49-F238E27FC236}">
                <a16:creationId xmlns:a16="http://schemas.microsoft.com/office/drawing/2014/main" id="{4E45D796-8914-4BD4-92E1-AFD10E358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4294188"/>
            <a:ext cx="1908175" cy="3698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2951" name="Picture 71">
            <a:extLst>
              <a:ext uri="{FF2B5EF4-FFF2-40B4-BE49-F238E27FC236}">
                <a16:creationId xmlns:a16="http://schemas.microsoft.com/office/drawing/2014/main" id="{577BF42E-6D3D-46B9-BC41-3CDD655E0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2870200"/>
            <a:ext cx="1900237" cy="3698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42926"/>
                                        </p:tgtEl>
                                        <p:attrNameLst>
                                          <p:attrName>style.visibility</p:attrName>
                                        </p:attrNameLst>
                                      </p:cBhvr>
                                      <p:to>
                                        <p:strVal val="visible"/>
                                      </p:to>
                                    </p:set>
                                    <p:animEffect transition="in" filter="wipe(down)">
                                      <p:cBhvr>
                                        <p:cTn id="7" dur="500"/>
                                        <p:tgtEl>
                                          <p:spTgt spid="20429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042897"/>
                                        </p:tgtEl>
                                        <p:attrNameLst>
                                          <p:attrName>style.visibility</p:attrName>
                                        </p:attrNameLst>
                                      </p:cBhvr>
                                      <p:to>
                                        <p:strVal val="visible"/>
                                      </p:to>
                                    </p:set>
                                    <p:animEffect transition="in" filter="wipe(down)">
                                      <p:cBhvr>
                                        <p:cTn id="12" dur="500"/>
                                        <p:tgtEl>
                                          <p:spTgt spid="20428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042927"/>
                                        </p:tgtEl>
                                        <p:attrNameLst>
                                          <p:attrName>style.visibility</p:attrName>
                                        </p:attrNameLst>
                                      </p:cBhvr>
                                      <p:to>
                                        <p:strVal val="visible"/>
                                      </p:to>
                                    </p:set>
                                    <p:animEffect transition="in" filter="wipe(down)">
                                      <p:cBhvr>
                                        <p:cTn id="17" dur="500"/>
                                        <p:tgtEl>
                                          <p:spTgt spid="2042927"/>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2042902"/>
                                        </p:tgtEl>
                                        <p:attrNameLst>
                                          <p:attrName>style.visibility</p:attrName>
                                        </p:attrNameLst>
                                      </p:cBhvr>
                                      <p:to>
                                        <p:strVal val="visible"/>
                                      </p:to>
                                    </p:set>
                                    <p:animEffect transition="in" filter="wipe(down)">
                                      <p:cBhvr>
                                        <p:cTn id="21" dur="500"/>
                                        <p:tgtEl>
                                          <p:spTgt spid="204290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2042907"/>
                                        </p:tgtEl>
                                        <p:attrNameLst>
                                          <p:attrName>style.visibility</p:attrName>
                                        </p:attrNameLst>
                                      </p:cBhvr>
                                      <p:to>
                                        <p:strVal val="visible"/>
                                      </p:to>
                                    </p:set>
                                    <p:animEffect transition="in" filter="wipe(right)">
                                      <p:cBhvr>
                                        <p:cTn id="26" dur="500"/>
                                        <p:tgtEl>
                                          <p:spTgt spid="2042907"/>
                                        </p:tgtEl>
                                      </p:cBhvr>
                                    </p:animEffect>
                                  </p:childTnLst>
                                </p:cTn>
                              </p:par>
                            </p:childTnLst>
                          </p:cTn>
                        </p:par>
                        <p:par>
                          <p:cTn id="27" fill="hold" nodeType="afterGroup">
                            <p:stCondLst>
                              <p:cond delay="500"/>
                            </p:stCondLst>
                            <p:childTnLst>
                              <p:par>
                                <p:cTn id="28" presetID="22" presetClass="entr" presetSubtype="4" fill="hold" nodeType="afterEffect">
                                  <p:stCondLst>
                                    <p:cond delay="0"/>
                                  </p:stCondLst>
                                  <p:childTnLst>
                                    <p:set>
                                      <p:cBhvr>
                                        <p:cTn id="29" dur="1" fill="hold">
                                          <p:stCondLst>
                                            <p:cond delay="0"/>
                                          </p:stCondLst>
                                        </p:cTn>
                                        <p:tgtEl>
                                          <p:spTgt spid="2042924"/>
                                        </p:tgtEl>
                                        <p:attrNameLst>
                                          <p:attrName>style.visibility</p:attrName>
                                        </p:attrNameLst>
                                      </p:cBhvr>
                                      <p:to>
                                        <p:strVal val="visible"/>
                                      </p:to>
                                    </p:set>
                                    <p:animEffect transition="in" filter="wipe(down)">
                                      <p:cBhvr>
                                        <p:cTn id="30" dur="500"/>
                                        <p:tgtEl>
                                          <p:spTgt spid="2042924"/>
                                        </p:tgtEl>
                                      </p:cBhvr>
                                    </p:animEffect>
                                  </p:childTnLst>
                                </p:cTn>
                              </p:par>
                            </p:childTnLst>
                          </p:cTn>
                        </p:par>
                        <p:par>
                          <p:cTn id="31" fill="hold" nodeType="afterGroup">
                            <p:stCondLst>
                              <p:cond delay="1000"/>
                            </p:stCondLst>
                            <p:childTnLst>
                              <p:par>
                                <p:cTn id="32" presetID="22" presetClass="entr" presetSubtype="4" fill="hold" nodeType="afterEffect">
                                  <p:stCondLst>
                                    <p:cond delay="0"/>
                                  </p:stCondLst>
                                  <p:childTnLst>
                                    <p:set>
                                      <p:cBhvr>
                                        <p:cTn id="33" dur="1" fill="hold">
                                          <p:stCondLst>
                                            <p:cond delay="0"/>
                                          </p:stCondLst>
                                        </p:cTn>
                                        <p:tgtEl>
                                          <p:spTgt spid="2042906"/>
                                        </p:tgtEl>
                                        <p:attrNameLst>
                                          <p:attrName>style.visibility</p:attrName>
                                        </p:attrNameLst>
                                      </p:cBhvr>
                                      <p:to>
                                        <p:strVal val="visible"/>
                                      </p:to>
                                    </p:set>
                                    <p:animEffect transition="in" filter="wipe(down)">
                                      <p:cBhvr>
                                        <p:cTn id="34" dur="500"/>
                                        <p:tgtEl>
                                          <p:spTgt spid="204290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2042923"/>
                                        </p:tgtEl>
                                        <p:attrNameLst>
                                          <p:attrName>style.visibility</p:attrName>
                                        </p:attrNameLst>
                                      </p:cBhvr>
                                      <p:to>
                                        <p:strVal val="visible"/>
                                      </p:to>
                                    </p:set>
                                    <p:animEffect transition="in" filter="wipe(down)">
                                      <p:cBhvr>
                                        <p:cTn id="39" dur="500"/>
                                        <p:tgtEl>
                                          <p:spTgt spid="2042923"/>
                                        </p:tgtEl>
                                      </p:cBhvr>
                                    </p:animEffect>
                                  </p:childTnLst>
                                </p:cTn>
                              </p:par>
                            </p:childTnLst>
                          </p:cTn>
                        </p:par>
                        <p:par>
                          <p:cTn id="40" fill="hold" nodeType="afterGroup">
                            <p:stCondLst>
                              <p:cond delay="500"/>
                            </p:stCondLst>
                            <p:childTnLst>
                              <p:par>
                                <p:cTn id="41" presetID="22" presetClass="entr" presetSubtype="4" fill="hold" nodeType="afterEffect">
                                  <p:stCondLst>
                                    <p:cond delay="0"/>
                                  </p:stCondLst>
                                  <p:childTnLst>
                                    <p:set>
                                      <p:cBhvr>
                                        <p:cTn id="42" dur="1" fill="hold">
                                          <p:stCondLst>
                                            <p:cond delay="0"/>
                                          </p:stCondLst>
                                        </p:cTn>
                                        <p:tgtEl>
                                          <p:spTgt spid="2042904"/>
                                        </p:tgtEl>
                                        <p:attrNameLst>
                                          <p:attrName>style.visibility</p:attrName>
                                        </p:attrNameLst>
                                      </p:cBhvr>
                                      <p:to>
                                        <p:strVal val="visible"/>
                                      </p:to>
                                    </p:set>
                                    <p:animEffect transition="in" filter="wipe(down)">
                                      <p:cBhvr>
                                        <p:cTn id="43" dur="500"/>
                                        <p:tgtEl>
                                          <p:spTgt spid="204290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nodeType="clickEffect">
                                  <p:stCondLst>
                                    <p:cond delay="0"/>
                                  </p:stCondLst>
                                  <p:childTnLst>
                                    <p:set>
                                      <p:cBhvr>
                                        <p:cTn id="47" dur="1" fill="hold">
                                          <p:stCondLst>
                                            <p:cond delay="0"/>
                                          </p:stCondLst>
                                        </p:cTn>
                                        <p:tgtEl>
                                          <p:spTgt spid="2042908"/>
                                        </p:tgtEl>
                                        <p:attrNameLst>
                                          <p:attrName>style.visibility</p:attrName>
                                        </p:attrNameLst>
                                      </p:cBhvr>
                                      <p:to>
                                        <p:strVal val="visible"/>
                                      </p:to>
                                    </p:set>
                                    <p:animEffect transition="in" filter="wipe(right)">
                                      <p:cBhvr>
                                        <p:cTn id="48" dur="500"/>
                                        <p:tgtEl>
                                          <p:spTgt spid="2042908"/>
                                        </p:tgtEl>
                                      </p:cBhvr>
                                    </p:animEffect>
                                  </p:childTnLst>
                                </p:cTn>
                              </p:par>
                            </p:childTnLst>
                          </p:cTn>
                        </p:par>
                        <p:par>
                          <p:cTn id="49" fill="hold" nodeType="afterGroup">
                            <p:stCondLst>
                              <p:cond delay="500"/>
                            </p:stCondLst>
                            <p:childTnLst>
                              <p:par>
                                <p:cTn id="50" presetID="22" presetClass="entr" presetSubtype="4" fill="hold" nodeType="afterEffect">
                                  <p:stCondLst>
                                    <p:cond delay="0"/>
                                  </p:stCondLst>
                                  <p:childTnLst>
                                    <p:set>
                                      <p:cBhvr>
                                        <p:cTn id="51" dur="1" fill="hold">
                                          <p:stCondLst>
                                            <p:cond delay="0"/>
                                          </p:stCondLst>
                                        </p:cTn>
                                        <p:tgtEl>
                                          <p:spTgt spid="2042925"/>
                                        </p:tgtEl>
                                        <p:attrNameLst>
                                          <p:attrName>style.visibility</p:attrName>
                                        </p:attrNameLst>
                                      </p:cBhvr>
                                      <p:to>
                                        <p:strVal val="visible"/>
                                      </p:to>
                                    </p:set>
                                    <p:animEffect transition="in" filter="wipe(down)">
                                      <p:cBhvr>
                                        <p:cTn id="52" dur="500"/>
                                        <p:tgtEl>
                                          <p:spTgt spid="20429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042909"/>
                                        </p:tgtEl>
                                        <p:attrNameLst>
                                          <p:attrName>style.visibility</p:attrName>
                                        </p:attrNameLst>
                                      </p:cBhvr>
                                      <p:to>
                                        <p:strVal val="visible"/>
                                      </p:to>
                                    </p:set>
                                    <p:animEffect transition="in" filter="wipe(down)">
                                      <p:cBhvr>
                                        <p:cTn id="57" dur="500"/>
                                        <p:tgtEl>
                                          <p:spTgt spid="204290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2042951"/>
                                        </p:tgtEl>
                                        <p:attrNameLst>
                                          <p:attrName>style.visibility</p:attrName>
                                        </p:attrNameLst>
                                      </p:cBhvr>
                                      <p:to>
                                        <p:strVal val="visible"/>
                                      </p:to>
                                    </p:set>
                                    <p:animEffect transition="in" filter="wipe(down)">
                                      <p:cBhvr>
                                        <p:cTn id="62" dur="500"/>
                                        <p:tgtEl>
                                          <p:spTgt spid="204295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2042942"/>
                                        </p:tgtEl>
                                        <p:attrNameLst>
                                          <p:attrName>style.visibility</p:attrName>
                                        </p:attrNameLst>
                                      </p:cBhvr>
                                      <p:to>
                                        <p:strVal val="visible"/>
                                      </p:to>
                                    </p:set>
                                    <p:animEffect transition="in" filter="wipe(down)">
                                      <p:cBhvr>
                                        <p:cTn id="67" dur="500"/>
                                        <p:tgtEl>
                                          <p:spTgt spid="2042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a:extLst>
              <a:ext uri="{FF2B5EF4-FFF2-40B4-BE49-F238E27FC236}">
                <a16:creationId xmlns:a16="http://schemas.microsoft.com/office/drawing/2014/main" id="{654EF3D6-6040-401B-BABC-01B3E48D0A33}"/>
              </a:ext>
            </a:extLst>
          </p:cNvPr>
          <p:cNvSpPr>
            <a:spLocks noGrp="1" noChangeArrowheads="1"/>
          </p:cNvSpPr>
          <p:nvPr>
            <p:ph type="title"/>
          </p:nvPr>
        </p:nvSpPr>
        <p:spPr/>
        <p:txBody>
          <a:bodyPr/>
          <a:lstStyle/>
          <a:p>
            <a:r>
              <a:rPr lang="en-GB" altLang="de-DE"/>
              <a:t>Practical  Application of the Concept</a:t>
            </a:r>
          </a:p>
        </p:txBody>
      </p:sp>
      <p:sp>
        <p:nvSpPr>
          <p:cNvPr id="2045956" name="Rectangle 4">
            <a:extLst>
              <a:ext uri="{FF2B5EF4-FFF2-40B4-BE49-F238E27FC236}">
                <a16:creationId xmlns:a16="http://schemas.microsoft.com/office/drawing/2014/main" id="{F4480758-DB70-40CE-A03E-CF3243CBD361}"/>
              </a:ext>
            </a:extLst>
          </p:cNvPr>
          <p:cNvSpPr>
            <a:spLocks noGrp="1" noChangeArrowheads="1"/>
          </p:cNvSpPr>
          <p:nvPr>
            <p:ph type="body" idx="1"/>
          </p:nvPr>
        </p:nvSpPr>
        <p:spPr>
          <a:xfrm>
            <a:off x="381000" y="1196975"/>
            <a:ext cx="8639175" cy="4845050"/>
          </a:xfrm>
          <a:noFill/>
          <a:ln/>
        </p:spPr>
        <p:txBody>
          <a:bodyPr/>
          <a:lstStyle/>
          <a:p>
            <a:pPr marL="261938" indent="-261938">
              <a:lnSpc>
                <a:spcPct val="90000"/>
              </a:lnSpc>
              <a:buClr>
                <a:schemeClr val="accent1"/>
              </a:buClr>
              <a:buSzTx/>
              <a:buFont typeface="Wingdings" panose="05000000000000000000" pitchFamily="2" charset="2"/>
              <a:buChar char="n"/>
            </a:pPr>
            <a:r>
              <a:rPr lang="en-GB" altLang="de-DE">
                <a:solidFill>
                  <a:schemeClr val="hlink"/>
                </a:solidFill>
              </a:rPr>
              <a:t>Awareness &amp; Scope Workshop:</a:t>
            </a:r>
            <a:r>
              <a:rPr lang="en-GB" altLang="de-DE" sz="1800"/>
              <a:t> </a:t>
            </a:r>
            <a:r>
              <a:rPr lang="en-GB" altLang="de-DE" sz="1700"/>
              <a:t>Broaden the understanding of the concept, determine project scope, define project team</a:t>
            </a:r>
          </a:p>
          <a:p>
            <a:pPr marL="261938" indent="-261938">
              <a:lnSpc>
                <a:spcPct val="90000"/>
              </a:lnSpc>
              <a:buClr>
                <a:schemeClr val="accent1"/>
              </a:buClr>
              <a:buSzTx/>
              <a:buFont typeface="Wingdings" panose="05000000000000000000" pitchFamily="2" charset="2"/>
              <a:buChar char="n"/>
            </a:pPr>
            <a:r>
              <a:rPr lang="en-GB" altLang="de-DE">
                <a:solidFill>
                  <a:schemeClr val="hlink"/>
                </a:solidFill>
              </a:rPr>
              <a:t>Object definition:</a:t>
            </a:r>
            <a:r>
              <a:rPr lang="en-GB" altLang="de-DE" sz="1800"/>
              <a:t> </a:t>
            </a:r>
            <a:r>
              <a:rPr lang="en-GB" altLang="de-DE" sz="1700"/>
              <a:t>Define objects of performance measurement and the relationship between them (“what are the elements / what is the whole picture?”)</a:t>
            </a:r>
          </a:p>
          <a:p>
            <a:pPr marL="261938" indent="-261938">
              <a:lnSpc>
                <a:spcPct val="90000"/>
              </a:lnSpc>
              <a:buClr>
                <a:schemeClr val="accent1"/>
              </a:buClr>
              <a:buSzTx/>
              <a:buFont typeface="Wingdings" panose="05000000000000000000" pitchFamily="2" charset="2"/>
              <a:buChar char="n"/>
            </a:pPr>
            <a:r>
              <a:rPr lang="en-GB" altLang="de-DE">
                <a:solidFill>
                  <a:schemeClr val="hlink"/>
                </a:solidFill>
              </a:rPr>
              <a:t>Definition of measures, metrics, and visualisation:</a:t>
            </a:r>
            <a:r>
              <a:rPr lang="en-GB" altLang="de-DE" sz="1800"/>
              <a:t> </a:t>
            </a:r>
            <a:r>
              <a:rPr lang="en-GB" altLang="de-DE" sz="1700"/>
              <a:t>define measures and metrics for qualitative, quantitative and compound measurement</a:t>
            </a:r>
          </a:p>
          <a:p>
            <a:pPr marL="261938" indent="-261938">
              <a:lnSpc>
                <a:spcPct val="90000"/>
              </a:lnSpc>
              <a:buClr>
                <a:schemeClr val="accent1"/>
              </a:buClr>
              <a:buSzTx/>
              <a:buFont typeface="Wingdings" panose="05000000000000000000" pitchFamily="2" charset="2"/>
              <a:buChar char="n"/>
            </a:pPr>
            <a:r>
              <a:rPr lang="en-GB" altLang="de-DE">
                <a:solidFill>
                  <a:schemeClr val="hlink"/>
                </a:solidFill>
              </a:rPr>
              <a:t>Parametrisation</a:t>
            </a:r>
            <a:r>
              <a:rPr lang="en-GB" altLang="de-DE" sz="1800"/>
              <a:t>: </a:t>
            </a:r>
            <a:r>
              <a:rPr lang="en-GB" altLang="de-DE" sz="1700"/>
              <a:t>Define rules for quantifying qualitative measures (e.g. by defining scales)</a:t>
            </a:r>
          </a:p>
          <a:p>
            <a:pPr marL="261938" indent="-261938">
              <a:lnSpc>
                <a:spcPct val="90000"/>
              </a:lnSpc>
              <a:buClr>
                <a:schemeClr val="accent1"/>
              </a:buClr>
              <a:buSzTx/>
              <a:buFont typeface="Wingdings" panose="05000000000000000000" pitchFamily="2" charset="2"/>
              <a:buChar char="n"/>
            </a:pPr>
            <a:r>
              <a:rPr lang="en-GB" altLang="de-DE">
                <a:solidFill>
                  <a:schemeClr val="hlink"/>
                </a:solidFill>
              </a:rPr>
              <a:t>Clustering:</a:t>
            </a:r>
            <a:r>
              <a:rPr lang="en-GB" altLang="de-DE" sz="1800"/>
              <a:t> </a:t>
            </a:r>
            <a:r>
              <a:rPr lang="en-GB" altLang="de-DE" sz="1700"/>
              <a:t>Define clusters / groups of objects</a:t>
            </a:r>
          </a:p>
          <a:p>
            <a:pPr marL="261938" indent="-261938">
              <a:lnSpc>
                <a:spcPct val="90000"/>
              </a:lnSpc>
              <a:buClr>
                <a:schemeClr val="accent1"/>
              </a:buClr>
              <a:buSzTx/>
              <a:buFont typeface="Wingdings" panose="05000000000000000000" pitchFamily="2" charset="2"/>
              <a:buChar char="n"/>
            </a:pPr>
            <a:r>
              <a:rPr lang="en-GB" altLang="de-DE">
                <a:solidFill>
                  <a:schemeClr val="hlink"/>
                </a:solidFill>
              </a:rPr>
              <a:t>Weighting:</a:t>
            </a:r>
            <a:r>
              <a:rPr lang="en-GB" altLang="de-DE" sz="1800"/>
              <a:t> </a:t>
            </a:r>
            <a:r>
              <a:rPr lang="en-GB" altLang="de-DE" sz="1700"/>
              <a:t>define weights for each object group / cluster</a:t>
            </a:r>
          </a:p>
          <a:p>
            <a:pPr marL="261938" indent="-261938">
              <a:lnSpc>
                <a:spcPct val="90000"/>
              </a:lnSpc>
              <a:buClr>
                <a:schemeClr val="accent1"/>
              </a:buClr>
              <a:buSzTx/>
              <a:buFont typeface="Wingdings" panose="05000000000000000000" pitchFamily="2" charset="2"/>
              <a:buChar char="n"/>
            </a:pPr>
            <a:r>
              <a:rPr lang="en-GB" altLang="de-DE">
                <a:solidFill>
                  <a:schemeClr val="hlink"/>
                </a:solidFill>
              </a:rPr>
              <a:t>Define charts / visuals:</a:t>
            </a:r>
            <a:r>
              <a:rPr lang="en-GB" altLang="de-DE" sz="1800"/>
              <a:t> </a:t>
            </a:r>
            <a:r>
              <a:rPr lang="en-GB" altLang="de-DE" sz="1700"/>
              <a:t>define charts &amp; visuals for each application area on the various levels of the organisation</a:t>
            </a:r>
          </a:p>
          <a:p>
            <a:pPr marL="261938" indent="-261938">
              <a:lnSpc>
                <a:spcPct val="90000"/>
              </a:lnSpc>
              <a:buClr>
                <a:schemeClr val="accent1"/>
              </a:buClr>
              <a:buSzTx/>
              <a:buFont typeface="Wingdings" panose="05000000000000000000" pitchFamily="2" charset="2"/>
              <a:buChar char="n"/>
            </a:pPr>
            <a:r>
              <a:rPr lang="en-GB" altLang="de-DE">
                <a:solidFill>
                  <a:schemeClr val="hlink"/>
                </a:solidFill>
              </a:rPr>
              <a:t>Test and revision:</a:t>
            </a:r>
            <a:r>
              <a:rPr lang="en-GB" altLang="de-DE" sz="1800"/>
              <a:t> </a:t>
            </a:r>
            <a:r>
              <a:rPr lang="en-GB" altLang="de-DE" sz="1700"/>
              <a:t>test the new measurement and visualisation system and revise where necessary</a:t>
            </a:r>
            <a:r>
              <a:rPr lang="en-GB" altLang="de-DE" sz="1800"/>
              <a:t> </a:t>
            </a:r>
          </a:p>
          <a:p>
            <a:pPr marL="261938" indent="-261938">
              <a:lnSpc>
                <a:spcPct val="90000"/>
              </a:lnSpc>
              <a:buClr>
                <a:schemeClr val="accent1"/>
              </a:buClr>
              <a:buSzTx/>
              <a:buFont typeface="Wingdings" panose="05000000000000000000" pitchFamily="2" charset="2"/>
              <a:buChar char="n"/>
            </a:pPr>
            <a:endParaRPr lang="en-GB" altLang="de-DE" sz="1800"/>
          </a:p>
        </p:txBody>
      </p:sp>
      <p:sp>
        <p:nvSpPr>
          <p:cNvPr id="2045957" name="Text Box 5">
            <a:extLst>
              <a:ext uri="{FF2B5EF4-FFF2-40B4-BE49-F238E27FC236}">
                <a16:creationId xmlns:a16="http://schemas.microsoft.com/office/drawing/2014/main" id="{54CE20F7-7067-4D4F-AB0E-70DA0AC480F8}"/>
              </a:ext>
            </a:extLst>
          </p:cNvPr>
          <p:cNvSpPr txBox="1">
            <a:spLocks noChangeArrowheads="1"/>
          </p:cNvSpPr>
          <p:nvPr/>
        </p:nvSpPr>
        <p:spPr bwMode="auto">
          <a:xfrm>
            <a:off x="142875" y="668338"/>
            <a:ext cx="8812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400">
                <a:solidFill>
                  <a:schemeClr val="hlink"/>
                </a:solidFill>
              </a:rPr>
              <a:t>Implementation Steps: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5956">
                                            <p:txEl>
                                              <p:pRg st="0" end="0"/>
                                            </p:txEl>
                                          </p:spTgt>
                                        </p:tgtEl>
                                        <p:attrNameLst>
                                          <p:attrName>style.visibility</p:attrName>
                                        </p:attrNameLst>
                                      </p:cBhvr>
                                      <p:to>
                                        <p:strVal val="visible"/>
                                      </p:to>
                                    </p:set>
                                    <p:animEffect transition="in" filter="wipe(up)">
                                      <p:cBhvr>
                                        <p:cTn id="7" dur="500"/>
                                        <p:tgtEl>
                                          <p:spTgt spid="20459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5956">
                                            <p:txEl>
                                              <p:pRg st="1" end="1"/>
                                            </p:txEl>
                                          </p:spTgt>
                                        </p:tgtEl>
                                        <p:attrNameLst>
                                          <p:attrName>style.visibility</p:attrName>
                                        </p:attrNameLst>
                                      </p:cBhvr>
                                      <p:to>
                                        <p:strVal val="visible"/>
                                      </p:to>
                                    </p:set>
                                    <p:animEffect transition="in" filter="wipe(up)">
                                      <p:cBhvr>
                                        <p:cTn id="12" dur="500"/>
                                        <p:tgtEl>
                                          <p:spTgt spid="20459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45956">
                                            <p:txEl>
                                              <p:pRg st="2" end="2"/>
                                            </p:txEl>
                                          </p:spTgt>
                                        </p:tgtEl>
                                        <p:attrNameLst>
                                          <p:attrName>style.visibility</p:attrName>
                                        </p:attrNameLst>
                                      </p:cBhvr>
                                      <p:to>
                                        <p:strVal val="visible"/>
                                      </p:to>
                                    </p:set>
                                    <p:animEffect transition="in" filter="wipe(up)">
                                      <p:cBhvr>
                                        <p:cTn id="17" dur="500"/>
                                        <p:tgtEl>
                                          <p:spTgt spid="20459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45956">
                                            <p:txEl>
                                              <p:pRg st="3" end="3"/>
                                            </p:txEl>
                                          </p:spTgt>
                                        </p:tgtEl>
                                        <p:attrNameLst>
                                          <p:attrName>style.visibility</p:attrName>
                                        </p:attrNameLst>
                                      </p:cBhvr>
                                      <p:to>
                                        <p:strVal val="visible"/>
                                      </p:to>
                                    </p:set>
                                    <p:animEffect transition="in" filter="wipe(up)">
                                      <p:cBhvr>
                                        <p:cTn id="22" dur="500"/>
                                        <p:tgtEl>
                                          <p:spTgt spid="20459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45956">
                                            <p:txEl>
                                              <p:pRg st="4" end="4"/>
                                            </p:txEl>
                                          </p:spTgt>
                                        </p:tgtEl>
                                        <p:attrNameLst>
                                          <p:attrName>style.visibility</p:attrName>
                                        </p:attrNameLst>
                                      </p:cBhvr>
                                      <p:to>
                                        <p:strVal val="visible"/>
                                      </p:to>
                                    </p:set>
                                    <p:animEffect transition="in" filter="wipe(up)">
                                      <p:cBhvr>
                                        <p:cTn id="27" dur="500"/>
                                        <p:tgtEl>
                                          <p:spTgt spid="20459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45956">
                                            <p:txEl>
                                              <p:pRg st="5" end="5"/>
                                            </p:txEl>
                                          </p:spTgt>
                                        </p:tgtEl>
                                        <p:attrNameLst>
                                          <p:attrName>style.visibility</p:attrName>
                                        </p:attrNameLst>
                                      </p:cBhvr>
                                      <p:to>
                                        <p:strVal val="visible"/>
                                      </p:to>
                                    </p:set>
                                    <p:animEffect transition="in" filter="wipe(up)">
                                      <p:cBhvr>
                                        <p:cTn id="32" dur="500"/>
                                        <p:tgtEl>
                                          <p:spTgt spid="20459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045956">
                                            <p:txEl>
                                              <p:pRg st="6" end="6"/>
                                            </p:txEl>
                                          </p:spTgt>
                                        </p:tgtEl>
                                        <p:attrNameLst>
                                          <p:attrName>style.visibility</p:attrName>
                                        </p:attrNameLst>
                                      </p:cBhvr>
                                      <p:to>
                                        <p:strVal val="visible"/>
                                      </p:to>
                                    </p:set>
                                    <p:animEffect transition="in" filter="wipe(up)">
                                      <p:cBhvr>
                                        <p:cTn id="37" dur="500"/>
                                        <p:tgtEl>
                                          <p:spTgt spid="204595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045956">
                                            <p:txEl>
                                              <p:pRg st="7" end="7"/>
                                            </p:txEl>
                                          </p:spTgt>
                                        </p:tgtEl>
                                        <p:attrNameLst>
                                          <p:attrName>style.visibility</p:attrName>
                                        </p:attrNameLst>
                                      </p:cBhvr>
                                      <p:to>
                                        <p:strVal val="visible"/>
                                      </p:to>
                                    </p:set>
                                    <p:animEffect transition="in" filter="wipe(up)">
                                      <p:cBhvr>
                                        <p:cTn id="42" dur="500"/>
                                        <p:tgtEl>
                                          <p:spTgt spid="20459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595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3906" name="Picture 2">
            <a:extLst>
              <a:ext uri="{FF2B5EF4-FFF2-40B4-BE49-F238E27FC236}">
                <a16:creationId xmlns:a16="http://schemas.microsoft.com/office/drawing/2014/main" id="{7F4DF87F-A995-4583-80F2-071F38347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3485"/>
          <a:stretch>
            <a:fillRect/>
          </a:stretch>
        </p:blipFill>
        <p:spPr bwMode="auto">
          <a:xfrm>
            <a:off x="0" y="606425"/>
            <a:ext cx="9144000" cy="6251575"/>
          </a:xfrm>
          <a:prstGeom prst="rect">
            <a:avLst/>
          </a:prstGeom>
          <a:noFill/>
          <a:extLst>
            <a:ext uri="{909E8E84-426E-40DD-AFC4-6F175D3DCCD1}">
              <a14:hiddenFill xmlns:a14="http://schemas.microsoft.com/office/drawing/2010/main">
                <a:solidFill>
                  <a:srgbClr val="FFFFFF"/>
                </a:solidFill>
              </a14:hiddenFill>
            </a:ext>
          </a:extLst>
        </p:spPr>
      </p:pic>
      <p:sp>
        <p:nvSpPr>
          <p:cNvPr id="2043907" name="Rectangle 3">
            <a:extLst>
              <a:ext uri="{FF2B5EF4-FFF2-40B4-BE49-F238E27FC236}">
                <a16:creationId xmlns:a16="http://schemas.microsoft.com/office/drawing/2014/main" id="{385A6124-CBFB-41E3-B786-C420BCB35A69}"/>
              </a:ext>
            </a:extLst>
          </p:cNvPr>
          <p:cNvSpPr>
            <a:spLocks noGrp="1" noChangeArrowheads="1"/>
          </p:cNvSpPr>
          <p:nvPr>
            <p:ph type="title"/>
          </p:nvPr>
        </p:nvSpPr>
        <p:spPr/>
        <p:txBody>
          <a:bodyPr/>
          <a:lstStyle/>
          <a:p>
            <a:r>
              <a:rPr lang="en-US" altLang="de-DE" sz="2500">
                <a:solidFill>
                  <a:schemeClr val="tx1"/>
                </a:solidFill>
              </a:rPr>
              <a:t>Agenda</a:t>
            </a:r>
          </a:p>
        </p:txBody>
      </p:sp>
      <p:sp>
        <p:nvSpPr>
          <p:cNvPr id="2043908" name="Text Box 4">
            <a:extLst>
              <a:ext uri="{FF2B5EF4-FFF2-40B4-BE49-F238E27FC236}">
                <a16:creationId xmlns:a16="http://schemas.microsoft.com/office/drawing/2014/main" id="{686CB9B6-B46A-4C75-9671-1D61240B2892}"/>
              </a:ext>
            </a:extLst>
          </p:cNvPr>
          <p:cNvSpPr txBox="1">
            <a:spLocks noChangeArrowheads="1"/>
          </p:cNvSpPr>
          <p:nvPr/>
        </p:nvSpPr>
        <p:spPr bwMode="auto">
          <a:xfrm>
            <a:off x="685800" y="2420938"/>
            <a:ext cx="84582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6250" indent="-476250" algn="l" eaLnBrk="0" hangingPunct="0">
              <a:defRPr sz="2400">
                <a:solidFill>
                  <a:schemeClr val="tx1"/>
                </a:solidFill>
                <a:latin typeface="Arial" panose="020B0604020202020204" pitchFamily="34" charset="0"/>
              </a:defRPr>
            </a:lvl1pPr>
            <a:lvl2pPr marL="666750" algn="l" eaLnBrk="0" hangingPunct="0">
              <a:defRPr sz="2400">
                <a:solidFill>
                  <a:schemeClr val="tx1"/>
                </a:solidFill>
                <a:latin typeface="Arial" panose="020B0604020202020204" pitchFamily="34" charset="0"/>
              </a:defRPr>
            </a:lvl2pPr>
            <a:lvl3pPr algn="l" eaLnBrk="0" hangingPunct="0">
              <a:defRPr sz="2400">
                <a:solidFill>
                  <a:schemeClr val="tx1"/>
                </a:solidFill>
                <a:latin typeface="Arial" panose="020B0604020202020204" pitchFamily="34" charset="0"/>
              </a:defRPr>
            </a:lvl3pPr>
            <a:lvl4pPr algn="l" eaLnBrk="0" hangingPunct="0">
              <a:defRPr sz="2400">
                <a:solidFill>
                  <a:schemeClr val="tx1"/>
                </a:solidFill>
                <a:latin typeface="Arial" panose="020B0604020202020204" pitchFamily="34" charset="0"/>
              </a:defRPr>
            </a:lvl4pPr>
            <a:lvl5pPr algn="l" eaLnBrk="0" hangingPunct="0">
              <a:defRPr sz="2400">
                <a:solidFill>
                  <a:schemeClr val="tx1"/>
                </a:solidFill>
                <a:latin typeface="Arial" panose="020B0604020202020204" pitchFamily="34" charset="0"/>
              </a:defRPr>
            </a:lvl5pPr>
            <a:lvl6pPr eaLnBrk="0" fontAlgn="base" hangingPunct="0">
              <a:spcBef>
                <a:spcPct val="0"/>
              </a:spcBef>
              <a:spcAft>
                <a:spcPct val="0"/>
              </a:spcAft>
              <a:defRPr sz="2400">
                <a:solidFill>
                  <a:schemeClr val="tx1"/>
                </a:solidFill>
                <a:latin typeface="Arial" panose="020B0604020202020204" pitchFamily="34" charset="0"/>
              </a:defRPr>
            </a:lvl6pPr>
            <a:lvl7pPr eaLnBrk="0" fontAlgn="base" hangingPunct="0">
              <a:spcBef>
                <a:spcPct val="0"/>
              </a:spcBef>
              <a:spcAft>
                <a:spcPct val="0"/>
              </a:spcAft>
              <a:defRPr sz="2400">
                <a:solidFill>
                  <a:schemeClr val="tx1"/>
                </a:solidFill>
                <a:latin typeface="Arial" panose="020B0604020202020204" pitchFamily="34" charset="0"/>
              </a:defRPr>
            </a:lvl7pPr>
            <a:lvl8pPr eaLnBrk="0" fontAlgn="base" hangingPunct="0">
              <a:spcBef>
                <a:spcPct val="0"/>
              </a:spcBef>
              <a:spcAft>
                <a:spcPct val="0"/>
              </a:spcAft>
              <a:defRPr sz="2400">
                <a:solidFill>
                  <a:schemeClr val="tx1"/>
                </a:solidFill>
                <a:latin typeface="Arial" panose="020B0604020202020204" pitchFamily="34" charset="0"/>
              </a:defRPr>
            </a:lvl8pPr>
            <a:lvl9pP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0"/>
              </a:spcBef>
              <a:buFont typeface="Wingdings 2" panose="05020102010507070707" pitchFamily="18" charset="2"/>
              <a:buChar char="¢"/>
            </a:pPr>
            <a:r>
              <a:rPr lang="en-US" altLang="de-DE" sz="2300" b="0">
                <a:solidFill>
                  <a:schemeClr val="accent2"/>
                </a:solidFill>
                <a:latin typeface="Arial Black" panose="020B0A04020102020204" pitchFamily="34" charset="0"/>
              </a:rPr>
              <a:t>Implications of the knowledge economy for performance measurement and management: subjective measurement - why and how?</a:t>
            </a:r>
          </a:p>
          <a:p>
            <a:pPr eaLnBrk="1" hangingPunct="1">
              <a:spcBef>
                <a:spcPct val="100000"/>
              </a:spcBef>
              <a:buClr>
                <a:schemeClr val="accent2"/>
              </a:buClr>
              <a:buFont typeface="Wingdings" panose="05000000000000000000" pitchFamily="2" charset="2"/>
              <a:buChar char="n"/>
            </a:pPr>
            <a:r>
              <a:rPr lang="en-US" altLang="de-DE" sz="2300" b="0">
                <a:solidFill>
                  <a:schemeClr val="accent2"/>
                </a:solidFill>
                <a:latin typeface="Arial Black" panose="020B0A04020102020204" pitchFamily="34" charset="0"/>
              </a:rPr>
              <a:t>The concept of Vector-Based Performance Measurement &amp; Visualisation</a:t>
            </a:r>
            <a:r>
              <a:rPr lang="en-US" altLang="de-DE" sz="800">
                <a:solidFill>
                  <a:srgbClr val="333333"/>
                </a:solidFill>
              </a:rPr>
              <a:t> </a:t>
            </a:r>
          </a:p>
          <a:p>
            <a:pPr eaLnBrk="1" hangingPunct="1">
              <a:spcBef>
                <a:spcPct val="100000"/>
              </a:spcBef>
              <a:buClr>
                <a:schemeClr val="accent2"/>
              </a:buClr>
              <a:buFont typeface="Wingdings" panose="05000000000000000000" pitchFamily="2" charset="2"/>
              <a:buChar char="n"/>
            </a:pPr>
            <a:r>
              <a:rPr lang="en-US" altLang="de-DE" sz="2300" b="0">
                <a:solidFill>
                  <a:schemeClr val="accent2"/>
                </a:solidFill>
                <a:latin typeface="Arial Black" panose="020B0A04020102020204" pitchFamily="34" charset="0"/>
              </a:rPr>
              <a:t>Practical application cases of the concept</a:t>
            </a:r>
          </a:p>
          <a:p>
            <a:pPr eaLnBrk="1" hangingPunct="1">
              <a:spcBef>
                <a:spcPct val="100000"/>
              </a:spcBef>
              <a:buClr>
                <a:schemeClr val="accent1"/>
              </a:buClr>
              <a:buFont typeface="Wingdings" panose="05000000000000000000" pitchFamily="2" charset="2"/>
              <a:buChar char="n"/>
            </a:pPr>
            <a:r>
              <a:rPr lang="en-US" altLang="de-DE" sz="2300" b="0">
                <a:solidFill>
                  <a:schemeClr val="accent1"/>
                </a:solidFill>
                <a:latin typeface="Arial Black" panose="020B0A04020102020204" pitchFamily="34" charset="0"/>
              </a:rPr>
              <a:t>Conclusion &amp; outlook</a:t>
            </a:r>
          </a:p>
        </p:txBody>
      </p:sp>
      <p:pic>
        <p:nvPicPr>
          <p:cNvPr id="2043909" name="Picture 5">
            <a:extLst>
              <a:ext uri="{FF2B5EF4-FFF2-40B4-BE49-F238E27FC236}">
                <a16:creationId xmlns:a16="http://schemas.microsoft.com/office/drawing/2014/main" id="{C4ABB861-27A2-4EE6-A54F-F39F5167B443}"/>
              </a:ext>
            </a:extLst>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0825" y="6410325"/>
            <a:ext cx="1008063" cy="338138"/>
          </a:xfrm>
          <a:noFill/>
          <a:ln>
            <a:solidFill>
              <a:srgbClr val="DDDDDD"/>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02" name="Rectangle 2">
            <a:extLst>
              <a:ext uri="{FF2B5EF4-FFF2-40B4-BE49-F238E27FC236}">
                <a16:creationId xmlns:a16="http://schemas.microsoft.com/office/drawing/2014/main" id="{6A72D176-BC5C-46E3-A4BB-341A2FD556AF}"/>
              </a:ext>
            </a:extLst>
          </p:cNvPr>
          <p:cNvSpPr>
            <a:spLocks noGrp="1" noChangeArrowheads="1"/>
          </p:cNvSpPr>
          <p:nvPr>
            <p:ph type="title"/>
          </p:nvPr>
        </p:nvSpPr>
        <p:spPr/>
        <p:txBody>
          <a:bodyPr/>
          <a:lstStyle/>
          <a:p>
            <a:r>
              <a:rPr lang="en-US" altLang="de-DE">
                <a:solidFill>
                  <a:schemeClr val="tx1"/>
                </a:solidFill>
              </a:rPr>
              <a:t>Conclusion &amp; outlook</a:t>
            </a:r>
            <a:endParaRPr lang="en-GB" altLang="de-DE">
              <a:solidFill>
                <a:schemeClr val="tx1"/>
              </a:solidFill>
            </a:endParaRPr>
          </a:p>
        </p:txBody>
      </p:sp>
      <p:sp>
        <p:nvSpPr>
          <p:cNvPr id="2048004" name="Text Box 4">
            <a:extLst>
              <a:ext uri="{FF2B5EF4-FFF2-40B4-BE49-F238E27FC236}">
                <a16:creationId xmlns:a16="http://schemas.microsoft.com/office/drawing/2014/main" id="{3005124E-A3D4-4D33-A6FE-955495C60BB1}"/>
              </a:ext>
            </a:extLst>
          </p:cNvPr>
          <p:cNvSpPr txBox="1">
            <a:spLocks noChangeArrowheads="1"/>
          </p:cNvSpPr>
          <p:nvPr/>
        </p:nvSpPr>
        <p:spPr bwMode="auto">
          <a:xfrm>
            <a:off x="-57150" y="752475"/>
            <a:ext cx="8964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2400">
                <a:solidFill>
                  <a:schemeClr val="hlink"/>
                </a:solidFill>
              </a:rPr>
              <a:t>Example of a Consumer Products Company</a:t>
            </a:r>
          </a:p>
        </p:txBody>
      </p:sp>
      <p:sp>
        <p:nvSpPr>
          <p:cNvPr id="2048005" name="Line 5">
            <a:extLst>
              <a:ext uri="{FF2B5EF4-FFF2-40B4-BE49-F238E27FC236}">
                <a16:creationId xmlns:a16="http://schemas.microsoft.com/office/drawing/2014/main" id="{DA9A92C9-0231-4435-8C6F-DA29FA378BBA}"/>
              </a:ext>
            </a:extLst>
          </p:cNvPr>
          <p:cNvSpPr>
            <a:spLocks noChangeShapeType="1"/>
          </p:cNvSpPr>
          <p:nvPr/>
        </p:nvSpPr>
        <p:spPr bwMode="auto">
          <a:xfrm>
            <a:off x="558800" y="5740400"/>
            <a:ext cx="8186738"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2048006" name="Group 6">
            <a:extLst>
              <a:ext uri="{FF2B5EF4-FFF2-40B4-BE49-F238E27FC236}">
                <a16:creationId xmlns:a16="http://schemas.microsoft.com/office/drawing/2014/main" id="{713BCACB-9312-45F6-AECB-99C5A9663ADF}"/>
              </a:ext>
            </a:extLst>
          </p:cNvPr>
          <p:cNvGrpSpPr>
            <a:grpSpLocks/>
          </p:cNvGrpSpPr>
          <p:nvPr/>
        </p:nvGrpSpPr>
        <p:grpSpPr bwMode="auto">
          <a:xfrm>
            <a:off x="690563" y="5380038"/>
            <a:ext cx="1800225" cy="360362"/>
            <a:chOff x="975" y="3203"/>
            <a:chExt cx="1134" cy="318"/>
          </a:xfrm>
        </p:grpSpPr>
        <p:sp>
          <p:nvSpPr>
            <p:cNvPr id="2048007" name="Rectangle 7">
              <a:extLst>
                <a:ext uri="{FF2B5EF4-FFF2-40B4-BE49-F238E27FC236}">
                  <a16:creationId xmlns:a16="http://schemas.microsoft.com/office/drawing/2014/main" id="{DE3EE790-BA7A-4AB6-BD0B-D1749BA760D4}"/>
                </a:ext>
              </a:extLst>
            </p:cNvPr>
            <p:cNvSpPr>
              <a:spLocks noChangeArrowheads="1"/>
            </p:cNvSpPr>
            <p:nvPr/>
          </p:nvSpPr>
          <p:spPr bwMode="auto">
            <a:xfrm>
              <a:off x="975" y="3294"/>
              <a:ext cx="1134" cy="22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008" name="Rectangle 8">
              <a:extLst>
                <a:ext uri="{FF2B5EF4-FFF2-40B4-BE49-F238E27FC236}">
                  <a16:creationId xmlns:a16="http://schemas.microsoft.com/office/drawing/2014/main" id="{62995310-ADE8-4ADE-A714-0018C8B31814}"/>
                </a:ext>
              </a:extLst>
            </p:cNvPr>
            <p:cNvSpPr>
              <a:spLocks noChangeArrowheads="1"/>
            </p:cNvSpPr>
            <p:nvPr/>
          </p:nvSpPr>
          <p:spPr bwMode="auto">
            <a:xfrm>
              <a:off x="975" y="3203"/>
              <a:ext cx="1134" cy="91"/>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48009" name="Text Box 9">
            <a:extLst>
              <a:ext uri="{FF2B5EF4-FFF2-40B4-BE49-F238E27FC236}">
                <a16:creationId xmlns:a16="http://schemas.microsoft.com/office/drawing/2014/main" id="{D693DAF1-B9D8-4698-ADA2-6F579F9E9B70}"/>
              </a:ext>
            </a:extLst>
          </p:cNvPr>
          <p:cNvSpPr txBox="1">
            <a:spLocks noChangeArrowheads="1"/>
          </p:cNvSpPr>
          <p:nvPr/>
        </p:nvSpPr>
        <p:spPr bwMode="auto">
          <a:xfrm>
            <a:off x="512763" y="4970463"/>
            <a:ext cx="2149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800">
                <a:solidFill>
                  <a:schemeClr val="tx1"/>
                </a:solidFill>
              </a:rPr>
              <a:t>mid 1980s</a:t>
            </a:r>
          </a:p>
        </p:txBody>
      </p:sp>
      <p:sp>
        <p:nvSpPr>
          <p:cNvPr id="2048010" name="Text Box 10">
            <a:extLst>
              <a:ext uri="{FF2B5EF4-FFF2-40B4-BE49-F238E27FC236}">
                <a16:creationId xmlns:a16="http://schemas.microsoft.com/office/drawing/2014/main" id="{68013781-A226-4E72-B816-88F379BB056B}"/>
              </a:ext>
            </a:extLst>
          </p:cNvPr>
          <p:cNvSpPr txBox="1">
            <a:spLocks noChangeArrowheads="1"/>
          </p:cNvSpPr>
          <p:nvPr/>
        </p:nvSpPr>
        <p:spPr bwMode="auto">
          <a:xfrm>
            <a:off x="179388" y="5753100"/>
            <a:ext cx="19669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400">
                <a:solidFill>
                  <a:schemeClr val="tx1"/>
                </a:solidFill>
              </a:rPr>
              <a:t>enterprise</a:t>
            </a:r>
            <a:br>
              <a:rPr lang="en-GB" altLang="de-DE" sz="1400">
                <a:solidFill>
                  <a:schemeClr val="tx1"/>
                </a:solidFill>
              </a:rPr>
            </a:br>
            <a:r>
              <a:rPr lang="en-GB" altLang="de-DE" sz="1400">
                <a:solidFill>
                  <a:schemeClr val="tx1"/>
                </a:solidFill>
              </a:rPr>
              <a:t>value:*</a:t>
            </a:r>
          </a:p>
        </p:txBody>
      </p:sp>
      <p:sp>
        <p:nvSpPr>
          <p:cNvPr id="2048011" name="Text Box 11">
            <a:extLst>
              <a:ext uri="{FF2B5EF4-FFF2-40B4-BE49-F238E27FC236}">
                <a16:creationId xmlns:a16="http://schemas.microsoft.com/office/drawing/2014/main" id="{CEB96827-C111-4BF9-8ABA-B4C53022C365}"/>
              </a:ext>
            </a:extLst>
          </p:cNvPr>
          <p:cNvSpPr txBox="1">
            <a:spLocks noChangeArrowheads="1"/>
          </p:cNvSpPr>
          <p:nvPr/>
        </p:nvSpPr>
        <p:spPr bwMode="auto">
          <a:xfrm>
            <a:off x="66675" y="6178550"/>
            <a:ext cx="85375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200" b="0">
                <a:solidFill>
                  <a:schemeClr val="tx1"/>
                </a:solidFill>
              </a:rPr>
              <a:t>*enterprise value = market capitalisation (market value of equity) + long-term depth + minority interest</a:t>
            </a:r>
          </a:p>
        </p:txBody>
      </p:sp>
      <p:sp>
        <p:nvSpPr>
          <p:cNvPr id="2048012" name="Rectangle 12">
            <a:extLst>
              <a:ext uri="{FF2B5EF4-FFF2-40B4-BE49-F238E27FC236}">
                <a16:creationId xmlns:a16="http://schemas.microsoft.com/office/drawing/2014/main" id="{B57AB688-F922-4E7F-B274-D3C74C679ABE}"/>
              </a:ext>
            </a:extLst>
          </p:cNvPr>
          <p:cNvSpPr>
            <a:spLocks noChangeArrowheads="1"/>
          </p:cNvSpPr>
          <p:nvPr/>
        </p:nvSpPr>
        <p:spPr bwMode="auto">
          <a:xfrm>
            <a:off x="323850" y="3068638"/>
            <a:ext cx="358775" cy="3603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013" name="Rectangle 13">
            <a:extLst>
              <a:ext uri="{FF2B5EF4-FFF2-40B4-BE49-F238E27FC236}">
                <a16:creationId xmlns:a16="http://schemas.microsoft.com/office/drawing/2014/main" id="{EFFB8731-7EEA-4C34-96B6-49322D7149FC}"/>
              </a:ext>
            </a:extLst>
          </p:cNvPr>
          <p:cNvSpPr>
            <a:spLocks noChangeArrowheads="1"/>
          </p:cNvSpPr>
          <p:nvPr/>
        </p:nvSpPr>
        <p:spPr bwMode="auto">
          <a:xfrm>
            <a:off x="323850" y="1884363"/>
            <a:ext cx="360363" cy="369887"/>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014" name="Text Box 14">
            <a:extLst>
              <a:ext uri="{FF2B5EF4-FFF2-40B4-BE49-F238E27FC236}">
                <a16:creationId xmlns:a16="http://schemas.microsoft.com/office/drawing/2014/main" id="{78F679FF-C646-442F-A83B-EED271BC36EF}"/>
              </a:ext>
            </a:extLst>
          </p:cNvPr>
          <p:cNvSpPr txBox="1">
            <a:spLocks noChangeArrowheads="1"/>
          </p:cNvSpPr>
          <p:nvPr/>
        </p:nvSpPr>
        <p:spPr bwMode="auto">
          <a:xfrm>
            <a:off x="755650" y="3009900"/>
            <a:ext cx="1797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200">
                <a:solidFill>
                  <a:schemeClr val="tx1"/>
                </a:solidFill>
              </a:rPr>
              <a:t>Tangible Assets</a:t>
            </a:r>
            <a:br>
              <a:rPr lang="en-GB" altLang="de-DE" sz="1200">
                <a:solidFill>
                  <a:schemeClr val="tx1"/>
                </a:solidFill>
              </a:rPr>
            </a:br>
            <a:r>
              <a:rPr lang="en-GB" altLang="de-DE" sz="1200">
                <a:solidFill>
                  <a:schemeClr val="tx1"/>
                </a:solidFill>
              </a:rPr>
              <a:t>+ Working Capital</a:t>
            </a:r>
          </a:p>
        </p:txBody>
      </p:sp>
      <p:sp>
        <p:nvSpPr>
          <p:cNvPr id="2048015" name="Text Box 15">
            <a:extLst>
              <a:ext uri="{FF2B5EF4-FFF2-40B4-BE49-F238E27FC236}">
                <a16:creationId xmlns:a16="http://schemas.microsoft.com/office/drawing/2014/main" id="{889093D5-94F5-4A99-BC81-54199537A614}"/>
              </a:ext>
            </a:extLst>
          </p:cNvPr>
          <p:cNvSpPr txBox="1">
            <a:spLocks noChangeArrowheads="1"/>
          </p:cNvSpPr>
          <p:nvPr/>
        </p:nvSpPr>
        <p:spPr bwMode="auto">
          <a:xfrm>
            <a:off x="741363" y="1825625"/>
            <a:ext cx="369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200">
                <a:solidFill>
                  <a:schemeClr val="tx1"/>
                </a:solidFill>
              </a:rPr>
              <a:t>internally created Intangibles</a:t>
            </a:r>
            <a:br>
              <a:rPr lang="en-GB" altLang="de-DE" sz="1200">
                <a:solidFill>
                  <a:schemeClr val="tx1"/>
                </a:solidFill>
              </a:rPr>
            </a:br>
            <a:r>
              <a:rPr lang="en-GB" altLang="de-DE" sz="1200">
                <a:solidFill>
                  <a:schemeClr val="tx1"/>
                </a:solidFill>
              </a:rPr>
              <a:t>(e.g. brands) + realized acquistion synergies</a:t>
            </a:r>
          </a:p>
        </p:txBody>
      </p:sp>
      <p:sp>
        <p:nvSpPr>
          <p:cNvPr id="2048016" name="Rectangle 16">
            <a:extLst>
              <a:ext uri="{FF2B5EF4-FFF2-40B4-BE49-F238E27FC236}">
                <a16:creationId xmlns:a16="http://schemas.microsoft.com/office/drawing/2014/main" id="{A95E0CAD-FA59-4821-ADE8-73ABCD994117}"/>
              </a:ext>
            </a:extLst>
          </p:cNvPr>
          <p:cNvSpPr>
            <a:spLocks noChangeArrowheads="1"/>
          </p:cNvSpPr>
          <p:nvPr/>
        </p:nvSpPr>
        <p:spPr bwMode="auto">
          <a:xfrm>
            <a:off x="3438525" y="5346700"/>
            <a:ext cx="1800225" cy="3937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017" name="Rectangle 17">
            <a:extLst>
              <a:ext uri="{FF2B5EF4-FFF2-40B4-BE49-F238E27FC236}">
                <a16:creationId xmlns:a16="http://schemas.microsoft.com/office/drawing/2014/main" id="{D29C3AAE-C91D-42CF-BBF5-85151807E51D}"/>
              </a:ext>
            </a:extLst>
          </p:cNvPr>
          <p:cNvSpPr>
            <a:spLocks noChangeArrowheads="1"/>
          </p:cNvSpPr>
          <p:nvPr/>
        </p:nvSpPr>
        <p:spPr bwMode="auto">
          <a:xfrm>
            <a:off x="3438525" y="4659313"/>
            <a:ext cx="1800225" cy="360362"/>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018" name="Rectangle 18">
            <a:extLst>
              <a:ext uri="{FF2B5EF4-FFF2-40B4-BE49-F238E27FC236}">
                <a16:creationId xmlns:a16="http://schemas.microsoft.com/office/drawing/2014/main" id="{6640A1B9-FC90-4F51-B9E6-8A151367B114}"/>
              </a:ext>
            </a:extLst>
          </p:cNvPr>
          <p:cNvSpPr>
            <a:spLocks noChangeArrowheads="1"/>
          </p:cNvSpPr>
          <p:nvPr/>
        </p:nvSpPr>
        <p:spPr bwMode="auto">
          <a:xfrm>
            <a:off x="3438525" y="4848225"/>
            <a:ext cx="1800225" cy="498475"/>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019" name="Rectangle 19">
            <a:extLst>
              <a:ext uri="{FF2B5EF4-FFF2-40B4-BE49-F238E27FC236}">
                <a16:creationId xmlns:a16="http://schemas.microsoft.com/office/drawing/2014/main" id="{A9406224-2DC4-4BCC-9D19-D1AFD626F732}"/>
              </a:ext>
            </a:extLst>
          </p:cNvPr>
          <p:cNvSpPr>
            <a:spLocks noChangeArrowheads="1"/>
          </p:cNvSpPr>
          <p:nvPr/>
        </p:nvSpPr>
        <p:spPr bwMode="auto">
          <a:xfrm>
            <a:off x="323850" y="2446338"/>
            <a:ext cx="358775" cy="360362"/>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020" name="Text Box 20">
            <a:extLst>
              <a:ext uri="{FF2B5EF4-FFF2-40B4-BE49-F238E27FC236}">
                <a16:creationId xmlns:a16="http://schemas.microsoft.com/office/drawing/2014/main" id="{B205E009-282F-4665-A102-A00693219FB0}"/>
              </a:ext>
            </a:extLst>
          </p:cNvPr>
          <p:cNvSpPr txBox="1">
            <a:spLocks noChangeArrowheads="1"/>
          </p:cNvSpPr>
          <p:nvPr/>
        </p:nvSpPr>
        <p:spPr bwMode="auto">
          <a:xfrm>
            <a:off x="741363" y="2387600"/>
            <a:ext cx="2916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200">
                <a:solidFill>
                  <a:schemeClr val="tx1"/>
                </a:solidFill>
              </a:rPr>
              <a:t>Goodwill + acquired Intangibles </a:t>
            </a:r>
            <a:br>
              <a:rPr lang="en-GB" altLang="de-DE" sz="1200">
                <a:solidFill>
                  <a:schemeClr val="tx1"/>
                </a:solidFill>
              </a:rPr>
            </a:br>
            <a:r>
              <a:rPr lang="en-GB" altLang="de-DE" sz="1200">
                <a:solidFill>
                  <a:schemeClr val="tx1"/>
                </a:solidFill>
              </a:rPr>
              <a:t>(e.g. brands)</a:t>
            </a:r>
          </a:p>
        </p:txBody>
      </p:sp>
      <p:sp>
        <p:nvSpPr>
          <p:cNvPr id="2048021" name="Text Box 21">
            <a:extLst>
              <a:ext uri="{FF2B5EF4-FFF2-40B4-BE49-F238E27FC236}">
                <a16:creationId xmlns:a16="http://schemas.microsoft.com/office/drawing/2014/main" id="{3D157C61-2BAF-41CB-848B-0D9CA03A7DC4}"/>
              </a:ext>
            </a:extLst>
          </p:cNvPr>
          <p:cNvSpPr txBox="1">
            <a:spLocks noChangeArrowheads="1"/>
          </p:cNvSpPr>
          <p:nvPr/>
        </p:nvSpPr>
        <p:spPr bwMode="auto">
          <a:xfrm>
            <a:off x="1195388" y="5884863"/>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800">
                <a:solidFill>
                  <a:schemeClr val="tx1"/>
                </a:solidFill>
              </a:rPr>
              <a:t>1.2 Bn</a:t>
            </a:r>
          </a:p>
        </p:txBody>
      </p:sp>
      <p:sp>
        <p:nvSpPr>
          <p:cNvPr id="2048022" name="Text Box 22">
            <a:extLst>
              <a:ext uri="{FF2B5EF4-FFF2-40B4-BE49-F238E27FC236}">
                <a16:creationId xmlns:a16="http://schemas.microsoft.com/office/drawing/2014/main" id="{A97AEEFF-CC42-4A9D-9954-0DC3B1F899CA}"/>
              </a:ext>
            </a:extLst>
          </p:cNvPr>
          <p:cNvSpPr txBox="1">
            <a:spLocks noChangeArrowheads="1"/>
          </p:cNvSpPr>
          <p:nvPr/>
        </p:nvSpPr>
        <p:spPr bwMode="auto">
          <a:xfrm>
            <a:off x="4016375" y="5884863"/>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800">
                <a:solidFill>
                  <a:schemeClr val="tx1"/>
                </a:solidFill>
              </a:rPr>
              <a:t>3.5 Bn</a:t>
            </a:r>
          </a:p>
        </p:txBody>
      </p:sp>
      <p:sp>
        <p:nvSpPr>
          <p:cNvPr id="2048023" name="Text Box 23">
            <a:extLst>
              <a:ext uri="{FF2B5EF4-FFF2-40B4-BE49-F238E27FC236}">
                <a16:creationId xmlns:a16="http://schemas.microsoft.com/office/drawing/2014/main" id="{73E0F604-36E0-48C0-BEBF-8955332BD805}"/>
              </a:ext>
            </a:extLst>
          </p:cNvPr>
          <p:cNvSpPr txBox="1">
            <a:spLocks noChangeArrowheads="1"/>
          </p:cNvSpPr>
          <p:nvPr/>
        </p:nvSpPr>
        <p:spPr bwMode="auto">
          <a:xfrm>
            <a:off x="6707188" y="5884863"/>
            <a:ext cx="1195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800">
                <a:solidFill>
                  <a:schemeClr val="tx1"/>
                </a:solidFill>
              </a:rPr>
              <a:t>13.3 Bn</a:t>
            </a:r>
          </a:p>
        </p:txBody>
      </p:sp>
      <p:sp>
        <p:nvSpPr>
          <p:cNvPr id="2048024" name="Text Box 24">
            <a:extLst>
              <a:ext uri="{FF2B5EF4-FFF2-40B4-BE49-F238E27FC236}">
                <a16:creationId xmlns:a16="http://schemas.microsoft.com/office/drawing/2014/main" id="{76561F54-3987-4C22-BEFA-8452AC426653}"/>
              </a:ext>
            </a:extLst>
          </p:cNvPr>
          <p:cNvSpPr txBox="1">
            <a:spLocks noChangeArrowheads="1"/>
          </p:cNvSpPr>
          <p:nvPr/>
        </p:nvSpPr>
        <p:spPr bwMode="auto">
          <a:xfrm>
            <a:off x="3243263" y="4271963"/>
            <a:ext cx="2149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800">
                <a:solidFill>
                  <a:schemeClr val="tx1"/>
                </a:solidFill>
              </a:rPr>
              <a:t>mid 1990s</a:t>
            </a:r>
          </a:p>
        </p:txBody>
      </p:sp>
      <p:sp>
        <p:nvSpPr>
          <p:cNvPr id="2048025" name="Line 25">
            <a:extLst>
              <a:ext uri="{FF2B5EF4-FFF2-40B4-BE49-F238E27FC236}">
                <a16:creationId xmlns:a16="http://schemas.microsoft.com/office/drawing/2014/main" id="{CDA91967-F3FE-40B3-85A2-7EE37ABFB647}"/>
              </a:ext>
            </a:extLst>
          </p:cNvPr>
          <p:cNvSpPr>
            <a:spLocks noChangeShapeType="1"/>
          </p:cNvSpPr>
          <p:nvPr/>
        </p:nvSpPr>
        <p:spPr bwMode="gray">
          <a:xfrm>
            <a:off x="2740025" y="4287838"/>
            <a:ext cx="0" cy="1436687"/>
          </a:xfrm>
          <a:prstGeom prst="line">
            <a:avLst/>
          </a:prstGeom>
          <a:noFill/>
          <a:ln w="190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8026" name="Text Box 26">
            <a:extLst>
              <a:ext uri="{FF2B5EF4-FFF2-40B4-BE49-F238E27FC236}">
                <a16:creationId xmlns:a16="http://schemas.microsoft.com/office/drawing/2014/main" id="{C1899FCC-177F-47A2-B383-179C3FB53DA8}"/>
              </a:ext>
            </a:extLst>
          </p:cNvPr>
          <p:cNvSpPr txBox="1">
            <a:spLocks noChangeArrowheads="1"/>
          </p:cNvSpPr>
          <p:nvPr/>
        </p:nvSpPr>
        <p:spPr bwMode="gray">
          <a:xfrm>
            <a:off x="488950" y="4214813"/>
            <a:ext cx="2308225" cy="45720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r">
              <a:spcBef>
                <a:spcPct val="50000"/>
              </a:spcBef>
            </a:pPr>
            <a:r>
              <a:rPr lang="en-GB" altLang="de-DE" sz="1200">
                <a:solidFill>
                  <a:srgbClr val="0066FF"/>
                </a:solidFill>
              </a:rPr>
              <a:t>Start of </a:t>
            </a:r>
            <a:br>
              <a:rPr lang="en-GB" altLang="de-DE" sz="1200">
                <a:solidFill>
                  <a:srgbClr val="0066FF"/>
                </a:solidFill>
              </a:rPr>
            </a:br>
            <a:r>
              <a:rPr lang="en-GB" altLang="de-DE" sz="1200">
                <a:solidFill>
                  <a:srgbClr val="0066FF"/>
                </a:solidFill>
              </a:rPr>
              <a:t>acquistion strategy</a:t>
            </a:r>
          </a:p>
        </p:txBody>
      </p:sp>
      <p:grpSp>
        <p:nvGrpSpPr>
          <p:cNvPr id="2048027" name="Group 27">
            <a:extLst>
              <a:ext uri="{FF2B5EF4-FFF2-40B4-BE49-F238E27FC236}">
                <a16:creationId xmlns:a16="http://schemas.microsoft.com/office/drawing/2014/main" id="{ED2B88C6-54B9-4303-A824-BE4006052080}"/>
              </a:ext>
            </a:extLst>
          </p:cNvPr>
          <p:cNvGrpSpPr>
            <a:grpSpLocks/>
          </p:cNvGrpSpPr>
          <p:nvPr/>
        </p:nvGrpSpPr>
        <p:grpSpPr bwMode="auto">
          <a:xfrm>
            <a:off x="6202363" y="1341438"/>
            <a:ext cx="3070225" cy="4425950"/>
            <a:chOff x="3907" y="939"/>
            <a:chExt cx="1934" cy="2788"/>
          </a:xfrm>
        </p:grpSpPr>
        <p:sp>
          <p:nvSpPr>
            <p:cNvPr id="2048028" name="Rectangle 28">
              <a:extLst>
                <a:ext uri="{FF2B5EF4-FFF2-40B4-BE49-F238E27FC236}">
                  <a16:creationId xmlns:a16="http://schemas.microsoft.com/office/drawing/2014/main" id="{645C0435-2CC3-49C7-B2CF-5FBA3402F056}"/>
                </a:ext>
              </a:extLst>
            </p:cNvPr>
            <p:cNvSpPr>
              <a:spLocks noChangeArrowheads="1"/>
            </p:cNvSpPr>
            <p:nvPr/>
          </p:nvSpPr>
          <p:spPr bwMode="auto">
            <a:xfrm>
              <a:off x="3907" y="1170"/>
              <a:ext cx="1134" cy="453"/>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029" name="Rectangle 29">
              <a:extLst>
                <a:ext uri="{FF2B5EF4-FFF2-40B4-BE49-F238E27FC236}">
                  <a16:creationId xmlns:a16="http://schemas.microsoft.com/office/drawing/2014/main" id="{A8E604BE-ABB2-442E-BCB0-AE26F8FED393}"/>
                </a:ext>
              </a:extLst>
            </p:cNvPr>
            <p:cNvSpPr>
              <a:spLocks noChangeArrowheads="1"/>
            </p:cNvSpPr>
            <p:nvPr/>
          </p:nvSpPr>
          <p:spPr bwMode="auto">
            <a:xfrm>
              <a:off x="3907" y="3256"/>
              <a:ext cx="1134" cy="45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030" name="Rectangle 30">
              <a:extLst>
                <a:ext uri="{FF2B5EF4-FFF2-40B4-BE49-F238E27FC236}">
                  <a16:creationId xmlns:a16="http://schemas.microsoft.com/office/drawing/2014/main" id="{5280CEEC-05E6-41E8-8A94-718701B99D6A}"/>
                </a:ext>
              </a:extLst>
            </p:cNvPr>
            <p:cNvSpPr>
              <a:spLocks noChangeArrowheads="1"/>
            </p:cNvSpPr>
            <p:nvPr/>
          </p:nvSpPr>
          <p:spPr bwMode="auto">
            <a:xfrm>
              <a:off x="3907" y="1623"/>
              <a:ext cx="1134" cy="1633"/>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031" name="Text Box 31">
              <a:extLst>
                <a:ext uri="{FF2B5EF4-FFF2-40B4-BE49-F238E27FC236}">
                  <a16:creationId xmlns:a16="http://schemas.microsoft.com/office/drawing/2014/main" id="{67518D7C-6AD6-4CAC-AEBB-1BA481B61B6E}"/>
                </a:ext>
              </a:extLst>
            </p:cNvPr>
            <p:cNvSpPr txBox="1">
              <a:spLocks noChangeArrowheads="1"/>
            </p:cNvSpPr>
            <p:nvPr/>
          </p:nvSpPr>
          <p:spPr bwMode="auto">
            <a:xfrm>
              <a:off x="3952" y="939"/>
              <a:ext cx="10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800">
                  <a:solidFill>
                    <a:schemeClr val="tx1"/>
                  </a:solidFill>
                </a:rPr>
                <a:t>2004</a:t>
              </a:r>
            </a:p>
          </p:txBody>
        </p:sp>
        <p:sp>
          <p:nvSpPr>
            <p:cNvPr id="2048032" name="Text Box 32">
              <a:extLst>
                <a:ext uri="{FF2B5EF4-FFF2-40B4-BE49-F238E27FC236}">
                  <a16:creationId xmlns:a16="http://schemas.microsoft.com/office/drawing/2014/main" id="{BD6B6359-7D7F-4E74-ACE6-245917A24B8F}"/>
                </a:ext>
              </a:extLst>
            </p:cNvPr>
            <p:cNvSpPr txBox="1">
              <a:spLocks noChangeArrowheads="1"/>
            </p:cNvSpPr>
            <p:nvPr/>
          </p:nvSpPr>
          <p:spPr bwMode="auto">
            <a:xfrm>
              <a:off x="4238" y="3384"/>
              <a:ext cx="5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600">
                  <a:solidFill>
                    <a:schemeClr val="tx1"/>
                  </a:solidFill>
                </a:rPr>
                <a:t>2.0 Bn</a:t>
              </a:r>
            </a:p>
          </p:txBody>
        </p:sp>
        <p:sp>
          <p:nvSpPr>
            <p:cNvPr id="2048033" name="Text Box 33">
              <a:extLst>
                <a:ext uri="{FF2B5EF4-FFF2-40B4-BE49-F238E27FC236}">
                  <a16:creationId xmlns:a16="http://schemas.microsoft.com/office/drawing/2014/main" id="{F169C082-5026-404D-94DE-D548795AE297}"/>
                </a:ext>
              </a:extLst>
            </p:cNvPr>
            <p:cNvSpPr txBox="1">
              <a:spLocks noChangeArrowheads="1"/>
            </p:cNvSpPr>
            <p:nvPr/>
          </p:nvSpPr>
          <p:spPr bwMode="auto">
            <a:xfrm>
              <a:off x="4219" y="2320"/>
              <a:ext cx="5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600">
                  <a:solidFill>
                    <a:schemeClr val="tx1"/>
                  </a:solidFill>
                </a:rPr>
                <a:t>8.8 Bn</a:t>
              </a:r>
            </a:p>
          </p:txBody>
        </p:sp>
        <p:sp>
          <p:nvSpPr>
            <p:cNvPr id="2048034" name="Text Box 34">
              <a:extLst>
                <a:ext uri="{FF2B5EF4-FFF2-40B4-BE49-F238E27FC236}">
                  <a16:creationId xmlns:a16="http://schemas.microsoft.com/office/drawing/2014/main" id="{9FA2C8B9-5A5E-400F-8E68-9C0B0DE6996E}"/>
                </a:ext>
              </a:extLst>
            </p:cNvPr>
            <p:cNvSpPr txBox="1">
              <a:spLocks noChangeArrowheads="1"/>
            </p:cNvSpPr>
            <p:nvPr/>
          </p:nvSpPr>
          <p:spPr bwMode="auto">
            <a:xfrm>
              <a:off x="4220" y="1277"/>
              <a:ext cx="5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1600">
                  <a:solidFill>
                    <a:schemeClr val="bg1"/>
                  </a:solidFill>
                </a:rPr>
                <a:t>2.5 Bn</a:t>
              </a:r>
            </a:p>
          </p:txBody>
        </p:sp>
        <p:sp>
          <p:nvSpPr>
            <p:cNvPr id="2048035" name="Line 35">
              <a:extLst>
                <a:ext uri="{FF2B5EF4-FFF2-40B4-BE49-F238E27FC236}">
                  <a16:creationId xmlns:a16="http://schemas.microsoft.com/office/drawing/2014/main" id="{4EA6093C-1DF2-485F-93C3-E43B354DCA02}"/>
                </a:ext>
              </a:extLst>
            </p:cNvPr>
            <p:cNvSpPr>
              <a:spLocks noChangeShapeType="1"/>
            </p:cNvSpPr>
            <p:nvPr/>
          </p:nvSpPr>
          <p:spPr bwMode="gray">
            <a:xfrm flipV="1">
              <a:off x="5028" y="1622"/>
              <a:ext cx="492" cy="1"/>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8036" name="Text Box 36">
              <a:extLst>
                <a:ext uri="{FF2B5EF4-FFF2-40B4-BE49-F238E27FC236}">
                  <a16:creationId xmlns:a16="http://schemas.microsoft.com/office/drawing/2014/main" id="{9D524FFE-CE90-4EBF-AD54-74B39F85584E}"/>
                </a:ext>
              </a:extLst>
            </p:cNvPr>
            <p:cNvSpPr txBox="1">
              <a:spLocks noChangeArrowheads="1"/>
            </p:cNvSpPr>
            <p:nvPr/>
          </p:nvSpPr>
          <p:spPr bwMode="gray">
            <a:xfrm>
              <a:off x="4982" y="2319"/>
              <a:ext cx="859" cy="27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GB" altLang="de-DE" sz="1100"/>
                <a:t>“reach” of</a:t>
              </a:r>
              <a:br>
                <a:rPr lang="en-GB" altLang="de-DE" sz="1100"/>
              </a:br>
              <a:r>
                <a:rPr lang="en-GB" altLang="de-DE" sz="1100"/>
                <a:t>balance sheet</a:t>
              </a:r>
            </a:p>
          </p:txBody>
        </p:sp>
        <p:sp>
          <p:nvSpPr>
            <p:cNvPr id="2048037" name="Line 37">
              <a:extLst>
                <a:ext uri="{FF2B5EF4-FFF2-40B4-BE49-F238E27FC236}">
                  <a16:creationId xmlns:a16="http://schemas.microsoft.com/office/drawing/2014/main" id="{233B6FB8-CB8D-4652-A49F-B08F3C3256BB}"/>
                </a:ext>
              </a:extLst>
            </p:cNvPr>
            <p:cNvSpPr>
              <a:spLocks noChangeShapeType="1"/>
            </p:cNvSpPr>
            <p:nvPr/>
          </p:nvSpPr>
          <p:spPr bwMode="gray">
            <a:xfrm flipV="1">
              <a:off x="5420" y="1622"/>
              <a:ext cx="0" cy="697"/>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8038" name="Line 38">
              <a:extLst>
                <a:ext uri="{FF2B5EF4-FFF2-40B4-BE49-F238E27FC236}">
                  <a16:creationId xmlns:a16="http://schemas.microsoft.com/office/drawing/2014/main" id="{7D053A28-0D31-49FE-91A2-99C3822AFAA4}"/>
                </a:ext>
              </a:extLst>
            </p:cNvPr>
            <p:cNvSpPr>
              <a:spLocks noChangeShapeType="1"/>
            </p:cNvSpPr>
            <p:nvPr/>
          </p:nvSpPr>
          <p:spPr bwMode="gray">
            <a:xfrm>
              <a:off x="5420" y="2658"/>
              <a:ext cx="0" cy="1069"/>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8039" name="Text Box 39">
              <a:extLst>
                <a:ext uri="{FF2B5EF4-FFF2-40B4-BE49-F238E27FC236}">
                  <a16:creationId xmlns:a16="http://schemas.microsoft.com/office/drawing/2014/main" id="{A02D5FE7-330E-4232-BDCD-18360EBEB632}"/>
                </a:ext>
              </a:extLst>
            </p:cNvPr>
            <p:cNvSpPr txBox="1">
              <a:spLocks noChangeArrowheads="1"/>
            </p:cNvSpPr>
            <p:nvPr/>
          </p:nvSpPr>
          <p:spPr bwMode="auto">
            <a:xfrm>
              <a:off x="5006" y="1268"/>
              <a:ext cx="8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2000">
                  <a:solidFill>
                    <a:srgbClr val="CC0000"/>
                  </a:solidFill>
                </a:rPr>
                <a:t>= 19% !! </a:t>
              </a:r>
              <a:endParaRPr lang="en-GB" altLang="de-DE" sz="1400">
                <a:solidFill>
                  <a:srgbClr val="CC0000"/>
                </a:solidFill>
              </a:endParaRPr>
            </a:p>
          </p:txBody>
        </p:sp>
      </p:grpSp>
      <p:grpSp>
        <p:nvGrpSpPr>
          <p:cNvPr id="2048040" name="Group 40">
            <a:extLst>
              <a:ext uri="{FF2B5EF4-FFF2-40B4-BE49-F238E27FC236}">
                <a16:creationId xmlns:a16="http://schemas.microsoft.com/office/drawing/2014/main" id="{7C03F2DA-5099-46C5-B530-62E3307372A9}"/>
              </a:ext>
            </a:extLst>
          </p:cNvPr>
          <p:cNvGrpSpPr>
            <a:grpSpLocks/>
          </p:cNvGrpSpPr>
          <p:nvPr/>
        </p:nvGrpSpPr>
        <p:grpSpPr bwMode="auto">
          <a:xfrm>
            <a:off x="7997825" y="4965700"/>
            <a:ext cx="1384300" cy="768350"/>
            <a:chOff x="5038" y="3219"/>
            <a:chExt cx="872" cy="484"/>
          </a:xfrm>
        </p:grpSpPr>
        <p:sp>
          <p:nvSpPr>
            <p:cNvPr id="2048041" name="Text Box 41">
              <a:extLst>
                <a:ext uri="{FF2B5EF4-FFF2-40B4-BE49-F238E27FC236}">
                  <a16:creationId xmlns:a16="http://schemas.microsoft.com/office/drawing/2014/main" id="{937B4B1F-F99E-4D55-9C95-C7FBDCFDB163}"/>
                </a:ext>
              </a:extLst>
            </p:cNvPr>
            <p:cNvSpPr txBox="1">
              <a:spLocks noChangeArrowheads="1"/>
            </p:cNvSpPr>
            <p:nvPr/>
          </p:nvSpPr>
          <p:spPr bwMode="gray">
            <a:xfrm>
              <a:off x="5120" y="3219"/>
              <a:ext cx="790" cy="482"/>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de-DE" sz="1100"/>
                <a:t>“reach” of traditional management</a:t>
              </a:r>
              <a:br>
                <a:rPr lang="en-GB" altLang="de-DE" sz="1100"/>
              </a:br>
              <a:r>
                <a:rPr lang="en-GB" altLang="de-DE" sz="1100"/>
                <a:t>accounting</a:t>
              </a:r>
            </a:p>
          </p:txBody>
        </p:sp>
        <p:sp>
          <p:nvSpPr>
            <p:cNvPr id="2048042" name="Line 42">
              <a:extLst>
                <a:ext uri="{FF2B5EF4-FFF2-40B4-BE49-F238E27FC236}">
                  <a16:creationId xmlns:a16="http://schemas.microsoft.com/office/drawing/2014/main" id="{7504D5E3-671A-46B5-A80C-FF3B89AD054F}"/>
                </a:ext>
              </a:extLst>
            </p:cNvPr>
            <p:cNvSpPr>
              <a:spLocks noChangeShapeType="1"/>
            </p:cNvSpPr>
            <p:nvPr/>
          </p:nvSpPr>
          <p:spPr bwMode="gray">
            <a:xfrm flipH="1">
              <a:off x="5120" y="3264"/>
              <a:ext cx="9" cy="439"/>
            </a:xfrm>
            <a:prstGeom prst="line">
              <a:avLst/>
            </a:prstGeom>
            <a:noFill/>
            <a:ln w="3810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8043" name="Line 43">
              <a:extLst>
                <a:ext uri="{FF2B5EF4-FFF2-40B4-BE49-F238E27FC236}">
                  <a16:creationId xmlns:a16="http://schemas.microsoft.com/office/drawing/2014/main" id="{D9BEF196-2B78-467F-86C8-EAFBA24D2670}"/>
                </a:ext>
              </a:extLst>
            </p:cNvPr>
            <p:cNvSpPr>
              <a:spLocks noChangeShapeType="1"/>
            </p:cNvSpPr>
            <p:nvPr/>
          </p:nvSpPr>
          <p:spPr bwMode="gray">
            <a:xfrm>
              <a:off x="5038" y="3255"/>
              <a:ext cx="229"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grpSp>
      <p:sp>
        <p:nvSpPr>
          <p:cNvPr id="2048044" name="Oval 44">
            <a:extLst>
              <a:ext uri="{FF2B5EF4-FFF2-40B4-BE49-F238E27FC236}">
                <a16:creationId xmlns:a16="http://schemas.microsoft.com/office/drawing/2014/main" id="{C0B140F8-C535-41FA-9A40-D937302DAD5D}"/>
              </a:ext>
            </a:extLst>
          </p:cNvPr>
          <p:cNvSpPr>
            <a:spLocks noChangeArrowheads="1"/>
          </p:cNvSpPr>
          <p:nvPr/>
        </p:nvSpPr>
        <p:spPr bwMode="gray">
          <a:xfrm>
            <a:off x="5287963" y="1376363"/>
            <a:ext cx="3757612" cy="3773487"/>
          </a:xfrm>
          <a:prstGeom prst="ellipse">
            <a:avLst/>
          </a:prstGeom>
          <a:noFill/>
          <a:ln w="28575">
            <a:solidFill>
              <a:srgbClr val="CC0000"/>
            </a:solidFill>
            <a:prstDash val="dash"/>
            <a:round/>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48027"/>
                                        </p:tgtEl>
                                        <p:attrNameLst>
                                          <p:attrName>style.visibility</p:attrName>
                                        </p:attrNameLst>
                                      </p:cBhvr>
                                      <p:to>
                                        <p:strVal val="visible"/>
                                      </p:to>
                                    </p:set>
                                    <p:anim calcmode="lin" valueType="num">
                                      <p:cBhvr>
                                        <p:cTn id="7" dur="500" fill="hold"/>
                                        <p:tgtEl>
                                          <p:spTgt spid="2048027"/>
                                        </p:tgtEl>
                                        <p:attrNameLst>
                                          <p:attrName>ppt_w</p:attrName>
                                        </p:attrNameLst>
                                      </p:cBhvr>
                                      <p:tavLst>
                                        <p:tav tm="0">
                                          <p:val>
                                            <p:fltVal val="0"/>
                                          </p:val>
                                        </p:tav>
                                        <p:tav tm="100000">
                                          <p:val>
                                            <p:strVal val="#ppt_w"/>
                                          </p:val>
                                        </p:tav>
                                      </p:tavLst>
                                    </p:anim>
                                    <p:anim calcmode="lin" valueType="num">
                                      <p:cBhvr>
                                        <p:cTn id="8" dur="500" fill="hold"/>
                                        <p:tgtEl>
                                          <p:spTgt spid="204802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048023"/>
                                        </p:tgtEl>
                                        <p:attrNameLst>
                                          <p:attrName>style.visibility</p:attrName>
                                        </p:attrNameLst>
                                      </p:cBhvr>
                                      <p:to>
                                        <p:strVal val="visible"/>
                                      </p:to>
                                    </p:set>
                                    <p:anim calcmode="lin" valueType="num">
                                      <p:cBhvr>
                                        <p:cTn id="11" dur="500" fill="hold"/>
                                        <p:tgtEl>
                                          <p:spTgt spid="2048023"/>
                                        </p:tgtEl>
                                        <p:attrNameLst>
                                          <p:attrName>ppt_w</p:attrName>
                                        </p:attrNameLst>
                                      </p:cBhvr>
                                      <p:tavLst>
                                        <p:tav tm="0">
                                          <p:val>
                                            <p:fltVal val="0"/>
                                          </p:val>
                                        </p:tav>
                                        <p:tav tm="100000">
                                          <p:val>
                                            <p:strVal val="#ppt_w"/>
                                          </p:val>
                                        </p:tav>
                                      </p:tavLst>
                                    </p:anim>
                                    <p:anim calcmode="lin" valueType="num">
                                      <p:cBhvr>
                                        <p:cTn id="12" dur="500" fill="hold"/>
                                        <p:tgtEl>
                                          <p:spTgt spid="2048023"/>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048040"/>
                                        </p:tgtEl>
                                        <p:attrNameLst>
                                          <p:attrName>style.visibility</p:attrName>
                                        </p:attrNameLst>
                                      </p:cBhvr>
                                      <p:to>
                                        <p:strVal val="visible"/>
                                      </p:to>
                                    </p:set>
                                    <p:anim calcmode="lin" valueType="num">
                                      <p:cBhvr>
                                        <p:cTn id="17" dur="500" fill="hold"/>
                                        <p:tgtEl>
                                          <p:spTgt spid="2048040"/>
                                        </p:tgtEl>
                                        <p:attrNameLst>
                                          <p:attrName>ppt_w</p:attrName>
                                        </p:attrNameLst>
                                      </p:cBhvr>
                                      <p:tavLst>
                                        <p:tav tm="0">
                                          <p:val>
                                            <p:fltVal val="0"/>
                                          </p:val>
                                        </p:tav>
                                        <p:tav tm="100000">
                                          <p:val>
                                            <p:strVal val="#ppt_w"/>
                                          </p:val>
                                        </p:tav>
                                      </p:tavLst>
                                    </p:anim>
                                    <p:anim calcmode="lin" valueType="num">
                                      <p:cBhvr>
                                        <p:cTn id="18" dur="500" fill="hold"/>
                                        <p:tgtEl>
                                          <p:spTgt spid="2048040"/>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2048044"/>
                                        </p:tgtEl>
                                        <p:attrNameLst>
                                          <p:attrName>style.visibility</p:attrName>
                                        </p:attrNameLst>
                                      </p:cBhvr>
                                      <p:to>
                                        <p:strVal val="visible"/>
                                      </p:to>
                                    </p:set>
                                    <p:anim calcmode="lin" valueType="num">
                                      <p:cBhvr>
                                        <p:cTn id="23" dur="500" fill="hold"/>
                                        <p:tgtEl>
                                          <p:spTgt spid="2048044"/>
                                        </p:tgtEl>
                                        <p:attrNameLst>
                                          <p:attrName>ppt_w</p:attrName>
                                        </p:attrNameLst>
                                      </p:cBhvr>
                                      <p:tavLst>
                                        <p:tav tm="0">
                                          <p:val>
                                            <p:fltVal val="0"/>
                                          </p:val>
                                        </p:tav>
                                        <p:tav tm="100000">
                                          <p:val>
                                            <p:strVal val="#ppt_w"/>
                                          </p:val>
                                        </p:tav>
                                      </p:tavLst>
                                    </p:anim>
                                    <p:anim calcmode="lin" valueType="num">
                                      <p:cBhvr>
                                        <p:cTn id="24" dur="500" fill="hold"/>
                                        <p:tgtEl>
                                          <p:spTgt spid="20480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26" name="Rectangle 2">
            <a:extLst>
              <a:ext uri="{FF2B5EF4-FFF2-40B4-BE49-F238E27FC236}">
                <a16:creationId xmlns:a16="http://schemas.microsoft.com/office/drawing/2014/main" id="{7D4EE235-55CB-4CCE-8B50-9750C739A7C0}"/>
              </a:ext>
            </a:extLst>
          </p:cNvPr>
          <p:cNvSpPr>
            <a:spLocks noGrp="1" noChangeArrowheads="1"/>
          </p:cNvSpPr>
          <p:nvPr>
            <p:ph type="title"/>
          </p:nvPr>
        </p:nvSpPr>
        <p:spPr/>
        <p:txBody>
          <a:bodyPr/>
          <a:lstStyle/>
          <a:p>
            <a:r>
              <a:rPr lang="en-US" altLang="de-DE">
                <a:solidFill>
                  <a:schemeClr val="tx1"/>
                </a:solidFill>
              </a:rPr>
              <a:t>Conclusion &amp; outlook</a:t>
            </a:r>
            <a:endParaRPr lang="en-GB" altLang="de-DE">
              <a:solidFill>
                <a:schemeClr val="tx1"/>
              </a:solidFill>
            </a:endParaRPr>
          </a:p>
        </p:txBody>
      </p:sp>
      <p:sp>
        <p:nvSpPr>
          <p:cNvPr id="2049068" name="Rectangle 44">
            <a:extLst>
              <a:ext uri="{FF2B5EF4-FFF2-40B4-BE49-F238E27FC236}">
                <a16:creationId xmlns:a16="http://schemas.microsoft.com/office/drawing/2014/main" id="{CFCC7E2B-FE4F-46D0-9073-1BA96DED3E52}"/>
              </a:ext>
            </a:extLst>
          </p:cNvPr>
          <p:cNvSpPr>
            <a:spLocks noChangeArrowheads="1"/>
          </p:cNvSpPr>
          <p:nvPr/>
        </p:nvSpPr>
        <p:spPr bwMode="gray">
          <a:xfrm>
            <a:off x="0" y="1052513"/>
            <a:ext cx="88392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71450" algn="l">
              <a:lnSpc>
                <a:spcPct val="90000"/>
              </a:lnSpc>
              <a:defRPr sz="2200">
                <a:solidFill>
                  <a:srgbClr val="333333"/>
                </a:solidFill>
                <a:latin typeface="Arial Black" panose="020B0A04020102020204" pitchFamily="34" charset="0"/>
              </a:defRPr>
            </a:lvl1pPr>
            <a:lvl2pPr marL="171450" algn="l">
              <a:lnSpc>
                <a:spcPct val="90000"/>
              </a:lnSpc>
              <a:defRPr sz="2200">
                <a:solidFill>
                  <a:srgbClr val="333333"/>
                </a:solidFill>
                <a:latin typeface="Arial Black" panose="020B0A04020102020204" pitchFamily="34" charset="0"/>
              </a:defRPr>
            </a:lvl2pPr>
            <a:lvl3pPr marL="171450" algn="l">
              <a:lnSpc>
                <a:spcPct val="90000"/>
              </a:lnSpc>
              <a:defRPr sz="2200">
                <a:solidFill>
                  <a:srgbClr val="333333"/>
                </a:solidFill>
                <a:latin typeface="Arial Black" panose="020B0A04020102020204" pitchFamily="34" charset="0"/>
              </a:defRPr>
            </a:lvl3pPr>
            <a:lvl4pPr marL="171450" algn="l">
              <a:lnSpc>
                <a:spcPct val="90000"/>
              </a:lnSpc>
              <a:defRPr sz="2200">
                <a:solidFill>
                  <a:srgbClr val="333333"/>
                </a:solidFill>
                <a:latin typeface="Arial Black" panose="020B0A04020102020204" pitchFamily="34" charset="0"/>
              </a:defRPr>
            </a:lvl4pPr>
            <a:lvl5pPr marL="171450" algn="l">
              <a:lnSpc>
                <a:spcPct val="90000"/>
              </a:lnSpc>
              <a:defRPr sz="2200">
                <a:solidFill>
                  <a:srgbClr val="333333"/>
                </a:solidFill>
                <a:latin typeface="Arial Black" panose="020B0A04020102020204" pitchFamily="34" charset="0"/>
              </a:defRPr>
            </a:lvl5pPr>
            <a:lvl6pPr marL="628650" fontAlgn="base">
              <a:lnSpc>
                <a:spcPct val="90000"/>
              </a:lnSpc>
              <a:spcBef>
                <a:spcPct val="0"/>
              </a:spcBef>
              <a:spcAft>
                <a:spcPct val="0"/>
              </a:spcAft>
              <a:defRPr sz="2200">
                <a:solidFill>
                  <a:srgbClr val="333333"/>
                </a:solidFill>
                <a:latin typeface="Arial Black" panose="020B0A04020102020204" pitchFamily="34" charset="0"/>
              </a:defRPr>
            </a:lvl6pPr>
            <a:lvl7pPr marL="1085850" fontAlgn="base">
              <a:lnSpc>
                <a:spcPct val="90000"/>
              </a:lnSpc>
              <a:spcBef>
                <a:spcPct val="0"/>
              </a:spcBef>
              <a:spcAft>
                <a:spcPct val="0"/>
              </a:spcAft>
              <a:defRPr sz="2200">
                <a:solidFill>
                  <a:srgbClr val="333333"/>
                </a:solidFill>
                <a:latin typeface="Arial Black" panose="020B0A04020102020204" pitchFamily="34" charset="0"/>
              </a:defRPr>
            </a:lvl7pPr>
            <a:lvl8pPr marL="1543050" fontAlgn="base">
              <a:lnSpc>
                <a:spcPct val="90000"/>
              </a:lnSpc>
              <a:spcBef>
                <a:spcPct val="0"/>
              </a:spcBef>
              <a:spcAft>
                <a:spcPct val="0"/>
              </a:spcAft>
              <a:defRPr sz="2200">
                <a:solidFill>
                  <a:srgbClr val="333333"/>
                </a:solidFill>
                <a:latin typeface="Arial Black" panose="020B0A04020102020204" pitchFamily="34" charset="0"/>
              </a:defRPr>
            </a:lvl8pPr>
            <a:lvl9pPr marL="2000250" fontAlgn="base">
              <a:lnSpc>
                <a:spcPct val="90000"/>
              </a:lnSpc>
              <a:spcBef>
                <a:spcPct val="0"/>
              </a:spcBef>
              <a:spcAft>
                <a:spcPct val="0"/>
              </a:spcAft>
              <a:defRPr sz="2200">
                <a:solidFill>
                  <a:srgbClr val="333333"/>
                </a:solidFill>
                <a:latin typeface="Arial Black" panose="020B0A04020102020204" pitchFamily="34" charset="0"/>
              </a:defRPr>
            </a:lvl9pPr>
          </a:lstStyle>
          <a:p>
            <a:pPr algn="ctr"/>
            <a:r>
              <a:rPr lang="de-DE" altLang="de-DE" sz="2000" b="0">
                <a:solidFill>
                  <a:schemeClr val="hlink"/>
                </a:solidFill>
              </a:rPr>
              <a:t>Book Values  reflect only the historic (objective) </a:t>
            </a:r>
            <a:br>
              <a:rPr lang="de-DE" altLang="de-DE" sz="2000" b="0">
                <a:solidFill>
                  <a:schemeClr val="hlink"/>
                </a:solidFill>
              </a:rPr>
            </a:br>
            <a:r>
              <a:rPr lang="de-DE" altLang="de-DE" sz="2000" b="0">
                <a:solidFill>
                  <a:schemeClr val="hlink"/>
                </a:solidFill>
              </a:rPr>
              <a:t>costs of assets – not the (subjective) value created </a:t>
            </a:r>
          </a:p>
        </p:txBody>
      </p:sp>
      <p:sp>
        <p:nvSpPr>
          <p:cNvPr id="2049069" name="Rectangle 45">
            <a:extLst>
              <a:ext uri="{FF2B5EF4-FFF2-40B4-BE49-F238E27FC236}">
                <a16:creationId xmlns:a16="http://schemas.microsoft.com/office/drawing/2014/main" id="{E9F4C5C0-701E-4B31-9ED0-2EDD05DDF159}"/>
              </a:ext>
            </a:extLst>
          </p:cNvPr>
          <p:cNvSpPr>
            <a:spLocks noChangeArrowheads="1"/>
          </p:cNvSpPr>
          <p:nvPr/>
        </p:nvSpPr>
        <p:spPr bwMode="gray">
          <a:xfrm>
            <a:off x="1379538" y="3240088"/>
            <a:ext cx="1331912" cy="208915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800">
                <a:solidFill>
                  <a:schemeClr val="bg1"/>
                </a:solidFill>
              </a:rPr>
              <a:t>Book</a:t>
            </a:r>
            <a:br>
              <a:rPr lang="de-DE" altLang="de-DE" sz="1800">
                <a:solidFill>
                  <a:schemeClr val="bg1"/>
                </a:solidFill>
              </a:rPr>
            </a:br>
            <a:r>
              <a:rPr lang="de-DE" altLang="de-DE" sz="1800">
                <a:solidFill>
                  <a:schemeClr val="bg1"/>
                </a:solidFill>
              </a:rPr>
              <a:t>Value</a:t>
            </a:r>
          </a:p>
        </p:txBody>
      </p:sp>
      <p:sp>
        <p:nvSpPr>
          <p:cNvPr id="2049070" name="Rectangle 46">
            <a:extLst>
              <a:ext uri="{FF2B5EF4-FFF2-40B4-BE49-F238E27FC236}">
                <a16:creationId xmlns:a16="http://schemas.microsoft.com/office/drawing/2014/main" id="{DF0775A7-86E7-4032-A973-E0807BFDA950}"/>
              </a:ext>
            </a:extLst>
          </p:cNvPr>
          <p:cNvSpPr>
            <a:spLocks noChangeArrowheads="1"/>
          </p:cNvSpPr>
          <p:nvPr/>
        </p:nvSpPr>
        <p:spPr bwMode="gray">
          <a:xfrm>
            <a:off x="6340475" y="1773238"/>
            <a:ext cx="1317625" cy="3571875"/>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800">
                <a:solidFill>
                  <a:schemeClr val="bg1"/>
                </a:solidFill>
              </a:rPr>
              <a:t>Market</a:t>
            </a:r>
            <a:br>
              <a:rPr lang="de-DE" altLang="de-DE" sz="1800">
                <a:solidFill>
                  <a:schemeClr val="bg1"/>
                </a:solidFill>
              </a:rPr>
            </a:br>
            <a:r>
              <a:rPr lang="de-DE" altLang="de-DE" sz="1800">
                <a:solidFill>
                  <a:schemeClr val="bg1"/>
                </a:solidFill>
              </a:rPr>
              <a:t>Value</a:t>
            </a:r>
          </a:p>
        </p:txBody>
      </p:sp>
      <p:sp>
        <p:nvSpPr>
          <p:cNvPr id="2049071" name="Rectangle 47">
            <a:extLst>
              <a:ext uri="{FF2B5EF4-FFF2-40B4-BE49-F238E27FC236}">
                <a16:creationId xmlns:a16="http://schemas.microsoft.com/office/drawing/2014/main" id="{0D887693-9827-41DB-94E7-58379705FA80}"/>
              </a:ext>
            </a:extLst>
          </p:cNvPr>
          <p:cNvSpPr>
            <a:spLocks noChangeArrowheads="1"/>
          </p:cNvSpPr>
          <p:nvPr/>
        </p:nvSpPr>
        <p:spPr bwMode="gray">
          <a:xfrm>
            <a:off x="2711450" y="3240088"/>
            <a:ext cx="3629025" cy="210502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9072" name="AutoShape 48">
            <a:extLst>
              <a:ext uri="{FF2B5EF4-FFF2-40B4-BE49-F238E27FC236}">
                <a16:creationId xmlns:a16="http://schemas.microsoft.com/office/drawing/2014/main" id="{36ABA6AB-8DE2-49E1-960C-6F4552FC0BC6}"/>
              </a:ext>
            </a:extLst>
          </p:cNvPr>
          <p:cNvSpPr>
            <a:spLocks noChangeArrowheads="1"/>
          </p:cNvSpPr>
          <p:nvPr/>
        </p:nvSpPr>
        <p:spPr bwMode="gray">
          <a:xfrm rot="5400000">
            <a:off x="2138363" y="3994150"/>
            <a:ext cx="1930400" cy="56515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9073" name="AutoShape 49">
            <a:extLst>
              <a:ext uri="{FF2B5EF4-FFF2-40B4-BE49-F238E27FC236}">
                <a16:creationId xmlns:a16="http://schemas.microsoft.com/office/drawing/2014/main" id="{0CAA13AE-20EF-44B8-8D4D-5D2FD66B71AA}"/>
              </a:ext>
            </a:extLst>
          </p:cNvPr>
          <p:cNvSpPr>
            <a:spLocks noChangeArrowheads="1"/>
          </p:cNvSpPr>
          <p:nvPr/>
        </p:nvSpPr>
        <p:spPr bwMode="gray">
          <a:xfrm rot="5400000">
            <a:off x="2868613" y="4024313"/>
            <a:ext cx="1930400" cy="56515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9074" name="AutoShape 50">
            <a:extLst>
              <a:ext uri="{FF2B5EF4-FFF2-40B4-BE49-F238E27FC236}">
                <a16:creationId xmlns:a16="http://schemas.microsoft.com/office/drawing/2014/main" id="{C2C8DDC8-F597-45E7-BB57-B3BA771B7A98}"/>
              </a:ext>
            </a:extLst>
          </p:cNvPr>
          <p:cNvSpPr>
            <a:spLocks noChangeArrowheads="1"/>
          </p:cNvSpPr>
          <p:nvPr/>
        </p:nvSpPr>
        <p:spPr bwMode="gray">
          <a:xfrm rot="5400000">
            <a:off x="3598863" y="4054475"/>
            <a:ext cx="1930400" cy="56515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9075" name="AutoShape 51">
            <a:extLst>
              <a:ext uri="{FF2B5EF4-FFF2-40B4-BE49-F238E27FC236}">
                <a16:creationId xmlns:a16="http://schemas.microsoft.com/office/drawing/2014/main" id="{5BE2D866-A8F6-491A-8A4C-E0057667B295}"/>
              </a:ext>
            </a:extLst>
          </p:cNvPr>
          <p:cNvSpPr>
            <a:spLocks noChangeArrowheads="1"/>
          </p:cNvSpPr>
          <p:nvPr/>
        </p:nvSpPr>
        <p:spPr bwMode="gray">
          <a:xfrm rot="5400000">
            <a:off x="4343400" y="4070350"/>
            <a:ext cx="1930400" cy="56515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9076" name="AutoShape 52">
            <a:extLst>
              <a:ext uri="{FF2B5EF4-FFF2-40B4-BE49-F238E27FC236}">
                <a16:creationId xmlns:a16="http://schemas.microsoft.com/office/drawing/2014/main" id="{BB5C6B71-B308-4FFB-9E64-7F1A66CA189C}"/>
              </a:ext>
            </a:extLst>
          </p:cNvPr>
          <p:cNvSpPr>
            <a:spLocks noChangeArrowheads="1"/>
          </p:cNvSpPr>
          <p:nvPr/>
        </p:nvSpPr>
        <p:spPr bwMode="gray">
          <a:xfrm rot="5400000">
            <a:off x="5059363" y="4057650"/>
            <a:ext cx="1930400" cy="56515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9077" name="Rectangle 53">
            <a:extLst>
              <a:ext uri="{FF2B5EF4-FFF2-40B4-BE49-F238E27FC236}">
                <a16:creationId xmlns:a16="http://schemas.microsoft.com/office/drawing/2014/main" id="{CCAB7071-6A76-46B7-9FF7-B85C5F083F59}"/>
              </a:ext>
            </a:extLst>
          </p:cNvPr>
          <p:cNvSpPr>
            <a:spLocks noChangeArrowheads="1"/>
          </p:cNvSpPr>
          <p:nvPr/>
        </p:nvSpPr>
        <p:spPr bwMode="gray">
          <a:xfrm>
            <a:off x="2698750" y="1789113"/>
            <a:ext cx="3641725" cy="1465262"/>
          </a:xfrm>
          <a:prstGeom prst="rect">
            <a:avLst/>
          </a:prstGeom>
          <a:gradFill rotWithShape="1">
            <a:gsLst>
              <a:gs pos="0">
                <a:srgbClr val="FFFFFF"/>
              </a:gs>
              <a:gs pos="100000">
                <a:srgbClr val="C9E4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9078" name="Line 54">
            <a:extLst>
              <a:ext uri="{FF2B5EF4-FFF2-40B4-BE49-F238E27FC236}">
                <a16:creationId xmlns:a16="http://schemas.microsoft.com/office/drawing/2014/main" id="{4E7444FE-E033-435E-BDB9-413EE96221F9}"/>
              </a:ext>
            </a:extLst>
          </p:cNvPr>
          <p:cNvSpPr>
            <a:spLocks noChangeShapeType="1"/>
          </p:cNvSpPr>
          <p:nvPr/>
        </p:nvSpPr>
        <p:spPr bwMode="gray">
          <a:xfrm flipV="1">
            <a:off x="2698750" y="1800225"/>
            <a:ext cx="3627438" cy="14541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9079" name="AutoShape 55">
            <a:extLst>
              <a:ext uri="{FF2B5EF4-FFF2-40B4-BE49-F238E27FC236}">
                <a16:creationId xmlns:a16="http://schemas.microsoft.com/office/drawing/2014/main" id="{B2D4BB62-7385-41EC-900D-65B66834E282}"/>
              </a:ext>
            </a:extLst>
          </p:cNvPr>
          <p:cNvSpPr>
            <a:spLocks noChangeArrowheads="1"/>
          </p:cNvSpPr>
          <p:nvPr/>
        </p:nvSpPr>
        <p:spPr bwMode="gray">
          <a:xfrm>
            <a:off x="7531100" y="2076450"/>
            <a:ext cx="319088" cy="638175"/>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9080" name="Text Box 56">
            <a:extLst>
              <a:ext uri="{FF2B5EF4-FFF2-40B4-BE49-F238E27FC236}">
                <a16:creationId xmlns:a16="http://schemas.microsoft.com/office/drawing/2014/main" id="{B39777FD-00EF-4E86-BB16-45F9E102AE45}"/>
              </a:ext>
            </a:extLst>
          </p:cNvPr>
          <p:cNvSpPr txBox="1">
            <a:spLocks noChangeArrowheads="1"/>
          </p:cNvSpPr>
          <p:nvPr/>
        </p:nvSpPr>
        <p:spPr bwMode="gray">
          <a:xfrm>
            <a:off x="7696200" y="2219325"/>
            <a:ext cx="1219200" cy="30480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sz="1400"/>
              <a:t>Future</a:t>
            </a:r>
          </a:p>
        </p:txBody>
      </p:sp>
      <p:sp>
        <p:nvSpPr>
          <p:cNvPr id="2049081" name="Text Box 57">
            <a:extLst>
              <a:ext uri="{FF2B5EF4-FFF2-40B4-BE49-F238E27FC236}">
                <a16:creationId xmlns:a16="http://schemas.microsoft.com/office/drawing/2014/main" id="{F249D522-FC2E-4FEC-AF02-4D46CA4A7F80}"/>
              </a:ext>
            </a:extLst>
          </p:cNvPr>
          <p:cNvSpPr txBox="1">
            <a:spLocks noChangeArrowheads="1"/>
          </p:cNvSpPr>
          <p:nvPr/>
        </p:nvSpPr>
        <p:spPr bwMode="gray">
          <a:xfrm>
            <a:off x="0" y="3897313"/>
            <a:ext cx="1304925" cy="30480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sz="1400"/>
              <a:t>History</a:t>
            </a:r>
          </a:p>
        </p:txBody>
      </p:sp>
      <p:sp>
        <p:nvSpPr>
          <p:cNvPr id="2049082" name="AutoShape 58">
            <a:extLst>
              <a:ext uri="{FF2B5EF4-FFF2-40B4-BE49-F238E27FC236}">
                <a16:creationId xmlns:a16="http://schemas.microsoft.com/office/drawing/2014/main" id="{186B8CDB-4AA6-4C16-9CA1-54C6DA529B9A}"/>
              </a:ext>
            </a:extLst>
          </p:cNvPr>
          <p:cNvSpPr>
            <a:spLocks noChangeArrowheads="1"/>
          </p:cNvSpPr>
          <p:nvPr/>
        </p:nvSpPr>
        <p:spPr bwMode="gray">
          <a:xfrm flipH="1">
            <a:off x="1158875" y="3714750"/>
            <a:ext cx="319088" cy="638175"/>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49083" name="Text Box 59">
            <a:extLst>
              <a:ext uri="{FF2B5EF4-FFF2-40B4-BE49-F238E27FC236}">
                <a16:creationId xmlns:a16="http://schemas.microsoft.com/office/drawing/2014/main" id="{23EF3B11-5C97-443B-803E-25DE22B69E2B}"/>
              </a:ext>
            </a:extLst>
          </p:cNvPr>
          <p:cNvSpPr txBox="1">
            <a:spLocks noChangeArrowheads="1"/>
          </p:cNvSpPr>
          <p:nvPr/>
        </p:nvSpPr>
        <p:spPr bwMode="auto">
          <a:xfrm>
            <a:off x="2887663" y="1903413"/>
            <a:ext cx="1389062" cy="9144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5400">
                <a:solidFill>
                  <a:srgbClr val="FF0000"/>
                </a:solidFill>
              </a:rPr>
              <a:t>?</a:t>
            </a:r>
          </a:p>
        </p:txBody>
      </p:sp>
      <p:grpSp>
        <p:nvGrpSpPr>
          <p:cNvPr id="2049086" name="Group 62">
            <a:extLst>
              <a:ext uri="{FF2B5EF4-FFF2-40B4-BE49-F238E27FC236}">
                <a16:creationId xmlns:a16="http://schemas.microsoft.com/office/drawing/2014/main" id="{36193D4F-A301-400B-B58B-754F97083CF4}"/>
              </a:ext>
            </a:extLst>
          </p:cNvPr>
          <p:cNvGrpSpPr>
            <a:grpSpLocks/>
          </p:cNvGrpSpPr>
          <p:nvPr/>
        </p:nvGrpSpPr>
        <p:grpSpPr bwMode="auto">
          <a:xfrm>
            <a:off x="1304925" y="5345113"/>
            <a:ext cx="6545263" cy="1074737"/>
            <a:chOff x="1111" y="3475"/>
            <a:chExt cx="3633" cy="677"/>
          </a:xfrm>
        </p:grpSpPr>
        <p:sp>
          <p:nvSpPr>
            <p:cNvPr id="2049084" name="Text Box 60">
              <a:extLst>
                <a:ext uri="{FF2B5EF4-FFF2-40B4-BE49-F238E27FC236}">
                  <a16:creationId xmlns:a16="http://schemas.microsoft.com/office/drawing/2014/main" id="{4E0C641B-C8B1-4EE2-9A1C-EC9C486BD290}"/>
                </a:ext>
              </a:extLst>
            </p:cNvPr>
            <p:cNvSpPr txBox="1">
              <a:spLocks noChangeArrowheads="1"/>
            </p:cNvSpPr>
            <p:nvPr/>
          </p:nvSpPr>
          <p:spPr bwMode="auto">
            <a:xfrm>
              <a:off x="1111" y="3748"/>
              <a:ext cx="3633" cy="40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t>Required: Performance Measurment Systems that provide insight into the (intangible) value creation process</a:t>
              </a:r>
            </a:p>
          </p:txBody>
        </p:sp>
        <p:sp>
          <p:nvSpPr>
            <p:cNvPr id="2049085" name="AutoShape 61">
              <a:extLst>
                <a:ext uri="{FF2B5EF4-FFF2-40B4-BE49-F238E27FC236}">
                  <a16:creationId xmlns:a16="http://schemas.microsoft.com/office/drawing/2014/main" id="{C5498CE9-3BAD-461E-8ED7-D703CF44E109}"/>
                </a:ext>
              </a:extLst>
            </p:cNvPr>
            <p:cNvSpPr>
              <a:spLocks noChangeArrowheads="1"/>
            </p:cNvSpPr>
            <p:nvPr/>
          </p:nvSpPr>
          <p:spPr bwMode="auto">
            <a:xfrm>
              <a:off x="2593" y="3475"/>
              <a:ext cx="573" cy="273"/>
            </a:xfrm>
            <a:prstGeom prst="downArrow">
              <a:avLst>
                <a:gd name="adj1" fmla="val 50000"/>
                <a:gd name="adj2" fmla="val 25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9083"/>
                                        </p:tgtEl>
                                        <p:attrNameLst>
                                          <p:attrName>style.visibility</p:attrName>
                                        </p:attrNameLst>
                                      </p:cBhvr>
                                      <p:to>
                                        <p:strVal val="visible"/>
                                      </p:to>
                                    </p:set>
                                    <p:anim calcmode="lin" valueType="num">
                                      <p:cBhvr>
                                        <p:cTn id="7" dur="500" fill="hold"/>
                                        <p:tgtEl>
                                          <p:spTgt spid="2049083"/>
                                        </p:tgtEl>
                                        <p:attrNameLst>
                                          <p:attrName>ppt_w</p:attrName>
                                        </p:attrNameLst>
                                      </p:cBhvr>
                                      <p:tavLst>
                                        <p:tav tm="0">
                                          <p:val>
                                            <p:fltVal val="0"/>
                                          </p:val>
                                        </p:tav>
                                        <p:tav tm="100000">
                                          <p:val>
                                            <p:strVal val="#ppt_w"/>
                                          </p:val>
                                        </p:tav>
                                      </p:tavLst>
                                    </p:anim>
                                    <p:anim calcmode="lin" valueType="num">
                                      <p:cBhvr>
                                        <p:cTn id="8" dur="500" fill="hold"/>
                                        <p:tgtEl>
                                          <p:spTgt spid="204908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049086"/>
                                        </p:tgtEl>
                                        <p:attrNameLst>
                                          <p:attrName>style.visibility</p:attrName>
                                        </p:attrNameLst>
                                      </p:cBhvr>
                                      <p:to>
                                        <p:strVal val="visible"/>
                                      </p:to>
                                    </p:set>
                                    <p:animEffect transition="in" filter="wipe(up)">
                                      <p:cBhvr>
                                        <p:cTn id="13" dur="500"/>
                                        <p:tgtEl>
                                          <p:spTgt spid="2049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8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050" name="Rectangle 2">
            <a:extLst>
              <a:ext uri="{FF2B5EF4-FFF2-40B4-BE49-F238E27FC236}">
                <a16:creationId xmlns:a16="http://schemas.microsoft.com/office/drawing/2014/main" id="{7A2AB02F-E913-43F2-BB2A-CA4E8A954891}"/>
              </a:ext>
            </a:extLst>
          </p:cNvPr>
          <p:cNvSpPr>
            <a:spLocks noGrp="1" noChangeArrowheads="1"/>
          </p:cNvSpPr>
          <p:nvPr>
            <p:ph type="title"/>
          </p:nvPr>
        </p:nvSpPr>
        <p:spPr/>
        <p:txBody>
          <a:bodyPr/>
          <a:lstStyle/>
          <a:p>
            <a:r>
              <a:rPr lang="en-US" altLang="de-DE">
                <a:solidFill>
                  <a:schemeClr val="tx1"/>
                </a:solidFill>
              </a:rPr>
              <a:t>Conclusion &amp; outlook</a:t>
            </a:r>
            <a:endParaRPr lang="en-GB" altLang="de-DE">
              <a:solidFill>
                <a:schemeClr val="tx1"/>
              </a:solidFill>
            </a:endParaRPr>
          </a:p>
        </p:txBody>
      </p:sp>
      <p:sp>
        <p:nvSpPr>
          <p:cNvPr id="2050051" name="Rectangle 3">
            <a:extLst>
              <a:ext uri="{FF2B5EF4-FFF2-40B4-BE49-F238E27FC236}">
                <a16:creationId xmlns:a16="http://schemas.microsoft.com/office/drawing/2014/main" id="{B99A1810-8EA1-43E7-A2AA-5EEFB9F4A7E8}"/>
              </a:ext>
            </a:extLst>
          </p:cNvPr>
          <p:cNvSpPr>
            <a:spLocks noChangeArrowheads="1"/>
          </p:cNvSpPr>
          <p:nvPr/>
        </p:nvSpPr>
        <p:spPr bwMode="gray">
          <a:xfrm>
            <a:off x="0" y="827088"/>
            <a:ext cx="88392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71450" algn="l">
              <a:lnSpc>
                <a:spcPct val="90000"/>
              </a:lnSpc>
              <a:defRPr sz="2200">
                <a:solidFill>
                  <a:srgbClr val="333333"/>
                </a:solidFill>
                <a:latin typeface="Arial Black" panose="020B0A04020102020204" pitchFamily="34" charset="0"/>
              </a:defRPr>
            </a:lvl1pPr>
            <a:lvl2pPr marL="171450" algn="l">
              <a:lnSpc>
                <a:spcPct val="90000"/>
              </a:lnSpc>
              <a:defRPr sz="2200">
                <a:solidFill>
                  <a:srgbClr val="333333"/>
                </a:solidFill>
                <a:latin typeface="Arial Black" panose="020B0A04020102020204" pitchFamily="34" charset="0"/>
              </a:defRPr>
            </a:lvl2pPr>
            <a:lvl3pPr marL="171450" algn="l">
              <a:lnSpc>
                <a:spcPct val="90000"/>
              </a:lnSpc>
              <a:defRPr sz="2200">
                <a:solidFill>
                  <a:srgbClr val="333333"/>
                </a:solidFill>
                <a:latin typeface="Arial Black" panose="020B0A04020102020204" pitchFamily="34" charset="0"/>
              </a:defRPr>
            </a:lvl3pPr>
            <a:lvl4pPr marL="171450" algn="l">
              <a:lnSpc>
                <a:spcPct val="90000"/>
              </a:lnSpc>
              <a:defRPr sz="2200">
                <a:solidFill>
                  <a:srgbClr val="333333"/>
                </a:solidFill>
                <a:latin typeface="Arial Black" panose="020B0A04020102020204" pitchFamily="34" charset="0"/>
              </a:defRPr>
            </a:lvl4pPr>
            <a:lvl5pPr marL="171450" algn="l">
              <a:lnSpc>
                <a:spcPct val="90000"/>
              </a:lnSpc>
              <a:defRPr sz="2200">
                <a:solidFill>
                  <a:srgbClr val="333333"/>
                </a:solidFill>
                <a:latin typeface="Arial Black" panose="020B0A04020102020204" pitchFamily="34" charset="0"/>
              </a:defRPr>
            </a:lvl5pPr>
            <a:lvl6pPr marL="628650" fontAlgn="base">
              <a:lnSpc>
                <a:spcPct val="90000"/>
              </a:lnSpc>
              <a:spcBef>
                <a:spcPct val="0"/>
              </a:spcBef>
              <a:spcAft>
                <a:spcPct val="0"/>
              </a:spcAft>
              <a:defRPr sz="2200">
                <a:solidFill>
                  <a:srgbClr val="333333"/>
                </a:solidFill>
                <a:latin typeface="Arial Black" panose="020B0A04020102020204" pitchFamily="34" charset="0"/>
              </a:defRPr>
            </a:lvl6pPr>
            <a:lvl7pPr marL="1085850" fontAlgn="base">
              <a:lnSpc>
                <a:spcPct val="90000"/>
              </a:lnSpc>
              <a:spcBef>
                <a:spcPct val="0"/>
              </a:spcBef>
              <a:spcAft>
                <a:spcPct val="0"/>
              </a:spcAft>
              <a:defRPr sz="2200">
                <a:solidFill>
                  <a:srgbClr val="333333"/>
                </a:solidFill>
                <a:latin typeface="Arial Black" panose="020B0A04020102020204" pitchFamily="34" charset="0"/>
              </a:defRPr>
            </a:lvl7pPr>
            <a:lvl8pPr marL="1543050" fontAlgn="base">
              <a:lnSpc>
                <a:spcPct val="90000"/>
              </a:lnSpc>
              <a:spcBef>
                <a:spcPct val="0"/>
              </a:spcBef>
              <a:spcAft>
                <a:spcPct val="0"/>
              </a:spcAft>
              <a:defRPr sz="2200">
                <a:solidFill>
                  <a:srgbClr val="333333"/>
                </a:solidFill>
                <a:latin typeface="Arial Black" panose="020B0A04020102020204" pitchFamily="34" charset="0"/>
              </a:defRPr>
            </a:lvl8pPr>
            <a:lvl9pPr marL="2000250" fontAlgn="base">
              <a:lnSpc>
                <a:spcPct val="90000"/>
              </a:lnSpc>
              <a:spcBef>
                <a:spcPct val="0"/>
              </a:spcBef>
              <a:spcAft>
                <a:spcPct val="0"/>
              </a:spcAft>
              <a:defRPr sz="2200">
                <a:solidFill>
                  <a:srgbClr val="333333"/>
                </a:solidFill>
                <a:latin typeface="Arial Black" panose="020B0A04020102020204" pitchFamily="34" charset="0"/>
              </a:defRPr>
            </a:lvl9pPr>
          </a:lstStyle>
          <a:p>
            <a:pPr algn="ctr"/>
            <a:r>
              <a:rPr lang="de-DE" altLang="de-DE" sz="2000" b="0">
                <a:solidFill>
                  <a:schemeClr val="hlink"/>
                </a:solidFill>
              </a:rPr>
              <a:t>Organisations need today </a:t>
            </a:r>
            <a:br>
              <a:rPr lang="de-DE" altLang="de-DE" sz="2000" b="0">
                <a:solidFill>
                  <a:schemeClr val="hlink"/>
                </a:solidFill>
              </a:rPr>
            </a:br>
            <a:r>
              <a:rPr lang="de-DE" altLang="de-DE" sz="2000" b="0">
                <a:solidFill>
                  <a:schemeClr val="hlink"/>
                </a:solidFill>
              </a:rPr>
              <a:t>performance measurement systems that:</a:t>
            </a:r>
          </a:p>
        </p:txBody>
      </p:sp>
      <p:sp>
        <p:nvSpPr>
          <p:cNvPr id="2050067" name="Rectangle 19">
            <a:extLst>
              <a:ext uri="{FF2B5EF4-FFF2-40B4-BE49-F238E27FC236}">
                <a16:creationId xmlns:a16="http://schemas.microsoft.com/office/drawing/2014/main" id="{7156C812-53D9-4A0C-B25D-8366FB574971}"/>
              </a:ext>
            </a:extLst>
          </p:cNvPr>
          <p:cNvSpPr>
            <a:spLocks noGrp="1" noChangeArrowheads="1"/>
          </p:cNvSpPr>
          <p:nvPr>
            <p:ph type="body" idx="1"/>
          </p:nvPr>
        </p:nvSpPr>
        <p:spPr>
          <a:xfrm>
            <a:off x="358775" y="1484313"/>
            <a:ext cx="8534400" cy="5213350"/>
          </a:xfrm>
          <a:noFill/>
          <a:ln/>
        </p:spPr>
        <p:txBody>
          <a:bodyPr/>
          <a:lstStyle/>
          <a:p>
            <a:pPr marL="360363" indent="-273050">
              <a:buClr>
                <a:schemeClr val="accent1"/>
              </a:buClr>
              <a:buSzTx/>
              <a:buFont typeface="Wingdings" panose="05000000000000000000" pitchFamily="2" charset="2"/>
              <a:buChar char="n"/>
            </a:pPr>
            <a:r>
              <a:rPr lang="de-DE" altLang="de-DE" sz="1800"/>
              <a:t>are based on a comprehensive ressource model (incl. intangibles)</a:t>
            </a:r>
          </a:p>
          <a:p>
            <a:pPr marL="360363" indent="-273050">
              <a:buClr>
                <a:schemeClr val="accent1"/>
              </a:buClr>
              <a:buSzTx/>
              <a:buFont typeface="Wingdings" panose="05000000000000000000" pitchFamily="2" charset="2"/>
              <a:buChar char="n"/>
            </a:pPr>
            <a:r>
              <a:rPr lang="de-DE" altLang="de-DE" sz="1800"/>
              <a:t>are integrating the process perspective (value creating processes)</a:t>
            </a:r>
          </a:p>
          <a:p>
            <a:pPr marL="360363" indent="-273050">
              <a:buClr>
                <a:schemeClr val="accent1"/>
              </a:buClr>
              <a:buSzTx/>
              <a:buFont typeface="Wingdings" panose="05000000000000000000" pitchFamily="2" charset="2"/>
              <a:buChar char="n"/>
            </a:pPr>
            <a:r>
              <a:rPr lang="de-DE" altLang="de-DE" sz="1800"/>
              <a:t>are presenting results in a multidimensional way (subjective, qualitative &amp; objective, quantitative/financial)</a:t>
            </a:r>
          </a:p>
        </p:txBody>
      </p:sp>
      <p:grpSp>
        <p:nvGrpSpPr>
          <p:cNvPr id="2050100" name="Group 52">
            <a:extLst>
              <a:ext uri="{FF2B5EF4-FFF2-40B4-BE49-F238E27FC236}">
                <a16:creationId xmlns:a16="http://schemas.microsoft.com/office/drawing/2014/main" id="{67756BA6-CD2E-430D-B0ED-95D1A0FB1872}"/>
              </a:ext>
            </a:extLst>
          </p:cNvPr>
          <p:cNvGrpSpPr>
            <a:grpSpLocks/>
          </p:cNvGrpSpPr>
          <p:nvPr/>
        </p:nvGrpSpPr>
        <p:grpSpPr bwMode="auto">
          <a:xfrm>
            <a:off x="261938" y="3248025"/>
            <a:ext cx="8678862" cy="2989263"/>
            <a:chOff x="165" y="2046"/>
            <a:chExt cx="5467" cy="1883"/>
          </a:xfrm>
        </p:grpSpPr>
        <p:sp>
          <p:nvSpPr>
            <p:cNvPr id="2050070" name="Rectangle 22">
              <a:extLst>
                <a:ext uri="{FF2B5EF4-FFF2-40B4-BE49-F238E27FC236}">
                  <a16:creationId xmlns:a16="http://schemas.microsoft.com/office/drawing/2014/main" id="{6A71CFBF-55A8-40CD-B07C-EFA79360B857}"/>
                </a:ext>
              </a:extLst>
            </p:cNvPr>
            <p:cNvSpPr>
              <a:spLocks noChangeArrowheads="1"/>
            </p:cNvSpPr>
            <p:nvPr/>
          </p:nvSpPr>
          <p:spPr bwMode="gray">
            <a:xfrm>
              <a:off x="165" y="2046"/>
              <a:ext cx="5467" cy="1883"/>
            </a:xfrm>
            <a:prstGeom prst="rect">
              <a:avLst/>
            </a:prstGeom>
            <a:solidFill>
              <a:srgbClr val="EAEAEA"/>
            </a:solidFill>
            <a:ln w="381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50071" name="Rectangle 23">
              <a:extLst>
                <a:ext uri="{FF2B5EF4-FFF2-40B4-BE49-F238E27FC236}">
                  <a16:creationId xmlns:a16="http://schemas.microsoft.com/office/drawing/2014/main" id="{CFC31406-4EDC-4341-959D-6AD46920E9F3}"/>
                </a:ext>
              </a:extLst>
            </p:cNvPr>
            <p:cNvSpPr>
              <a:spLocks noChangeArrowheads="1"/>
            </p:cNvSpPr>
            <p:nvPr/>
          </p:nvSpPr>
          <p:spPr bwMode="gray">
            <a:xfrm>
              <a:off x="320" y="2302"/>
              <a:ext cx="1408" cy="1316"/>
            </a:xfrm>
            <a:prstGeom prst="rect">
              <a:avLst/>
            </a:prstGeom>
            <a:solidFill>
              <a:schemeClr val="bg1"/>
            </a:solidFill>
            <a:ln w="38100">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50072" name="Rectangle 24">
              <a:extLst>
                <a:ext uri="{FF2B5EF4-FFF2-40B4-BE49-F238E27FC236}">
                  <a16:creationId xmlns:a16="http://schemas.microsoft.com/office/drawing/2014/main" id="{13072AF6-B655-4ED0-AA2D-3B2E4B47273C}"/>
                </a:ext>
              </a:extLst>
            </p:cNvPr>
            <p:cNvSpPr>
              <a:spLocks noChangeArrowheads="1"/>
            </p:cNvSpPr>
            <p:nvPr/>
          </p:nvSpPr>
          <p:spPr bwMode="gray">
            <a:xfrm>
              <a:off x="383" y="2628"/>
              <a:ext cx="1282" cy="156"/>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400">
                  <a:solidFill>
                    <a:schemeClr val="bg1"/>
                  </a:solidFill>
                </a:rPr>
                <a:t>Physical Assets</a:t>
              </a:r>
            </a:p>
          </p:txBody>
        </p:sp>
        <p:sp>
          <p:nvSpPr>
            <p:cNvPr id="2050073" name="Rectangle 25">
              <a:extLst>
                <a:ext uri="{FF2B5EF4-FFF2-40B4-BE49-F238E27FC236}">
                  <a16:creationId xmlns:a16="http://schemas.microsoft.com/office/drawing/2014/main" id="{33387DB5-ECDD-4889-B8C2-F79232AF2A5F}"/>
                </a:ext>
              </a:extLst>
            </p:cNvPr>
            <p:cNvSpPr>
              <a:spLocks noChangeArrowheads="1"/>
            </p:cNvSpPr>
            <p:nvPr/>
          </p:nvSpPr>
          <p:spPr bwMode="gray">
            <a:xfrm>
              <a:off x="375" y="2386"/>
              <a:ext cx="1282" cy="156"/>
            </a:xfrm>
            <a:prstGeom prst="rect">
              <a:avLst/>
            </a:prstGeom>
            <a:solidFill>
              <a:srgbClr val="0066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400">
                  <a:solidFill>
                    <a:schemeClr val="bg1"/>
                  </a:solidFill>
                </a:rPr>
                <a:t>Financial Assets</a:t>
              </a:r>
            </a:p>
          </p:txBody>
        </p:sp>
        <p:sp>
          <p:nvSpPr>
            <p:cNvPr id="2050074" name="Rectangle 26">
              <a:extLst>
                <a:ext uri="{FF2B5EF4-FFF2-40B4-BE49-F238E27FC236}">
                  <a16:creationId xmlns:a16="http://schemas.microsoft.com/office/drawing/2014/main" id="{4BA2F97C-B447-4F30-B228-57D44F371340}"/>
                </a:ext>
              </a:extLst>
            </p:cNvPr>
            <p:cNvSpPr>
              <a:spLocks noChangeArrowheads="1"/>
            </p:cNvSpPr>
            <p:nvPr/>
          </p:nvSpPr>
          <p:spPr bwMode="gray">
            <a:xfrm>
              <a:off x="375" y="2881"/>
              <a:ext cx="1282" cy="156"/>
            </a:xfrm>
            <a:prstGeom prst="rect">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400">
                  <a:solidFill>
                    <a:schemeClr val="bg1"/>
                  </a:solidFill>
                </a:rPr>
                <a:t>Relationship Assets</a:t>
              </a:r>
            </a:p>
          </p:txBody>
        </p:sp>
        <p:sp>
          <p:nvSpPr>
            <p:cNvPr id="2050075" name="Rectangle 27">
              <a:extLst>
                <a:ext uri="{FF2B5EF4-FFF2-40B4-BE49-F238E27FC236}">
                  <a16:creationId xmlns:a16="http://schemas.microsoft.com/office/drawing/2014/main" id="{AA42F8BF-2565-4F05-9573-72D65645A69F}"/>
                </a:ext>
              </a:extLst>
            </p:cNvPr>
            <p:cNvSpPr>
              <a:spLocks noChangeArrowheads="1"/>
            </p:cNvSpPr>
            <p:nvPr/>
          </p:nvSpPr>
          <p:spPr bwMode="gray">
            <a:xfrm>
              <a:off x="376" y="3134"/>
              <a:ext cx="1282" cy="156"/>
            </a:xfrm>
            <a:prstGeom prst="rec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400">
                  <a:solidFill>
                    <a:schemeClr val="bg1"/>
                  </a:solidFill>
                </a:rPr>
                <a:t>Structural / Org. Assets</a:t>
              </a:r>
            </a:p>
          </p:txBody>
        </p:sp>
        <p:sp>
          <p:nvSpPr>
            <p:cNvPr id="2050076" name="Rectangle 28">
              <a:extLst>
                <a:ext uri="{FF2B5EF4-FFF2-40B4-BE49-F238E27FC236}">
                  <a16:creationId xmlns:a16="http://schemas.microsoft.com/office/drawing/2014/main" id="{7A57DE07-1AF9-4BC1-A5F9-004BC3710B57}"/>
                </a:ext>
              </a:extLst>
            </p:cNvPr>
            <p:cNvSpPr>
              <a:spLocks noChangeArrowheads="1"/>
            </p:cNvSpPr>
            <p:nvPr/>
          </p:nvSpPr>
          <p:spPr bwMode="gray">
            <a:xfrm>
              <a:off x="377" y="3396"/>
              <a:ext cx="1282" cy="156"/>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400">
                  <a:solidFill>
                    <a:schemeClr val="bg1"/>
                  </a:solidFill>
                </a:rPr>
                <a:t>Human Assets</a:t>
              </a:r>
            </a:p>
          </p:txBody>
        </p:sp>
        <p:sp>
          <p:nvSpPr>
            <p:cNvPr id="2050077" name="Text Box 29">
              <a:extLst>
                <a:ext uri="{FF2B5EF4-FFF2-40B4-BE49-F238E27FC236}">
                  <a16:creationId xmlns:a16="http://schemas.microsoft.com/office/drawing/2014/main" id="{ED6D8F00-AD0F-4DD1-B60E-01980AE9A736}"/>
                </a:ext>
              </a:extLst>
            </p:cNvPr>
            <p:cNvSpPr txBox="1">
              <a:spLocks noChangeArrowheads="1"/>
            </p:cNvSpPr>
            <p:nvPr/>
          </p:nvSpPr>
          <p:spPr bwMode="gray">
            <a:xfrm>
              <a:off x="393" y="2055"/>
              <a:ext cx="1306" cy="231"/>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sz="1800"/>
                <a:t>Ressource View</a:t>
              </a:r>
            </a:p>
          </p:txBody>
        </p:sp>
        <p:sp>
          <p:nvSpPr>
            <p:cNvPr id="2050078" name="Rectangle 30">
              <a:extLst>
                <a:ext uri="{FF2B5EF4-FFF2-40B4-BE49-F238E27FC236}">
                  <a16:creationId xmlns:a16="http://schemas.microsoft.com/office/drawing/2014/main" id="{9C15A133-D218-4974-BEA2-F11A2D72728F}"/>
                </a:ext>
              </a:extLst>
            </p:cNvPr>
            <p:cNvSpPr>
              <a:spLocks noChangeArrowheads="1"/>
            </p:cNvSpPr>
            <p:nvPr/>
          </p:nvSpPr>
          <p:spPr bwMode="gray">
            <a:xfrm>
              <a:off x="2184" y="2303"/>
              <a:ext cx="1408" cy="1316"/>
            </a:xfrm>
            <a:prstGeom prst="rect">
              <a:avLst/>
            </a:prstGeom>
            <a:solidFill>
              <a:schemeClr val="bg1"/>
            </a:solidFill>
            <a:ln w="38100">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50079" name="Text Box 31">
              <a:extLst>
                <a:ext uri="{FF2B5EF4-FFF2-40B4-BE49-F238E27FC236}">
                  <a16:creationId xmlns:a16="http://schemas.microsoft.com/office/drawing/2014/main" id="{E12B7D23-389E-4D62-8D90-92635668F3B9}"/>
                </a:ext>
              </a:extLst>
            </p:cNvPr>
            <p:cNvSpPr txBox="1">
              <a:spLocks noChangeArrowheads="1"/>
            </p:cNvSpPr>
            <p:nvPr/>
          </p:nvSpPr>
          <p:spPr bwMode="gray">
            <a:xfrm>
              <a:off x="2239" y="2056"/>
              <a:ext cx="1306" cy="231"/>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sz="1800"/>
                <a:t>Process View</a:t>
              </a:r>
            </a:p>
          </p:txBody>
        </p:sp>
        <p:sp>
          <p:nvSpPr>
            <p:cNvPr id="2050080" name="Rectangle 32">
              <a:extLst>
                <a:ext uri="{FF2B5EF4-FFF2-40B4-BE49-F238E27FC236}">
                  <a16:creationId xmlns:a16="http://schemas.microsoft.com/office/drawing/2014/main" id="{35A056E8-0705-4C7F-98CC-CE1EA0A7024F}"/>
                </a:ext>
              </a:extLst>
            </p:cNvPr>
            <p:cNvSpPr>
              <a:spLocks noChangeArrowheads="1"/>
            </p:cNvSpPr>
            <p:nvPr/>
          </p:nvSpPr>
          <p:spPr bwMode="gray">
            <a:xfrm>
              <a:off x="4048" y="2304"/>
              <a:ext cx="1408" cy="1316"/>
            </a:xfrm>
            <a:prstGeom prst="rect">
              <a:avLst/>
            </a:prstGeom>
            <a:solidFill>
              <a:schemeClr val="bg1"/>
            </a:solidFill>
            <a:ln w="38100">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50081" name="Text Box 33">
              <a:extLst>
                <a:ext uri="{FF2B5EF4-FFF2-40B4-BE49-F238E27FC236}">
                  <a16:creationId xmlns:a16="http://schemas.microsoft.com/office/drawing/2014/main" id="{D2AF830D-C606-4F01-8F69-E60E2CBE8EE8}"/>
                </a:ext>
              </a:extLst>
            </p:cNvPr>
            <p:cNvSpPr txBox="1">
              <a:spLocks noChangeArrowheads="1"/>
            </p:cNvSpPr>
            <p:nvPr/>
          </p:nvSpPr>
          <p:spPr bwMode="gray">
            <a:xfrm>
              <a:off x="4130" y="2057"/>
              <a:ext cx="1306" cy="231"/>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sz="1800"/>
                <a:t>Results View</a:t>
              </a:r>
            </a:p>
          </p:txBody>
        </p:sp>
        <p:sp>
          <p:nvSpPr>
            <p:cNvPr id="2050082" name="Rectangle 34">
              <a:extLst>
                <a:ext uri="{FF2B5EF4-FFF2-40B4-BE49-F238E27FC236}">
                  <a16:creationId xmlns:a16="http://schemas.microsoft.com/office/drawing/2014/main" id="{21146CDF-CCE1-420C-B13E-7E2082D79754}"/>
                </a:ext>
              </a:extLst>
            </p:cNvPr>
            <p:cNvSpPr>
              <a:spLocks noChangeArrowheads="1"/>
            </p:cNvSpPr>
            <p:nvPr/>
          </p:nvSpPr>
          <p:spPr bwMode="gray">
            <a:xfrm>
              <a:off x="2606" y="2529"/>
              <a:ext cx="540" cy="274"/>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200"/>
                <a:t>Sales/</a:t>
              </a:r>
              <a:br>
                <a:rPr lang="de-DE" altLang="de-DE" sz="1200"/>
              </a:br>
              <a:r>
                <a:rPr lang="de-DE" altLang="de-DE" sz="1200"/>
                <a:t>Marketing</a:t>
              </a:r>
            </a:p>
          </p:txBody>
        </p:sp>
        <p:sp>
          <p:nvSpPr>
            <p:cNvPr id="2050083" name="Rectangle 35">
              <a:extLst>
                <a:ext uri="{FF2B5EF4-FFF2-40B4-BE49-F238E27FC236}">
                  <a16:creationId xmlns:a16="http://schemas.microsoft.com/office/drawing/2014/main" id="{14974752-CD95-4602-8752-42BE5A25ACDE}"/>
                </a:ext>
              </a:extLst>
            </p:cNvPr>
            <p:cNvSpPr>
              <a:spLocks noChangeArrowheads="1"/>
            </p:cNvSpPr>
            <p:nvPr/>
          </p:nvSpPr>
          <p:spPr bwMode="gray">
            <a:xfrm>
              <a:off x="2238" y="2935"/>
              <a:ext cx="540" cy="274"/>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200"/>
                <a:t>R&amp;D</a:t>
              </a:r>
            </a:p>
          </p:txBody>
        </p:sp>
        <p:sp>
          <p:nvSpPr>
            <p:cNvPr id="2050084" name="Rectangle 36">
              <a:extLst>
                <a:ext uri="{FF2B5EF4-FFF2-40B4-BE49-F238E27FC236}">
                  <a16:creationId xmlns:a16="http://schemas.microsoft.com/office/drawing/2014/main" id="{535C4FF7-26DF-4E5F-B2A3-AAB96D060184}"/>
                </a:ext>
              </a:extLst>
            </p:cNvPr>
            <p:cNvSpPr>
              <a:spLocks noChangeArrowheads="1"/>
            </p:cNvSpPr>
            <p:nvPr/>
          </p:nvSpPr>
          <p:spPr bwMode="gray">
            <a:xfrm>
              <a:off x="2950" y="2936"/>
              <a:ext cx="540" cy="274"/>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200"/>
                <a:t>Production/</a:t>
              </a:r>
              <a:br>
                <a:rPr lang="de-DE" altLang="de-DE" sz="1200"/>
              </a:br>
              <a:r>
                <a:rPr lang="de-DE" altLang="de-DE" sz="1200"/>
                <a:t>Fullfillment</a:t>
              </a:r>
            </a:p>
          </p:txBody>
        </p:sp>
        <p:sp>
          <p:nvSpPr>
            <p:cNvPr id="2050085" name="Rectangle 37">
              <a:extLst>
                <a:ext uri="{FF2B5EF4-FFF2-40B4-BE49-F238E27FC236}">
                  <a16:creationId xmlns:a16="http://schemas.microsoft.com/office/drawing/2014/main" id="{E8F6F83C-4AC0-476C-9BCD-AA0776598097}"/>
                </a:ext>
              </a:extLst>
            </p:cNvPr>
            <p:cNvSpPr>
              <a:spLocks noChangeArrowheads="1"/>
            </p:cNvSpPr>
            <p:nvPr/>
          </p:nvSpPr>
          <p:spPr bwMode="gray">
            <a:xfrm>
              <a:off x="2231" y="3416"/>
              <a:ext cx="1262" cy="16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200"/>
                <a:t>Support-Processes</a:t>
              </a:r>
            </a:p>
          </p:txBody>
        </p:sp>
        <p:sp>
          <p:nvSpPr>
            <p:cNvPr id="2050086" name="Text Box 38">
              <a:extLst>
                <a:ext uri="{FF2B5EF4-FFF2-40B4-BE49-F238E27FC236}">
                  <a16:creationId xmlns:a16="http://schemas.microsoft.com/office/drawing/2014/main" id="{05053B03-76AB-49BD-9F24-975E919B4CED}"/>
                </a:ext>
              </a:extLst>
            </p:cNvPr>
            <p:cNvSpPr txBox="1">
              <a:spLocks noChangeArrowheads="1"/>
            </p:cNvSpPr>
            <p:nvPr/>
          </p:nvSpPr>
          <p:spPr bwMode="gray">
            <a:xfrm>
              <a:off x="2111" y="2312"/>
              <a:ext cx="1528" cy="173"/>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de-DE" altLang="de-DE" sz="1200"/>
                <a:t>Operative Process Areas</a:t>
              </a:r>
            </a:p>
          </p:txBody>
        </p:sp>
        <p:sp>
          <p:nvSpPr>
            <p:cNvPr id="2050087" name="Line 39">
              <a:extLst>
                <a:ext uri="{FF2B5EF4-FFF2-40B4-BE49-F238E27FC236}">
                  <a16:creationId xmlns:a16="http://schemas.microsoft.com/office/drawing/2014/main" id="{23D170BB-5ACE-4452-B7E1-F4F41B4A8615}"/>
                </a:ext>
              </a:extLst>
            </p:cNvPr>
            <p:cNvSpPr>
              <a:spLocks noChangeShapeType="1"/>
            </p:cNvSpPr>
            <p:nvPr/>
          </p:nvSpPr>
          <p:spPr bwMode="gray">
            <a:xfrm>
              <a:off x="2240" y="3252"/>
              <a:ext cx="1243" cy="0"/>
            </a:xfrm>
            <a:prstGeom prst="line">
              <a:avLst/>
            </a:prstGeom>
            <a:noFill/>
            <a:ln w="952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50088" name="Line 40">
              <a:extLst>
                <a:ext uri="{FF2B5EF4-FFF2-40B4-BE49-F238E27FC236}">
                  <a16:creationId xmlns:a16="http://schemas.microsoft.com/office/drawing/2014/main" id="{8E8C4F24-8A7D-4830-9508-B5EE02BB8658}"/>
                </a:ext>
              </a:extLst>
            </p:cNvPr>
            <p:cNvSpPr>
              <a:spLocks noChangeShapeType="1"/>
            </p:cNvSpPr>
            <p:nvPr/>
          </p:nvSpPr>
          <p:spPr bwMode="gray">
            <a:xfrm flipH="1">
              <a:off x="2860" y="3234"/>
              <a:ext cx="0" cy="147"/>
            </a:xfrm>
            <a:prstGeom prst="line">
              <a:avLst/>
            </a:prstGeom>
            <a:noFill/>
            <a:ln w="63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50089" name="Line 41">
              <a:extLst>
                <a:ext uri="{FF2B5EF4-FFF2-40B4-BE49-F238E27FC236}">
                  <a16:creationId xmlns:a16="http://schemas.microsoft.com/office/drawing/2014/main" id="{A8732164-C6B7-4A94-B019-BAAC7B51C026}"/>
                </a:ext>
              </a:extLst>
            </p:cNvPr>
            <p:cNvSpPr>
              <a:spLocks noChangeShapeType="1"/>
            </p:cNvSpPr>
            <p:nvPr/>
          </p:nvSpPr>
          <p:spPr bwMode="gray">
            <a:xfrm flipH="1">
              <a:off x="2514" y="2804"/>
              <a:ext cx="201" cy="128"/>
            </a:xfrm>
            <a:prstGeom prst="line">
              <a:avLst/>
            </a:prstGeom>
            <a:noFill/>
            <a:ln w="63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50090" name="Line 42">
              <a:extLst>
                <a:ext uri="{FF2B5EF4-FFF2-40B4-BE49-F238E27FC236}">
                  <a16:creationId xmlns:a16="http://schemas.microsoft.com/office/drawing/2014/main" id="{AFB30697-B878-4AB2-AE2E-755D9707234D}"/>
                </a:ext>
              </a:extLst>
            </p:cNvPr>
            <p:cNvSpPr>
              <a:spLocks noChangeShapeType="1"/>
            </p:cNvSpPr>
            <p:nvPr/>
          </p:nvSpPr>
          <p:spPr bwMode="gray">
            <a:xfrm>
              <a:off x="3035" y="2795"/>
              <a:ext cx="183" cy="128"/>
            </a:xfrm>
            <a:prstGeom prst="line">
              <a:avLst/>
            </a:prstGeom>
            <a:noFill/>
            <a:ln w="63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50091" name="Line 43">
              <a:extLst>
                <a:ext uri="{FF2B5EF4-FFF2-40B4-BE49-F238E27FC236}">
                  <a16:creationId xmlns:a16="http://schemas.microsoft.com/office/drawing/2014/main" id="{BABFA469-4E6C-422A-883A-0F61CE0186B9}"/>
                </a:ext>
              </a:extLst>
            </p:cNvPr>
            <p:cNvSpPr>
              <a:spLocks noChangeShapeType="1"/>
            </p:cNvSpPr>
            <p:nvPr/>
          </p:nvSpPr>
          <p:spPr bwMode="gray">
            <a:xfrm flipV="1">
              <a:off x="2778" y="3077"/>
              <a:ext cx="157" cy="0"/>
            </a:xfrm>
            <a:prstGeom prst="line">
              <a:avLst/>
            </a:prstGeom>
            <a:noFill/>
            <a:ln w="63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50092" name="Oval 44">
              <a:extLst>
                <a:ext uri="{FF2B5EF4-FFF2-40B4-BE49-F238E27FC236}">
                  <a16:creationId xmlns:a16="http://schemas.microsoft.com/office/drawing/2014/main" id="{3618423A-DC68-4F77-8AB8-E69D22647465}"/>
                </a:ext>
              </a:extLst>
            </p:cNvPr>
            <p:cNvSpPr>
              <a:spLocks noChangeArrowheads="1"/>
            </p:cNvSpPr>
            <p:nvPr/>
          </p:nvSpPr>
          <p:spPr bwMode="gray">
            <a:xfrm>
              <a:off x="4188" y="2420"/>
              <a:ext cx="1116" cy="283"/>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200"/>
                <a:t>Customer </a:t>
              </a:r>
              <a:br>
                <a:rPr lang="de-DE" altLang="de-DE" sz="1200"/>
              </a:br>
              <a:r>
                <a:rPr lang="de-DE" altLang="de-DE" sz="1200"/>
                <a:t>Value Created</a:t>
              </a:r>
            </a:p>
          </p:txBody>
        </p:sp>
        <p:sp>
          <p:nvSpPr>
            <p:cNvPr id="2050093" name="Oval 45">
              <a:extLst>
                <a:ext uri="{FF2B5EF4-FFF2-40B4-BE49-F238E27FC236}">
                  <a16:creationId xmlns:a16="http://schemas.microsoft.com/office/drawing/2014/main" id="{7A402712-E604-4B19-BD63-72BD1E39A25F}"/>
                </a:ext>
              </a:extLst>
            </p:cNvPr>
            <p:cNvSpPr>
              <a:spLocks noChangeArrowheads="1"/>
            </p:cNvSpPr>
            <p:nvPr/>
          </p:nvSpPr>
          <p:spPr bwMode="gray">
            <a:xfrm>
              <a:off x="4189" y="2835"/>
              <a:ext cx="1116" cy="283"/>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200"/>
                <a:t>Financial Return</a:t>
              </a:r>
            </a:p>
          </p:txBody>
        </p:sp>
        <p:sp>
          <p:nvSpPr>
            <p:cNvPr id="2050094" name="Oval 46">
              <a:extLst>
                <a:ext uri="{FF2B5EF4-FFF2-40B4-BE49-F238E27FC236}">
                  <a16:creationId xmlns:a16="http://schemas.microsoft.com/office/drawing/2014/main" id="{C525DAC1-4142-4B1E-ACF0-406ACAE90FAD}"/>
                </a:ext>
              </a:extLst>
            </p:cNvPr>
            <p:cNvSpPr>
              <a:spLocks noChangeArrowheads="1"/>
            </p:cNvSpPr>
            <p:nvPr/>
          </p:nvSpPr>
          <p:spPr bwMode="gray">
            <a:xfrm>
              <a:off x="4189" y="3258"/>
              <a:ext cx="1116" cy="283"/>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1200"/>
                <a:t>Other Intangible</a:t>
              </a:r>
              <a:br>
                <a:rPr lang="de-DE" altLang="de-DE" sz="1200"/>
              </a:br>
              <a:r>
                <a:rPr lang="de-DE" altLang="de-DE" sz="1200"/>
                <a:t>Results</a:t>
              </a:r>
            </a:p>
          </p:txBody>
        </p:sp>
        <p:sp>
          <p:nvSpPr>
            <p:cNvPr id="2050095" name="Line 47">
              <a:extLst>
                <a:ext uri="{FF2B5EF4-FFF2-40B4-BE49-F238E27FC236}">
                  <a16:creationId xmlns:a16="http://schemas.microsoft.com/office/drawing/2014/main" id="{C898C13C-20CE-494E-8834-D6089E343A3A}"/>
                </a:ext>
              </a:extLst>
            </p:cNvPr>
            <p:cNvSpPr>
              <a:spLocks noChangeShapeType="1"/>
            </p:cNvSpPr>
            <p:nvPr/>
          </p:nvSpPr>
          <p:spPr bwMode="gray">
            <a:xfrm>
              <a:off x="1810" y="2978"/>
              <a:ext cx="245"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50096" name="Line 48">
              <a:extLst>
                <a:ext uri="{FF2B5EF4-FFF2-40B4-BE49-F238E27FC236}">
                  <a16:creationId xmlns:a16="http://schemas.microsoft.com/office/drawing/2014/main" id="{FB6EEEF4-272B-4514-953A-987139B61907}"/>
                </a:ext>
              </a:extLst>
            </p:cNvPr>
            <p:cNvSpPr>
              <a:spLocks noChangeShapeType="1"/>
            </p:cNvSpPr>
            <p:nvPr/>
          </p:nvSpPr>
          <p:spPr bwMode="gray">
            <a:xfrm>
              <a:off x="3701" y="2979"/>
              <a:ext cx="245"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2050097" name="Freeform 49">
              <a:extLst>
                <a:ext uri="{FF2B5EF4-FFF2-40B4-BE49-F238E27FC236}">
                  <a16:creationId xmlns:a16="http://schemas.microsoft.com/office/drawing/2014/main" id="{59E53EBE-83D2-48A7-9D2F-23F3FEEC6300}"/>
                </a:ext>
              </a:extLst>
            </p:cNvPr>
            <p:cNvSpPr>
              <a:spLocks/>
            </p:cNvSpPr>
            <p:nvPr/>
          </p:nvSpPr>
          <p:spPr bwMode="gray">
            <a:xfrm>
              <a:off x="1746" y="3628"/>
              <a:ext cx="2295" cy="248"/>
            </a:xfrm>
            <a:custGeom>
              <a:avLst/>
              <a:gdLst>
                <a:gd name="T0" fmla="*/ 3795 w 3795"/>
                <a:gd name="T1" fmla="*/ 9 h 348"/>
                <a:gd name="T2" fmla="*/ 2771 w 3795"/>
                <a:gd name="T3" fmla="*/ 302 h 348"/>
                <a:gd name="T4" fmla="*/ 1043 w 3795"/>
                <a:gd name="T5" fmla="*/ 283 h 348"/>
                <a:gd name="T6" fmla="*/ 0 w 3795"/>
                <a:gd name="T7" fmla="*/ 0 h 348"/>
              </a:gdLst>
              <a:ahLst/>
              <a:cxnLst>
                <a:cxn ang="0">
                  <a:pos x="T0" y="T1"/>
                </a:cxn>
                <a:cxn ang="0">
                  <a:pos x="T2" y="T3"/>
                </a:cxn>
                <a:cxn ang="0">
                  <a:pos x="T4" y="T5"/>
                </a:cxn>
                <a:cxn ang="0">
                  <a:pos x="T6" y="T7"/>
                </a:cxn>
              </a:cxnLst>
              <a:rect l="0" t="0" r="r" b="b"/>
              <a:pathLst>
                <a:path w="3795" h="348">
                  <a:moveTo>
                    <a:pt x="3795" y="9"/>
                  </a:moveTo>
                  <a:cubicBezTo>
                    <a:pt x="3512" y="132"/>
                    <a:pt x="3230" y="256"/>
                    <a:pt x="2771" y="302"/>
                  </a:cubicBezTo>
                  <a:cubicBezTo>
                    <a:pt x="2312" y="348"/>
                    <a:pt x="1505" y="333"/>
                    <a:pt x="1043" y="283"/>
                  </a:cubicBezTo>
                  <a:cubicBezTo>
                    <a:pt x="581" y="233"/>
                    <a:pt x="174" y="46"/>
                    <a:pt x="0" y="0"/>
                  </a:cubicBezTo>
                </a:path>
              </a:pathLst>
            </a:custGeom>
            <a:noFill/>
            <a:ln w="28575"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50100"/>
                                        </p:tgtEl>
                                        <p:attrNameLst>
                                          <p:attrName>style.visibility</p:attrName>
                                        </p:attrNameLst>
                                      </p:cBhvr>
                                      <p:to>
                                        <p:strVal val="visible"/>
                                      </p:to>
                                    </p:set>
                                    <p:anim calcmode="lin" valueType="num">
                                      <p:cBhvr>
                                        <p:cTn id="7" dur="500" fill="hold"/>
                                        <p:tgtEl>
                                          <p:spTgt spid="2050100"/>
                                        </p:tgtEl>
                                        <p:attrNameLst>
                                          <p:attrName>ppt_w</p:attrName>
                                        </p:attrNameLst>
                                      </p:cBhvr>
                                      <p:tavLst>
                                        <p:tav tm="0">
                                          <p:val>
                                            <p:fltVal val="0"/>
                                          </p:val>
                                        </p:tav>
                                        <p:tav tm="100000">
                                          <p:val>
                                            <p:strVal val="#ppt_w"/>
                                          </p:val>
                                        </p:tav>
                                      </p:tavLst>
                                    </p:anim>
                                    <p:anim calcmode="lin" valueType="num">
                                      <p:cBhvr>
                                        <p:cTn id="8" dur="500" fill="hold"/>
                                        <p:tgtEl>
                                          <p:spTgt spid="2050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075" name="Rectangle 3">
            <a:extLst>
              <a:ext uri="{FF2B5EF4-FFF2-40B4-BE49-F238E27FC236}">
                <a16:creationId xmlns:a16="http://schemas.microsoft.com/office/drawing/2014/main" id="{74AD5560-2845-4254-9969-CC3377F07AED}"/>
              </a:ext>
            </a:extLst>
          </p:cNvPr>
          <p:cNvSpPr>
            <a:spLocks noGrp="1" noChangeArrowheads="1"/>
          </p:cNvSpPr>
          <p:nvPr>
            <p:ph type="body" idx="1"/>
          </p:nvPr>
        </p:nvSpPr>
        <p:spPr>
          <a:xfrm>
            <a:off x="468313" y="960438"/>
            <a:ext cx="8226425" cy="5205412"/>
          </a:xfrm>
        </p:spPr>
        <p:txBody>
          <a:bodyPr/>
          <a:lstStyle/>
          <a:p>
            <a:pPr marL="360363" indent="-360363">
              <a:lnSpc>
                <a:spcPct val="90000"/>
              </a:lnSpc>
              <a:buClr>
                <a:schemeClr val="accent1"/>
              </a:buClr>
              <a:buSzTx/>
              <a:buFont typeface="Wingdings" panose="05000000000000000000" pitchFamily="2" charset="2"/>
              <a:buChar char="n"/>
            </a:pPr>
            <a:r>
              <a:rPr lang="en-GB" altLang="de-DE"/>
              <a:t>Organisation will need and use in the future instruments that can handle intangible, qualitative, subjective values in a similar way that financial accounting and financial statements can handle today’s financial information.  </a:t>
            </a:r>
          </a:p>
          <a:p>
            <a:pPr marL="360363" indent="-360363">
              <a:lnSpc>
                <a:spcPct val="90000"/>
              </a:lnSpc>
              <a:buClr>
                <a:schemeClr val="accent1"/>
              </a:buClr>
              <a:buSzTx/>
              <a:buFont typeface="Wingdings" panose="05000000000000000000" pitchFamily="2" charset="2"/>
              <a:buChar char="n"/>
            </a:pPr>
            <a:r>
              <a:rPr lang="en-GB" altLang="de-DE"/>
              <a:t>The concept of Vector-Based Performance Measurement &amp; Visualisation brings an unprecedented degree of rigor and discipline into the rating, measurement and handling of qualitative performance measurement in organisation. </a:t>
            </a:r>
          </a:p>
          <a:p>
            <a:pPr marL="360363" indent="-360363">
              <a:lnSpc>
                <a:spcPct val="90000"/>
              </a:lnSpc>
              <a:buClr>
                <a:schemeClr val="accent1"/>
              </a:buClr>
              <a:buSzTx/>
              <a:buFont typeface="Wingdings" panose="05000000000000000000" pitchFamily="2" charset="2"/>
              <a:buChar char="n"/>
            </a:pPr>
            <a:r>
              <a:rPr lang="en-GB" altLang="de-DE"/>
              <a:t>The Concept of Vector-Based Performance Measurement is providing the tools to measure performance of every aspect of the Value Chain of a modern organisation (Ressource, Process and Results) by taking in each area subjective, qualitative and objective, quantitative/financial information into account. </a:t>
            </a:r>
          </a:p>
          <a:p>
            <a:pPr marL="360363" indent="-360363">
              <a:lnSpc>
                <a:spcPct val="90000"/>
              </a:lnSpc>
              <a:buClr>
                <a:schemeClr val="accent1"/>
              </a:buClr>
              <a:buSzTx/>
              <a:buFont typeface="Wingdings" panose="05000000000000000000" pitchFamily="2" charset="2"/>
              <a:buChar char="n"/>
            </a:pPr>
            <a:r>
              <a:rPr lang="en-GB" altLang="de-DE"/>
              <a:t>This is important because intangible, qualitative assets can only create value when they are combined to the physical, tangible, and financial world of our economies.</a:t>
            </a:r>
          </a:p>
        </p:txBody>
      </p:sp>
      <p:sp>
        <p:nvSpPr>
          <p:cNvPr id="2051076" name="Rectangle 4">
            <a:extLst>
              <a:ext uri="{FF2B5EF4-FFF2-40B4-BE49-F238E27FC236}">
                <a16:creationId xmlns:a16="http://schemas.microsoft.com/office/drawing/2014/main" id="{8800EACE-D5B4-4AF0-97F6-8EDD766377BE}"/>
              </a:ext>
            </a:extLst>
          </p:cNvPr>
          <p:cNvSpPr>
            <a:spLocks noGrp="1" noChangeArrowheads="1"/>
          </p:cNvSpPr>
          <p:nvPr>
            <p:ph type="title"/>
          </p:nvPr>
        </p:nvSpPr>
        <p:spPr>
          <a:noFill/>
          <a:ln/>
        </p:spPr>
        <p:txBody>
          <a:bodyPr/>
          <a:lstStyle/>
          <a:p>
            <a:r>
              <a:rPr lang="en-US" altLang="de-DE"/>
              <a:t>Conclusion &amp; outlook</a:t>
            </a:r>
            <a:endParaRPr lang="en-GB" altLang="de-DE"/>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1075">
                                            <p:txEl>
                                              <p:pRg st="0" end="0"/>
                                            </p:txEl>
                                          </p:spTgt>
                                        </p:tgtEl>
                                        <p:attrNameLst>
                                          <p:attrName>style.visibility</p:attrName>
                                        </p:attrNameLst>
                                      </p:cBhvr>
                                      <p:to>
                                        <p:strVal val="visible"/>
                                      </p:to>
                                    </p:set>
                                    <p:animEffect transition="in" filter="wipe(up)">
                                      <p:cBhvr>
                                        <p:cTn id="7" dur="500"/>
                                        <p:tgtEl>
                                          <p:spTgt spid="205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51075">
                                            <p:txEl>
                                              <p:pRg st="1" end="1"/>
                                            </p:txEl>
                                          </p:spTgt>
                                        </p:tgtEl>
                                        <p:attrNameLst>
                                          <p:attrName>style.visibility</p:attrName>
                                        </p:attrNameLst>
                                      </p:cBhvr>
                                      <p:to>
                                        <p:strVal val="visible"/>
                                      </p:to>
                                    </p:set>
                                    <p:animEffect transition="in" filter="wipe(up)">
                                      <p:cBhvr>
                                        <p:cTn id="12" dur="500"/>
                                        <p:tgtEl>
                                          <p:spTgt spid="2051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51075">
                                            <p:txEl>
                                              <p:pRg st="2" end="2"/>
                                            </p:txEl>
                                          </p:spTgt>
                                        </p:tgtEl>
                                        <p:attrNameLst>
                                          <p:attrName>style.visibility</p:attrName>
                                        </p:attrNameLst>
                                      </p:cBhvr>
                                      <p:to>
                                        <p:strVal val="visible"/>
                                      </p:to>
                                    </p:set>
                                    <p:animEffect transition="in" filter="wipe(up)">
                                      <p:cBhvr>
                                        <p:cTn id="17" dur="500"/>
                                        <p:tgtEl>
                                          <p:spTgt spid="2051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51075">
                                            <p:txEl>
                                              <p:pRg st="3" end="3"/>
                                            </p:txEl>
                                          </p:spTgt>
                                        </p:tgtEl>
                                        <p:attrNameLst>
                                          <p:attrName>style.visibility</p:attrName>
                                        </p:attrNameLst>
                                      </p:cBhvr>
                                      <p:to>
                                        <p:strVal val="visible"/>
                                      </p:to>
                                    </p:set>
                                    <p:animEffect transition="in" filter="wipe(up)">
                                      <p:cBhvr>
                                        <p:cTn id="22" dur="500"/>
                                        <p:tgtEl>
                                          <p:spTgt spid="2051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0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098" name="Rectangle 2">
            <a:extLst>
              <a:ext uri="{FF2B5EF4-FFF2-40B4-BE49-F238E27FC236}">
                <a16:creationId xmlns:a16="http://schemas.microsoft.com/office/drawing/2014/main" id="{9EF7C0D7-AEBC-449F-8FA1-61E58736F147}"/>
              </a:ext>
            </a:extLst>
          </p:cNvPr>
          <p:cNvSpPr>
            <a:spLocks noGrp="1" noChangeArrowheads="1"/>
          </p:cNvSpPr>
          <p:nvPr>
            <p:ph type="title"/>
          </p:nvPr>
        </p:nvSpPr>
        <p:spPr/>
        <p:txBody>
          <a:bodyPr/>
          <a:lstStyle/>
          <a:p>
            <a:endParaRPr lang="de-DE" altLang="de-DE"/>
          </a:p>
        </p:txBody>
      </p:sp>
      <p:sp>
        <p:nvSpPr>
          <p:cNvPr id="2052099" name="Rectangle 3">
            <a:extLst>
              <a:ext uri="{FF2B5EF4-FFF2-40B4-BE49-F238E27FC236}">
                <a16:creationId xmlns:a16="http://schemas.microsoft.com/office/drawing/2014/main" id="{1912CC5C-E802-42CB-AACC-75886BF65258}"/>
              </a:ext>
            </a:extLst>
          </p:cNvPr>
          <p:cNvSpPr>
            <a:spLocks noGrp="1" noChangeArrowheads="1"/>
          </p:cNvSpPr>
          <p:nvPr>
            <p:ph type="body" idx="1"/>
          </p:nvPr>
        </p:nvSpPr>
        <p:spPr/>
        <p:txBody>
          <a:bodyPr anchor="ctr" anchorCtr="1"/>
          <a:lstStyle/>
          <a:p>
            <a:r>
              <a:rPr lang="en-US" altLang="de-DE" sz="4800" dirty="0"/>
              <a:t>Thank You!</a:t>
            </a:r>
          </a:p>
        </p:txBody>
      </p:sp>
      <p:sp>
        <p:nvSpPr>
          <p:cNvPr id="2052100" name="Text Box 4">
            <a:extLst>
              <a:ext uri="{FF2B5EF4-FFF2-40B4-BE49-F238E27FC236}">
                <a16:creationId xmlns:a16="http://schemas.microsoft.com/office/drawing/2014/main" id="{946867E5-67E1-4BA1-B032-DFCE9BCBFE97}"/>
              </a:ext>
            </a:extLst>
          </p:cNvPr>
          <p:cNvSpPr txBox="1">
            <a:spLocks noChangeArrowheads="1"/>
          </p:cNvSpPr>
          <p:nvPr/>
        </p:nvSpPr>
        <p:spPr bwMode="auto">
          <a:xfrm>
            <a:off x="1835150" y="4518025"/>
            <a:ext cx="54737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2000" dirty="0">
                <a:solidFill>
                  <a:schemeClr val="tx1"/>
                </a:solidFill>
              </a:rPr>
              <a:t>Juergen H. Daum</a:t>
            </a:r>
            <a:br>
              <a:rPr lang="de-DE" altLang="de-DE" sz="1800" dirty="0">
                <a:solidFill>
                  <a:schemeClr val="tx1"/>
                </a:solidFill>
              </a:rPr>
            </a:br>
            <a:r>
              <a:rPr lang="de-DE" altLang="de-DE" sz="1800" dirty="0">
                <a:solidFill>
                  <a:schemeClr val="tx1"/>
                </a:solidFill>
              </a:rPr>
              <a:t>Chief Solutions </a:t>
            </a:r>
            <a:r>
              <a:rPr lang="de-DE" altLang="de-DE" sz="1800" dirty="0" err="1">
                <a:solidFill>
                  <a:schemeClr val="tx1"/>
                </a:solidFill>
              </a:rPr>
              <a:t>Architect</a:t>
            </a:r>
            <a:br>
              <a:rPr lang="de-DE" altLang="de-DE" sz="1800" dirty="0">
                <a:solidFill>
                  <a:schemeClr val="tx1"/>
                </a:solidFill>
              </a:rPr>
            </a:br>
            <a:r>
              <a:rPr lang="de-DE" altLang="de-DE" sz="1800" dirty="0">
                <a:solidFill>
                  <a:schemeClr val="tx1"/>
                </a:solidFill>
              </a:rPr>
              <a:t>Business Solutions </a:t>
            </a:r>
            <a:r>
              <a:rPr lang="de-DE" altLang="de-DE" sz="1800" dirty="0" err="1">
                <a:solidFill>
                  <a:schemeClr val="tx1"/>
                </a:solidFill>
              </a:rPr>
              <a:t>Architect</a:t>
            </a:r>
            <a:r>
              <a:rPr lang="de-DE" altLang="de-DE" sz="1800" dirty="0">
                <a:solidFill>
                  <a:schemeClr val="tx1"/>
                </a:solidFill>
              </a:rPr>
              <a:t> Group, SAP AG</a:t>
            </a:r>
          </a:p>
          <a:p>
            <a:pPr eaLnBrk="0" hangingPunct="0">
              <a:spcBef>
                <a:spcPct val="50000"/>
              </a:spcBef>
            </a:pPr>
            <a:r>
              <a:rPr lang="de-DE" altLang="de-DE" sz="1800" dirty="0">
                <a:solidFill>
                  <a:schemeClr val="tx1"/>
                </a:solidFill>
              </a:rPr>
              <a:t> E-Mail: </a:t>
            </a:r>
            <a:r>
              <a:rPr lang="de-DE" altLang="de-DE" sz="1800" dirty="0">
                <a:solidFill>
                  <a:schemeClr val="tx1"/>
                </a:solidFill>
                <a:hlinkClick r:id="rId2"/>
              </a:rPr>
              <a:t>juergen.daum@sap.com</a:t>
            </a:r>
            <a:endParaRPr lang="de-DE" altLang="de-DE" sz="1800" dirty="0">
              <a:solidFill>
                <a:schemeClr val="tx1"/>
              </a:solidFill>
            </a:endParaRPr>
          </a:p>
          <a:p>
            <a:pPr eaLnBrk="0" hangingPunct="0">
              <a:spcBef>
                <a:spcPct val="50000"/>
              </a:spcBef>
            </a:pPr>
            <a:r>
              <a:rPr lang="de-DE" altLang="de-DE" sz="1800" dirty="0">
                <a:solidFill>
                  <a:schemeClr val="tx1"/>
                </a:solidFill>
              </a:rPr>
              <a:t>Personal Website: </a:t>
            </a:r>
            <a:r>
              <a:rPr lang="de-DE" altLang="de-DE" sz="1800" dirty="0">
                <a:solidFill>
                  <a:schemeClr val="tx1"/>
                </a:solidFill>
                <a:hlinkClick r:id="rId3"/>
              </a:rPr>
              <a:t>http://www.juergendaum.com</a:t>
            </a:r>
            <a:endParaRPr lang="de-DE" altLang="de-DE" sz="1800" dirty="0">
              <a:solidFill>
                <a:schemeClr val="tx1"/>
              </a:solidFill>
            </a:endParaRPr>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122" name="Rectangle 2">
            <a:extLst>
              <a:ext uri="{FF2B5EF4-FFF2-40B4-BE49-F238E27FC236}">
                <a16:creationId xmlns:a16="http://schemas.microsoft.com/office/drawing/2014/main" id="{5AE43E8E-1283-40FA-9F2A-53CDBD547835}"/>
              </a:ext>
            </a:extLst>
          </p:cNvPr>
          <p:cNvSpPr>
            <a:spLocks noGrp="1" noChangeArrowheads="1"/>
          </p:cNvSpPr>
          <p:nvPr>
            <p:ph type="title"/>
          </p:nvPr>
        </p:nvSpPr>
        <p:spPr>
          <a:noFill/>
          <a:ln/>
        </p:spPr>
        <p:txBody>
          <a:bodyPr/>
          <a:lstStyle/>
          <a:p>
            <a:r>
              <a:rPr lang="de-DE" altLang="de-DE" sz="2000"/>
              <a:t>Book references</a:t>
            </a:r>
          </a:p>
        </p:txBody>
      </p:sp>
      <p:sp>
        <p:nvSpPr>
          <p:cNvPr id="2053123" name="Rectangle 3">
            <a:extLst>
              <a:ext uri="{FF2B5EF4-FFF2-40B4-BE49-F238E27FC236}">
                <a16:creationId xmlns:a16="http://schemas.microsoft.com/office/drawing/2014/main" id="{8798CC86-C57E-4D4E-AF79-4A7E16429E68}"/>
              </a:ext>
            </a:extLst>
          </p:cNvPr>
          <p:cNvSpPr>
            <a:spLocks noChangeArrowheads="1"/>
          </p:cNvSpPr>
          <p:nvPr/>
        </p:nvSpPr>
        <p:spPr bwMode="auto">
          <a:xfrm>
            <a:off x="2411413" y="1046163"/>
            <a:ext cx="4319587" cy="2336800"/>
          </a:xfrm>
          <a:prstGeom prst="rect">
            <a:avLst/>
          </a:prstGeom>
          <a:solidFill>
            <a:srgbClr val="DDDDDD">
              <a:alpha val="50000"/>
            </a:srgbClr>
          </a:solidFill>
          <a:ln w="127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1500">
              <a:solidFill>
                <a:schemeClr val="tx1"/>
              </a:solidFill>
            </a:endParaRPr>
          </a:p>
        </p:txBody>
      </p:sp>
      <p:sp>
        <p:nvSpPr>
          <p:cNvPr id="2053124" name="Text Box 4">
            <a:extLst>
              <a:ext uri="{FF2B5EF4-FFF2-40B4-BE49-F238E27FC236}">
                <a16:creationId xmlns:a16="http://schemas.microsoft.com/office/drawing/2014/main" id="{541F5063-49DF-46CD-966E-0048E588B43B}"/>
              </a:ext>
            </a:extLst>
          </p:cNvPr>
          <p:cNvSpPr txBox="1">
            <a:spLocks noChangeArrowheads="1"/>
          </p:cNvSpPr>
          <p:nvPr/>
        </p:nvSpPr>
        <p:spPr bwMode="auto">
          <a:xfrm>
            <a:off x="3875088" y="1196975"/>
            <a:ext cx="3360737" cy="20907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
                <a:srgbClr val="F48B00"/>
              </a:buClr>
              <a:buFont typeface="Wingdings" panose="05000000000000000000" pitchFamily="2" charset="2"/>
              <a:buNone/>
            </a:pPr>
            <a:r>
              <a:rPr lang="de-DE" altLang="de-DE" sz="1600" dirty="0">
                <a:solidFill>
                  <a:srgbClr val="003366"/>
                </a:solidFill>
              </a:rPr>
              <a:t>The CFO </a:t>
            </a:r>
            <a:br>
              <a:rPr lang="de-DE" altLang="de-DE" sz="1600" dirty="0">
                <a:solidFill>
                  <a:srgbClr val="003366"/>
                </a:solidFill>
              </a:rPr>
            </a:br>
            <a:r>
              <a:rPr lang="de-DE" altLang="de-DE" sz="1600" dirty="0" err="1">
                <a:solidFill>
                  <a:srgbClr val="003366"/>
                </a:solidFill>
              </a:rPr>
              <a:t>as</a:t>
            </a:r>
            <a:r>
              <a:rPr lang="de-DE" altLang="de-DE" sz="1600" dirty="0">
                <a:solidFill>
                  <a:srgbClr val="003366"/>
                </a:solidFill>
              </a:rPr>
              <a:t> Business Integrator</a:t>
            </a:r>
            <a:br>
              <a:rPr lang="de-DE" altLang="de-DE" sz="1600" dirty="0">
                <a:solidFill>
                  <a:srgbClr val="003366"/>
                </a:solidFill>
              </a:rPr>
            </a:br>
            <a:br>
              <a:rPr lang="de-DE" altLang="de-DE" sz="1600" dirty="0">
                <a:solidFill>
                  <a:srgbClr val="003366"/>
                </a:solidFill>
              </a:rPr>
            </a:br>
            <a:r>
              <a:rPr lang="de-DE" altLang="de-DE" sz="1200" dirty="0" err="1">
                <a:solidFill>
                  <a:schemeClr val="tx1"/>
                </a:solidFill>
              </a:rPr>
              <a:t>by</a:t>
            </a:r>
            <a:r>
              <a:rPr lang="de-DE" altLang="de-DE" sz="1200" dirty="0">
                <a:solidFill>
                  <a:schemeClr val="tx1"/>
                </a:solidFill>
              </a:rPr>
              <a:t> Cedric Read, Dieter Scheuermann </a:t>
            </a:r>
            <a:br>
              <a:rPr lang="de-DE" altLang="de-DE" sz="1200" dirty="0">
                <a:solidFill>
                  <a:schemeClr val="tx1"/>
                </a:solidFill>
              </a:rPr>
            </a:br>
            <a:r>
              <a:rPr lang="de-DE" altLang="de-DE" sz="1200" dirty="0">
                <a:solidFill>
                  <a:schemeClr val="tx1"/>
                </a:solidFill>
              </a:rPr>
              <a:t>and </a:t>
            </a:r>
            <a:r>
              <a:rPr lang="de-DE" altLang="de-DE" sz="1200" dirty="0" err="1">
                <a:solidFill>
                  <a:schemeClr val="tx1"/>
                </a:solidFill>
              </a:rPr>
              <a:t>the</a:t>
            </a:r>
            <a:r>
              <a:rPr lang="de-DE" altLang="de-DE" sz="1200" dirty="0">
                <a:solidFill>
                  <a:schemeClr val="tx1"/>
                </a:solidFill>
              </a:rPr>
              <a:t> mySAP </a:t>
            </a:r>
            <a:r>
              <a:rPr lang="de-DE" altLang="de-DE" sz="1200" dirty="0" err="1">
                <a:solidFill>
                  <a:schemeClr val="tx1"/>
                </a:solidFill>
              </a:rPr>
              <a:t>Financials</a:t>
            </a:r>
            <a:r>
              <a:rPr lang="de-DE" altLang="de-DE" sz="1200" dirty="0">
                <a:solidFill>
                  <a:schemeClr val="tx1"/>
                </a:solidFill>
              </a:rPr>
              <a:t> Team </a:t>
            </a:r>
          </a:p>
          <a:p>
            <a:pPr algn="l">
              <a:spcBef>
                <a:spcPct val="50000"/>
              </a:spcBef>
              <a:buClr>
                <a:srgbClr val="F48B00"/>
              </a:buClr>
              <a:buFont typeface="Wingdings" panose="05000000000000000000" pitchFamily="2" charset="2"/>
              <a:buNone/>
            </a:pPr>
            <a:r>
              <a:rPr lang="de-DE" altLang="de-DE" sz="1000" dirty="0"/>
              <a:t>John Wiley &amp; </a:t>
            </a:r>
            <a:r>
              <a:rPr lang="de-DE" altLang="de-DE" sz="1000" dirty="0" err="1"/>
              <a:t>Sons</a:t>
            </a:r>
            <a:r>
              <a:rPr lang="de-DE" altLang="de-DE" sz="1000" dirty="0"/>
              <a:t>, Chichester, 2003</a:t>
            </a:r>
          </a:p>
          <a:p>
            <a:pPr algn="l" eaLnBrk="0" hangingPunct="0"/>
            <a:r>
              <a:rPr lang="de-DE" altLang="de-DE" sz="1000" dirty="0"/>
              <a:t>ISBN 047085149X</a:t>
            </a:r>
            <a:br>
              <a:rPr lang="de-DE" altLang="de-DE" sz="1000" dirty="0"/>
            </a:br>
            <a:endParaRPr lang="de-DE" altLang="de-DE" sz="1000" dirty="0"/>
          </a:p>
          <a:p>
            <a:pPr algn="l" eaLnBrk="0" hangingPunct="0"/>
            <a:r>
              <a:rPr lang="de-DE" altLang="de-DE" sz="800" dirty="0"/>
              <a:t>(Juergen Daum </a:t>
            </a:r>
            <a:r>
              <a:rPr lang="de-DE" altLang="de-DE" sz="800" dirty="0" err="1"/>
              <a:t>contributed</a:t>
            </a:r>
            <a:r>
              <a:rPr lang="de-DE" altLang="de-DE" sz="800" dirty="0"/>
              <a:t> to </a:t>
            </a:r>
            <a:r>
              <a:rPr lang="de-DE" altLang="de-DE" sz="800" dirty="0" err="1"/>
              <a:t>the</a:t>
            </a:r>
            <a:r>
              <a:rPr lang="de-DE" altLang="de-DE" sz="800" dirty="0"/>
              <a:t> </a:t>
            </a:r>
            <a:r>
              <a:rPr lang="de-DE" altLang="de-DE" sz="800" dirty="0" err="1"/>
              <a:t>whole</a:t>
            </a:r>
            <a:r>
              <a:rPr lang="de-DE" altLang="de-DE" sz="800" dirty="0"/>
              <a:t> </a:t>
            </a:r>
            <a:r>
              <a:rPr lang="de-DE" altLang="de-DE" sz="800" dirty="0" err="1"/>
              <a:t>concept</a:t>
            </a:r>
            <a:r>
              <a:rPr lang="de-DE" altLang="de-DE" sz="800" dirty="0"/>
              <a:t> of </a:t>
            </a:r>
            <a:r>
              <a:rPr lang="de-DE" altLang="de-DE" sz="800" dirty="0" err="1"/>
              <a:t>the</a:t>
            </a:r>
            <a:r>
              <a:rPr lang="de-DE" altLang="de-DE" sz="800" dirty="0"/>
              <a:t> </a:t>
            </a:r>
            <a:br>
              <a:rPr lang="de-DE" altLang="de-DE" sz="800" dirty="0"/>
            </a:br>
            <a:r>
              <a:rPr lang="de-DE" altLang="de-DE" sz="800" dirty="0" err="1"/>
              <a:t>book</a:t>
            </a:r>
            <a:r>
              <a:rPr lang="de-DE" altLang="de-DE" sz="800" dirty="0"/>
              <a:t> and </a:t>
            </a:r>
            <a:r>
              <a:rPr lang="de-DE" altLang="de-DE" sz="800" dirty="0" err="1"/>
              <a:t>espcially</a:t>
            </a:r>
            <a:r>
              <a:rPr lang="de-DE" altLang="de-DE" sz="800" dirty="0"/>
              <a:t> to </a:t>
            </a:r>
            <a:r>
              <a:rPr lang="de-DE" altLang="de-DE" sz="800" dirty="0" err="1"/>
              <a:t>the</a:t>
            </a:r>
            <a:r>
              <a:rPr lang="de-DE" altLang="de-DE" sz="800" dirty="0"/>
              <a:t> </a:t>
            </a:r>
            <a:r>
              <a:rPr lang="de-DE" altLang="de-DE" sz="800" dirty="0" err="1"/>
              <a:t>chapter</a:t>
            </a:r>
            <a:r>
              <a:rPr lang="de-DE" altLang="de-DE" sz="800" dirty="0"/>
              <a:t> on </a:t>
            </a:r>
            <a:r>
              <a:rPr lang="de-DE" altLang="de-DE" sz="800" dirty="0" err="1"/>
              <a:t>intangibles</a:t>
            </a:r>
            <a:r>
              <a:rPr lang="de-DE" altLang="de-DE" sz="800" dirty="0"/>
              <a:t>, </a:t>
            </a:r>
            <a:r>
              <a:rPr lang="de-DE" altLang="de-DE" sz="800" dirty="0" err="1"/>
              <a:t>which</a:t>
            </a:r>
            <a:br>
              <a:rPr lang="de-DE" altLang="de-DE" sz="800" dirty="0"/>
            </a:br>
            <a:r>
              <a:rPr lang="de-DE" altLang="de-DE" sz="800" dirty="0" err="1"/>
              <a:t>is</a:t>
            </a:r>
            <a:r>
              <a:rPr lang="de-DE" altLang="de-DE" sz="800" dirty="0"/>
              <a:t> </a:t>
            </a:r>
            <a:r>
              <a:rPr lang="de-DE" altLang="de-DE" sz="800" dirty="0" err="1"/>
              <a:t>short</a:t>
            </a:r>
            <a:r>
              <a:rPr lang="de-DE" altLang="de-DE" sz="800" dirty="0"/>
              <a:t> </a:t>
            </a:r>
            <a:r>
              <a:rPr lang="de-DE" altLang="de-DE" sz="800" dirty="0" err="1"/>
              <a:t>version</a:t>
            </a:r>
            <a:r>
              <a:rPr lang="de-DE" altLang="de-DE" sz="800" dirty="0"/>
              <a:t> of  </a:t>
            </a:r>
            <a:r>
              <a:rPr lang="de-DE" altLang="de-DE" sz="800" dirty="0" err="1"/>
              <a:t>his</a:t>
            </a:r>
            <a:r>
              <a:rPr lang="de-DE" altLang="de-DE" sz="800" dirty="0"/>
              <a:t> </a:t>
            </a:r>
            <a:r>
              <a:rPr lang="de-DE" altLang="de-DE" sz="800" dirty="0" err="1"/>
              <a:t>book</a:t>
            </a:r>
            <a:r>
              <a:rPr lang="de-DE" altLang="de-DE" sz="800" dirty="0"/>
              <a:t> on Intangible Assets)</a:t>
            </a:r>
            <a:endParaRPr lang="de-DE" altLang="de-DE" sz="800" dirty="0">
              <a:solidFill>
                <a:schemeClr val="tx1"/>
              </a:solidFill>
            </a:endParaRPr>
          </a:p>
        </p:txBody>
      </p:sp>
      <p:sp>
        <p:nvSpPr>
          <p:cNvPr id="2053125" name="Rectangle 5">
            <a:extLst>
              <a:ext uri="{FF2B5EF4-FFF2-40B4-BE49-F238E27FC236}">
                <a16:creationId xmlns:a16="http://schemas.microsoft.com/office/drawing/2014/main" id="{1F9F9299-1122-4BEF-B5AA-AE215647A041}"/>
              </a:ext>
            </a:extLst>
          </p:cNvPr>
          <p:cNvSpPr>
            <a:spLocks noChangeArrowheads="1"/>
          </p:cNvSpPr>
          <p:nvPr/>
        </p:nvSpPr>
        <p:spPr bwMode="auto">
          <a:xfrm>
            <a:off x="2393950" y="3860800"/>
            <a:ext cx="4332288" cy="2336800"/>
          </a:xfrm>
          <a:prstGeom prst="rect">
            <a:avLst/>
          </a:prstGeom>
          <a:solidFill>
            <a:srgbClr val="DDDDDD">
              <a:alpha val="50000"/>
            </a:srgbClr>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endParaRPr lang="de-DE" altLang="de-DE" sz="1500">
              <a:solidFill>
                <a:schemeClr val="tx1"/>
              </a:solidFill>
            </a:endParaRPr>
          </a:p>
        </p:txBody>
      </p:sp>
      <p:sp>
        <p:nvSpPr>
          <p:cNvPr id="2053126" name="Text Box 6">
            <a:extLst>
              <a:ext uri="{FF2B5EF4-FFF2-40B4-BE49-F238E27FC236}">
                <a16:creationId xmlns:a16="http://schemas.microsoft.com/office/drawing/2014/main" id="{24D8A3BE-B5B4-47B5-8A01-72B2E4A74C23}"/>
              </a:ext>
            </a:extLst>
          </p:cNvPr>
          <p:cNvSpPr txBox="1">
            <a:spLocks noChangeArrowheads="1"/>
          </p:cNvSpPr>
          <p:nvPr/>
        </p:nvSpPr>
        <p:spPr bwMode="auto">
          <a:xfrm>
            <a:off x="4051300" y="4005263"/>
            <a:ext cx="2735263" cy="16779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
                <a:srgbClr val="F48B00"/>
              </a:buClr>
              <a:buFont typeface="Wingdings" panose="05000000000000000000" pitchFamily="2" charset="2"/>
              <a:buNone/>
            </a:pPr>
            <a:r>
              <a:rPr lang="de-DE" altLang="de-DE" sz="1600">
                <a:solidFill>
                  <a:srgbClr val="003366"/>
                </a:solidFill>
              </a:rPr>
              <a:t>Intangible Assets </a:t>
            </a:r>
            <a:br>
              <a:rPr lang="de-DE" altLang="de-DE" sz="1600">
                <a:solidFill>
                  <a:srgbClr val="003366"/>
                </a:solidFill>
              </a:rPr>
            </a:br>
            <a:r>
              <a:rPr lang="de-DE" altLang="de-DE" sz="1600">
                <a:solidFill>
                  <a:srgbClr val="003366"/>
                </a:solidFill>
              </a:rPr>
              <a:t>and Value Creation</a:t>
            </a:r>
            <a:br>
              <a:rPr lang="de-DE" altLang="de-DE" sz="1600">
                <a:solidFill>
                  <a:srgbClr val="003366"/>
                </a:solidFill>
              </a:rPr>
            </a:br>
            <a:br>
              <a:rPr lang="de-DE" altLang="de-DE" sz="1600">
                <a:solidFill>
                  <a:srgbClr val="003366"/>
                </a:solidFill>
              </a:rPr>
            </a:br>
            <a:r>
              <a:rPr lang="de-DE" altLang="de-DE" sz="1200">
                <a:solidFill>
                  <a:schemeClr val="tx1"/>
                </a:solidFill>
              </a:rPr>
              <a:t>by Juergen H. Daum</a:t>
            </a:r>
            <a:br>
              <a:rPr lang="de-DE" altLang="de-DE" sz="1200">
                <a:solidFill>
                  <a:schemeClr val="tx1"/>
                </a:solidFill>
              </a:rPr>
            </a:br>
            <a:endParaRPr lang="de-DE" altLang="de-DE" sz="1200">
              <a:solidFill>
                <a:schemeClr val="tx1"/>
              </a:solidFill>
            </a:endParaRPr>
          </a:p>
          <a:p>
            <a:pPr algn="l" eaLnBrk="0" hangingPunct="0"/>
            <a:r>
              <a:rPr lang="de-DE" altLang="de-DE" sz="1000"/>
              <a:t>John Wiley &amp; Sons, Chichester, 2002</a:t>
            </a:r>
          </a:p>
          <a:p>
            <a:pPr algn="l" eaLnBrk="0" hangingPunct="0"/>
            <a:r>
              <a:rPr lang="de-DE" altLang="de-DE" sz="1000"/>
              <a:t>ISBN 04708455120</a:t>
            </a:r>
            <a:br>
              <a:rPr lang="de-DE" altLang="de-DE" sz="1000"/>
            </a:br>
            <a:endParaRPr lang="de-DE" altLang="de-DE" sz="1200">
              <a:solidFill>
                <a:schemeClr val="tx1"/>
              </a:solidFill>
            </a:endParaRPr>
          </a:p>
        </p:txBody>
      </p:sp>
      <p:sp>
        <p:nvSpPr>
          <p:cNvPr id="2053127" name="Text Box 7">
            <a:extLst>
              <a:ext uri="{FF2B5EF4-FFF2-40B4-BE49-F238E27FC236}">
                <a16:creationId xmlns:a16="http://schemas.microsoft.com/office/drawing/2014/main" id="{5BE08A9D-D058-4716-8012-6B28ED0A1486}"/>
              </a:ext>
            </a:extLst>
          </p:cNvPr>
          <p:cNvSpPr txBox="1">
            <a:spLocks noChangeArrowheads="1"/>
          </p:cNvSpPr>
          <p:nvPr/>
        </p:nvSpPr>
        <p:spPr bwMode="auto">
          <a:xfrm>
            <a:off x="2616200" y="5756275"/>
            <a:ext cx="3978275" cy="4270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
                <a:srgbClr val="F48B00"/>
              </a:buClr>
              <a:buFont typeface="Wingdings" panose="05000000000000000000" pitchFamily="2" charset="2"/>
              <a:buNone/>
            </a:pPr>
            <a:r>
              <a:rPr lang="de-DE" altLang="de-DE" sz="1000">
                <a:solidFill>
                  <a:schemeClr val="tx1"/>
                </a:solidFill>
              </a:rPr>
              <a:t>More information at:</a:t>
            </a:r>
            <a:br>
              <a:rPr lang="de-DE" altLang="de-DE" sz="1000">
                <a:solidFill>
                  <a:schemeClr val="tx1"/>
                </a:solidFill>
              </a:rPr>
            </a:br>
            <a:r>
              <a:rPr lang="de-DE" altLang="de-DE" sz="1200">
                <a:solidFill>
                  <a:srgbClr val="000080"/>
                </a:solidFill>
                <a:hlinkClick r:id="rId3"/>
              </a:rPr>
              <a:t>http://www.juergendaum.com/mybook.htm</a:t>
            </a:r>
            <a:endParaRPr lang="de-DE" altLang="de-DE" sz="1200">
              <a:solidFill>
                <a:srgbClr val="000080"/>
              </a:solidFill>
            </a:endParaRPr>
          </a:p>
        </p:txBody>
      </p:sp>
      <p:pic>
        <p:nvPicPr>
          <p:cNvPr id="2053128" name="Picture 8">
            <a:extLst>
              <a:ext uri="{FF2B5EF4-FFF2-40B4-BE49-F238E27FC236}">
                <a16:creationId xmlns:a16="http://schemas.microsoft.com/office/drawing/2014/main" id="{02DAFD8C-9C51-490E-83DE-C5B5BA43A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0" y="3981450"/>
            <a:ext cx="1252538" cy="1749425"/>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053129" name="Picture 9">
            <a:extLst>
              <a:ext uri="{FF2B5EF4-FFF2-40B4-BE49-F238E27FC236}">
                <a16:creationId xmlns:a16="http://schemas.microsoft.com/office/drawing/2014/main" id="{2FA02956-D45C-4CAF-B8E6-4AFC46FD95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4288" y="1222375"/>
            <a:ext cx="1228725" cy="1776413"/>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62" name="Picture 2">
            <a:extLst>
              <a:ext uri="{FF2B5EF4-FFF2-40B4-BE49-F238E27FC236}">
                <a16:creationId xmlns:a16="http://schemas.microsoft.com/office/drawing/2014/main" id="{529909CE-B7CE-433D-A15A-FF583CBBF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3485"/>
          <a:stretch>
            <a:fillRect/>
          </a:stretch>
        </p:blipFill>
        <p:spPr bwMode="auto">
          <a:xfrm>
            <a:off x="0" y="606425"/>
            <a:ext cx="9144000" cy="6251575"/>
          </a:xfrm>
          <a:prstGeom prst="rect">
            <a:avLst/>
          </a:prstGeom>
          <a:noFill/>
          <a:extLst>
            <a:ext uri="{909E8E84-426E-40DD-AFC4-6F175D3DCCD1}">
              <a14:hiddenFill xmlns:a14="http://schemas.microsoft.com/office/drawing/2010/main">
                <a:solidFill>
                  <a:srgbClr val="FFFFFF"/>
                </a:solidFill>
              </a14:hiddenFill>
            </a:ext>
          </a:extLst>
        </p:spPr>
      </p:pic>
      <p:sp>
        <p:nvSpPr>
          <p:cNvPr id="1781763" name="Rectangle 3">
            <a:extLst>
              <a:ext uri="{FF2B5EF4-FFF2-40B4-BE49-F238E27FC236}">
                <a16:creationId xmlns:a16="http://schemas.microsoft.com/office/drawing/2014/main" id="{BEA50B61-A872-4971-9977-3EF5630D2E14}"/>
              </a:ext>
            </a:extLst>
          </p:cNvPr>
          <p:cNvSpPr>
            <a:spLocks noGrp="1" noChangeArrowheads="1"/>
          </p:cNvSpPr>
          <p:nvPr>
            <p:ph type="title"/>
          </p:nvPr>
        </p:nvSpPr>
        <p:spPr/>
        <p:txBody>
          <a:bodyPr/>
          <a:lstStyle/>
          <a:p>
            <a:r>
              <a:rPr lang="en-US" altLang="de-DE" sz="2500">
                <a:solidFill>
                  <a:schemeClr val="tx1"/>
                </a:solidFill>
              </a:rPr>
              <a:t>Agenda</a:t>
            </a:r>
          </a:p>
        </p:txBody>
      </p:sp>
      <p:sp>
        <p:nvSpPr>
          <p:cNvPr id="1781764" name="Text Box 4">
            <a:extLst>
              <a:ext uri="{FF2B5EF4-FFF2-40B4-BE49-F238E27FC236}">
                <a16:creationId xmlns:a16="http://schemas.microsoft.com/office/drawing/2014/main" id="{B805BBA8-4A4B-4B3C-B02D-19FA125E8A0A}"/>
              </a:ext>
            </a:extLst>
          </p:cNvPr>
          <p:cNvSpPr txBox="1">
            <a:spLocks noChangeArrowheads="1"/>
          </p:cNvSpPr>
          <p:nvPr/>
        </p:nvSpPr>
        <p:spPr bwMode="auto">
          <a:xfrm>
            <a:off x="685800" y="2420938"/>
            <a:ext cx="84582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6250" indent="-476250" algn="l" eaLnBrk="0" hangingPunct="0">
              <a:defRPr sz="2400">
                <a:solidFill>
                  <a:schemeClr val="tx1"/>
                </a:solidFill>
                <a:latin typeface="Arial" panose="020B0604020202020204" pitchFamily="34" charset="0"/>
              </a:defRPr>
            </a:lvl1pPr>
            <a:lvl2pPr marL="666750" algn="l" eaLnBrk="0" hangingPunct="0">
              <a:defRPr sz="2400">
                <a:solidFill>
                  <a:schemeClr val="tx1"/>
                </a:solidFill>
                <a:latin typeface="Arial" panose="020B0604020202020204" pitchFamily="34" charset="0"/>
              </a:defRPr>
            </a:lvl2pPr>
            <a:lvl3pPr algn="l" eaLnBrk="0" hangingPunct="0">
              <a:defRPr sz="2400">
                <a:solidFill>
                  <a:schemeClr val="tx1"/>
                </a:solidFill>
                <a:latin typeface="Arial" panose="020B0604020202020204" pitchFamily="34" charset="0"/>
              </a:defRPr>
            </a:lvl3pPr>
            <a:lvl4pPr algn="l" eaLnBrk="0" hangingPunct="0">
              <a:defRPr sz="2400">
                <a:solidFill>
                  <a:schemeClr val="tx1"/>
                </a:solidFill>
                <a:latin typeface="Arial" panose="020B0604020202020204" pitchFamily="34" charset="0"/>
              </a:defRPr>
            </a:lvl4pPr>
            <a:lvl5pPr algn="l" eaLnBrk="0" hangingPunct="0">
              <a:defRPr sz="2400">
                <a:solidFill>
                  <a:schemeClr val="tx1"/>
                </a:solidFill>
                <a:latin typeface="Arial" panose="020B0604020202020204" pitchFamily="34" charset="0"/>
              </a:defRPr>
            </a:lvl5pPr>
            <a:lvl6pPr eaLnBrk="0" fontAlgn="base" hangingPunct="0">
              <a:spcBef>
                <a:spcPct val="0"/>
              </a:spcBef>
              <a:spcAft>
                <a:spcPct val="0"/>
              </a:spcAft>
              <a:defRPr sz="2400">
                <a:solidFill>
                  <a:schemeClr val="tx1"/>
                </a:solidFill>
                <a:latin typeface="Arial" panose="020B0604020202020204" pitchFamily="34" charset="0"/>
              </a:defRPr>
            </a:lvl6pPr>
            <a:lvl7pPr eaLnBrk="0" fontAlgn="base" hangingPunct="0">
              <a:spcBef>
                <a:spcPct val="0"/>
              </a:spcBef>
              <a:spcAft>
                <a:spcPct val="0"/>
              </a:spcAft>
              <a:defRPr sz="2400">
                <a:solidFill>
                  <a:schemeClr val="tx1"/>
                </a:solidFill>
                <a:latin typeface="Arial" panose="020B0604020202020204" pitchFamily="34" charset="0"/>
              </a:defRPr>
            </a:lvl7pPr>
            <a:lvl8pPr eaLnBrk="0" fontAlgn="base" hangingPunct="0">
              <a:spcBef>
                <a:spcPct val="0"/>
              </a:spcBef>
              <a:spcAft>
                <a:spcPct val="0"/>
              </a:spcAft>
              <a:defRPr sz="2400">
                <a:solidFill>
                  <a:schemeClr val="tx1"/>
                </a:solidFill>
                <a:latin typeface="Arial" panose="020B0604020202020204" pitchFamily="34" charset="0"/>
              </a:defRPr>
            </a:lvl8pPr>
            <a:lvl9pP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0"/>
              </a:spcBef>
              <a:buFont typeface="Wingdings 2" panose="05020102010507070707" pitchFamily="18" charset="2"/>
              <a:buChar char="¢"/>
            </a:pPr>
            <a:r>
              <a:rPr lang="en-US" altLang="de-DE" sz="2300" b="0">
                <a:solidFill>
                  <a:schemeClr val="accent1"/>
                </a:solidFill>
                <a:latin typeface="Arial Black" panose="020B0A04020102020204" pitchFamily="34" charset="0"/>
              </a:rPr>
              <a:t>Implications of the knowledge economy for performance measurement and management: subjective measurement - why and how?</a:t>
            </a:r>
          </a:p>
          <a:p>
            <a:pPr eaLnBrk="1" hangingPunct="1">
              <a:spcBef>
                <a:spcPct val="100000"/>
              </a:spcBef>
              <a:buClr>
                <a:schemeClr val="accent2"/>
              </a:buClr>
              <a:buFont typeface="Wingdings" panose="05000000000000000000" pitchFamily="2" charset="2"/>
              <a:buChar char="n"/>
            </a:pPr>
            <a:r>
              <a:rPr lang="en-US" altLang="de-DE" sz="2300" b="0">
                <a:solidFill>
                  <a:schemeClr val="accent2"/>
                </a:solidFill>
                <a:latin typeface="Arial Black" panose="020B0A04020102020204" pitchFamily="34" charset="0"/>
              </a:rPr>
              <a:t>The concept of Vector-Based Performance Measurement &amp; Visualisation</a:t>
            </a:r>
            <a:r>
              <a:rPr lang="en-US" altLang="de-DE" sz="800">
                <a:solidFill>
                  <a:srgbClr val="333333"/>
                </a:solidFill>
              </a:rPr>
              <a:t> </a:t>
            </a:r>
          </a:p>
          <a:p>
            <a:pPr eaLnBrk="1" hangingPunct="1">
              <a:spcBef>
                <a:spcPct val="100000"/>
              </a:spcBef>
              <a:buClr>
                <a:schemeClr val="accent2"/>
              </a:buClr>
              <a:buFont typeface="Wingdings" panose="05000000000000000000" pitchFamily="2" charset="2"/>
              <a:buChar char="n"/>
            </a:pPr>
            <a:r>
              <a:rPr lang="en-US" altLang="de-DE" sz="2300" b="0">
                <a:solidFill>
                  <a:schemeClr val="accent2"/>
                </a:solidFill>
                <a:latin typeface="Arial Black" panose="020B0A04020102020204" pitchFamily="34" charset="0"/>
              </a:rPr>
              <a:t>Practical application cases of the concept</a:t>
            </a:r>
          </a:p>
          <a:p>
            <a:pPr eaLnBrk="1" hangingPunct="1">
              <a:spcBef>
                <a:spcPct val="100000"/>
              </a:spcBef>
              <a:buClr>
                <a:schemeClr val="accent2"/>
              </a:buClr>
              <a:buFont typeface="Wingdings" panose="05000000000000000000" pitchFamily="2" charset="2"/>
              <a:buChar char="n"/>
            </a:pPr>
            <a:r>
              <a:rPr lang="en-US" altLang="de-DE" sz="2300" b="0">
                <a:solidFill>
                  <a:schemeClr val="accent2"/>
                </a:solidFill>
                <a:latin typeface="Arial Black" panose="020B0A04020102020204" pitchFamily="34" charset="0"/>
              </a:rPr>
              <a:t>Conclusion &amp; outlook</a:t>
            </a:r>
          </a:p>
        </p:txBody>
      </p:sp>
      <p:pic>
        <p:nvPicPr>
          <p:cNvPr id="1781767" name="Picture 7">
            <a:extLst>
              <a:ext uri="{FF2B5EF4-FFF2-40B4-BE49-F238E27FC236}">
                <a16:creationId xmlns:a16="http://schemas.microsoft.com/office/drawing/2014/main" id="{0D85E946-A978-41F7-B995-4C2BD75D9EC3}"/>
              </a:ext>
            </a:extLst>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0825" y="6410325"/>
            <a:ext cx="1008063" cy="338138"/>
          </a:xfrm>
          <a:noFill/>
          <a:ln>
            <a:solidFill>
              <a:srgbClr val="DDDDDD"/>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122" name="Rectangle 2">
            <a:extLst>
              <a:ext uri="{FF2B5EF4-FFF2-40B4-BE49-F238E27FC236}">
                <a16:creationId xmlns:a16="http://schemas.microsoft.com/office/drawing/2014/main" id="{5AE43E8E-1283-40FA-9F2A-53CDBD547835}"/>
              </a:ext>
            </a:extLst>
          </p:cNvPr>
          <p:cNvSpPr>
            <a:spLocks noGrp="1" noChangeArrowheads="1"/>
          </p:cNvSpPr>
          <p:nvPr>
            <p:ph type="title"/>
          </p:nvPr>
        </p:nvSpPr>
        <p:spPr>
          <a:noFill/>
          <a:ln/>
        </p:spPr>
        <p:txBody>
          <a:bodyPr/>
          <a:lstStyle/>
          <a:p>
            <a:r>
              <a:rPr lang="de-DE" altLang="de-DE" sz="2000" dirty="0"/>
              <a:t>Further WEB-Links</a:t>
            </a:r>
          </a:p>
        </p:txBody>
      </p:sp>
      <p:pic>
        <p:nvPicPr>
          <p:cNvPr id="10" name="Picture 6">
            <a:hlinkClick r:id="rId3"/>
            <a:extLst>
              <a:ext uri="{FF2B5EF4-FFF2-40B4-BE49-F238E27FC236}">
                <a16:creationId xmlns:a16="http://schemas.microsoft.com/office/drawing/2014/main" id="{B265870A-C1CE-458A-BEEA-549A256FE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271" y="3348198"/>
            <a:ext cx="2160000" cy="1532903"/>
          </a:xfrm>
          <a:prstGeom prst="rect">
            <a:avLst/>
          </a:prstGeom>
          <a:noFill/>
          <a:ln w="9525">
            <a:solidFill>
              <a:srgbClr val="0000FF"/>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5">
            <a:hlinkClick r:id="rId5"/>
            <a:extLst>
              <a:ext uri="{FF2B5EF4-FFF2-40B4-BE49-F238E27FC236}">
                <a16:creationId xmlns:a16="http://schemas.microsoft.com/office/drawing/2014/main" id="{ED8A22EF-00AE-4A9C-9B95-5EC9114D97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1274" y="2201494"/>
            <a:ext cx="2160000" cy="1532903"/>
          </a:xfrm>
          <a:prstGeom prst="rect">
            <a:avLst/>
          </a:prstGeom>
          <a:noFill/>
          <a:ln w="9525">
            <a:solidFill>
              <a:srgbClr val="0000FF"/>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Rechteck 11">
            <a:extLst>
              <a:ext uri="{FF2B5EF4-FFF2-40B4-BE49-F238E27FC236}">
                <a16:creationId xmlns:a16="http://schemas.microsoft.com/office/drawing/2014/main" id="{D8F79376-B102-4CD0-9F7F-598DEB5CF948}"/>
              </a:ext>
            </a:extLst>
          </p:cNvPr>
          <p:cNvSpPr/>
          <p:nvPr/>
        </p:nvSpPr>
        <p:spPr>
          <a:xfrm>
            <a:off x="323527" y="659744"/>
            <a:ext cx="3844470" cy="200055"/>
          </a:xfrm>
          <a:prstGeom prst="rect">
            <a:avLst/>
          </a:prstGeom>
        </p:spPr>
        <p:txBody>
          <a:bodyPr wrap="square">
            <a:spAutoFit/>
          </a:bodyPr>
          <a:lstStyle/>
          <a:p>
            <a:pPr algn="l"/>
            <a:r>
              <a:rPr lang="en-US" dirty="0"/>
              <a:t>Three smart steps for clever real world solutions.</a:t>
            </a:r>
          </a:p>
        </p:txBody>
      </p:sp>
      <p:pic>
        <p:nvPicPr>
          <p:cNvPr id="14" name="Picture 4">
            <a:hlinkClick r:id="rId7"/>
            <a:extLst>
              <a:ext uri="{FF2B5EF4-FFF2-40B4-BE49-F238E27FC236}">
                <a16:creationId xmlns:a16="http://schemas.microsoft.com/office/drawing/2014/main" id="{642216C8-50B0-4830-B8FF-229CD7DF2A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4789" y="792779"/>
            <a:ext cx="2160000" cy="1536560"/>
          </a:xfrm>
          <a:prstGeom prst="rect">
            <a:avLst/>
          </a:prstGeom>
          <a:noFill/>
          <a:ln w="9525">
            <a:solidFill>
              <a:srgbClr val="0000FF"/>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8" name="Textfeld 17">
            <a:extLst>
              <a:ext uri="{FF2B5EF4-FFF2-40B4-BE49-F238E27FC236}">
                <a16:creationId xmlns:a16="http://schemas.microsoft.com/office/drawing/2014/main" id="{00D8DB5B-0F79-4FA2-81C2-04DD639BFFB1}"/>
              </a:ext>
            </a:extLst>
          </p:cNvPr>
          <p:cNvSpPr txBox="1"/>
          <p:nvPr/>
        </p:nvSpPr>
        <p:spPr>
          <a:xfrm>
            <a:off x="436150" y="1716833"/>
            <a:ext cx="71933" cy="0"/>
          </a:xfrm>
          <a:prstGeom prst="rect">
            <a:avLst/>
          </a:prstGeom>
          <a:ln algn="ctr"/>
        </p:spPr>
        <p:txBody>
          <a:bodyPr wrap="none" lIns="36000" tIns="36000" rIns="36000" bIns="36000" rtlCol="0" anchor="t">
            <a:spAutoFit/>
          </a:bodyPr>
          <a:lstStyle/>
          <a:p>
            <a:r>
              <a:rPr lang="en-US" kern="0" dirty="0">
                <a:latin typeface="+mn-lt"/>
                <a:ea typeface="+mj-ea"/>
                <a:cs typeface="+mj-cs"/>
              </a:rPr>
              <a:t>Project NEMO The project that realizes the «New/Next Economic Model» </a:t>
            </a:r>
            <a:endParaRPr kumimoji="0" lang="en-US" i="0" u="none" strike="noStrike" kern="0" cap="none" spc="0" normalizeH="0" baseline="0" noProof="0" dirty="0">
              <a:ln>
                <a:noFill/>
              </a:ln>
              <a:solidFill>
                <a:schemeClr val="tx1"/>
              </a:solidFill>
              <a:effectLst/>
              <a:uLnTx/>
              <a:uFillTx/>
              <a:latin typeface="+mn-lt"/>
              <a:ea typeface="+mj-ea"/>
              <a:cs typeface="+mj-cs"/>
            </a:endParaRPr>
          </a:p>
        </p:txBody>
      </p:sp>
      <p:sp>
        <p:nvSpPr>
          <p:cNvPr id="19" name="Textfeld 18">
            <a:extLst>
              <a:ext uri="{FF2B5EF4-FFF2-40B4-BE49-F238E27FC236}">
                <a16:creationId xmlns:a16="http://schemas.microsoft.com/office/drawing/2014/main" id="{1A0C60D2-FF4F-44E6-868F-FD624F98B3FC}"/>
              </a:ext>
            </a:extLst>
          </p:cNvPr>
          <p:cNvSpPr txBox="1"/>
          <p:nvPr/>
        </p:nvSpPr>
        <p:spPr>
          <a:xfrm>
            <a:off x="112413" y="1101906"/>
            <a:ext cx="4459587" cy="442035"/>
          </a:xfrm>
          <a:prstGeom prst="rect">
            <a:avLst/>
          </a:prstGeom>
          <a:ln algn="ctr"/>
        </p:spPr>
        <p:txBody>
          <a:bodyPr wrap="square" lIns="36000" tIns="36000" rIns="36000" bIns="36000" rtlCol="0" anchor="t">
            <a:spAutoFit/>
          </a:bodyPr>
          <a:lstStyle/>
          <a:p>
            <a:pPr marL="171450" indent="-171450" algn="l">
              <a:buFont typeface="Arial" panose="020B0604020202020204" pitchFamily="34" charset="0"/>
              <a:buChar char="•"/>
            </a:pPr>
            <a:r>
              <a:rPr lang="en-US" sz="1200" b="1" dirty="0"/>
              <a:t>Project NEMO</a:t>
            </a:r>
            <a:br>
              <a:rPr lang="en-US" sz="1200" dirty="0"/>
            </a:br>
            <a:r>
              <a:rPr lang="en-US" sz="1100" b="0" dirty="0"/>
              <a:t>The project that realizes the «New/Next Economic Model»</a:t>
            </a:r>
            <a:endParaRPr kumimoji="0" lang="en-US" sz="1200" b="0" i="0" u="none" strike="noStrike" kern="0" cap="none" spc="0" normalizeH="0" baseline="0" noProof="0" dirty="0">
              <a:ln>
                <a:noFill/>
              </a:ln>
              <a:solidFill>
                <a:schemeClr val="tx1"/>
              </a:solidFill>
              <a:effectLst/>
              <a:uLnTx/>
              <a:uFillTx/>
              <a:latin typeface="+mn-lt"/>
              <a:ea typeface="+mj-ea"/>
              <a:cs typeface="+mj-cs"/>
            </a:endParaRPr>
          </a:p>
        </p:txBody>
      </p:sp>
      <p:sp>
        <p:nvSpPr>
          <p:cNvPr id="20" name="Textfeld 19">
            <a:extLst>
              <a:ext uri="{FF2B5EF4-FFF2-40B4-BE49-F238E27FC236}">
                <a16:creationId xmlns:a16="http://schemas.microsoft.com/office/drawing/2014/main" id="{C773B808-8C61-4530-AD35-5F8D104E44F7}"/>
              </a:ext>
            </a:extLst>
          </p:cNvPr>
          <p:cNvSpPr txBox="1"/>
          <p:nvPr/>
        </p:nvSpPr>
        <p:spPr>
          <a:xfrm>
            <a:off x="120323" y="1864941"/>
            <a:ext cx="4608513" cy="442035"/>
          </a:xfrm>
          <a:prstGeom prst="rect">
            <a:avLst/>
          </a:prstGeom>
          <a:ln algn="ctr"/>
        </p:spPr>
        <p:txBody>
          <a:bodyPr wrap="square" lIns="36000" tIns="36000" rIns="36000" bIns="36000" rtlCol="0" anchor="t">
            <a:spAutoFit/>
          </a:bodyPr>
          <a:lstStyle/>
          <a:p>
            <a:pPr marL="171450" indent="-171450" algn="l">
              <a:buFont typeface="Arial" panose="020B0604020202020204" pitchFamily="34" charset="0"/>
              <a:buChar char="•"/>
            </a:pPr>
            <a:r>
              <a:rPr lang="en-US" sz="1200" b="1" dirty="0"/>
              <a:t>INSEDE </a:t>
            </a:r>
            <a:br>
              <a:rPr lang="en-US" sz="1200" dirty="0"/>
            </a:br>
            <a:r>
              <a:rPr lang="en-US" sz="1100" b="0" dirty="0"/>
              <a:t>Clever solutions for the smart real world</a:t>
            </a:r>
            <a:endParaRPr kumimoji="0" lang="en-US" sz="1200" b="0" i="0" u="none" strike="noStrike" kern="0" cap="none" spc="0" normalizeH="0" baseline="0" noProof="0" dirty="0">
              <a:ln>
                <a:noFill/>
              </a:ln>
              <a:solidFill>
                <a:schemeClr val="tx1"/>
              </a:solidFill>
              <a:effectLst/>
              <a:uLnTx/>
              <a:uFillTx/>
              <a:latin typeface="+mn-lt"/>
              <a:ea typeface="+mj-ea"/>
              <a:cs typeface="+mj-cs"/>
            </a:endParaRPr>
          </a:p>
        </p:txBody>
      </p:sp>
      <p:sp>
        <p:nvSpPr>
          <p:cNvPr id="21" name="Textfeld 20">
            <a:extLst>
              <a:ext uri="{FF2B5EF4-FFF2-40B4-BE49-F238E27FC236}">
                <a16:creationId xmlns:a16="http://schemas.microsoft.com/office/drawing/2014/main" id="{866110EA-0819-4BEC-8A83-658A6ADA8CA8}"/>
              </a:ext>
            </a:extLst>
          </p:cNvPr>
          <p:cNvSpPr txBox="1"/>
          <p:nvPr/>
        </p:nvSpPr>
        <p:spPr>
          <a:xfrm>
            <a:off x="119308" y="2917786"/>
            <a:ext cx="3744417" cy="426646"/>
          </a:xfrm>
          <a:prstGeom prst="rect">
            <a:avLst/>
          </a:prstGeom>
          <a:ln algn="ctr"/>
        </p:spPr>
        <p:txBody>
          <a:bodyPr wrap="square" lIns="36000" tIns="36000" rIns="36000" bIns="36000" rtlCol="0" anchor="t">
            <a:spAutoFit/>
          </a:bodyPr>
          <a:lstStyle/>
          <a:p>
            <a:pPr marL="171450" indent="-171450" algn="l">
              <a:buFont typeface="Arial" panose="020B0604020202020204" pitchFamily="34" charset="0"/>
              <a:buChar char="•"/>
            </a:pPr>
            <a:r>
              <a:rPr lang="en-US" sz="1200" b="1" dirty="0"/>
              <a:t>Business Engineering Systems</a:t>
            </a:r>
            <a:br>
              <a:rPr lang="en-US" sz="1200" b="1" dirty="0"/>
            </a:br>
            <a:r>
              <a:rPr lang="en-US" sz="1100" b="0" dirty="0"/>
              <a:t>Modular, new options beyond old systemic traps</a:t>
            </a:r>
            <a:endParaRPr kumimoji="0" lang="en-US" sz="1200" b="0" i="0" u="none" strike="noStrike" kern="0" cap="none" spc="0" normalizeH="0" baseline="0" noProof="0" dirty="0">
              <a:ln>
                <a:noFill/>
              </a:ln>
              <a:solidFill>
                <a:schemeClr val="tx1"/>
              </a:solidFill>
              <a:effectLst/>
              <a:uLnTx/>
              <a:uFillTx/>
              <a:latin typeface="+mn-lt"/>
              <a:ea typeface="+mj-ea"/>
              <a:cs typeface="+mj-cs"/>
            </a:endParaRPr>
          </a:p>
        </p:txBody>
      </p:sp>
      <p:sp>
        <p:nvSpPr>
          <p:cNvPr id="22" name="Textfeld 21">
            <a:extLst>
              <a:ext uri="{FF2B5EF4-FFF2-40B4-BE49-F238E27FC236}">
                <a16:creationId xmlns:a16="http://schemas.microsoft.com/office/drawing/2014/main" id="{7C4685D5-56A8-4D7A-A68D-967663F04C55}"/>
              </a:ext>
            </a:extLst>
          </p:cNvPr>
          <p:cNvSpPr txBox="1"/>
          <p:nvPr/>
        </p:nvSpPr>
        <p:spPr>
          <a:xfrm>
            <a:off x="3556700" y="3958141"/>
            <a:ext cx="2408279" cy="549757"/>
          </a:xfrm>
          <a:prstGeom prst="rect">
            <a:avLst/>
          </a:prstGeom>
          <a:ln algn="ctr"/>
        </p:spPr>
        <p:txBody>
          <a:bodyPr wrap="none" lIns="36000" tIns="36000" rIns="36000" bIns="36000" rtlCol="0" anchor="t">
            <a:spAutoFit/>
          </a:bodyPr>
          <a:lstStyle/>
          <a:p>
            <a:pPr algn="l"/>
            <a:r>
              <a:rPr lang="en-US" sz="1100" b="1" dirty="0"/>
              <a:t>Business Engineering </a:t>
            </a:r>
            <a:r>
              <a:rPr lang="en-US" sz="1000" b="1" dirty="0"/>
              <a:t>Systems</a:t>
            </a:r>
            <a:br>
              <a:rPr lang="en-US" sz="1000" b="1" dirty="0"/>
            </a:br>
            <a:r>
              <a:rPr lang="en-US" sz="1000" b="0" dirty="0"/>
              <a:t>(Tools for decisions in a smart economy)</a:t>
            </a:r>
            <a:br>
              <a:rPr lang="en-US" sz="1000" b="0" dirty="0"/>
            </a:br>
            <a:r>
              <a:rPr lang="en-US" sz="1000" dirty="0">
                <a:hlinkClick r:id="rId3"/>
              </a:rPr>
              <a:t>https://bengin.net/bes/</a:t>
            </a:r>
            <a:endParaRPr kumimoji="0" lang="en-US" sz="1100" i="0" u="none" strike="noStrike" kern="0" cap="none" spc="0" normalizeH="0" baseline="0" noProof="0" dirty="0">
              <a:ln>
                <a:noFill/>
              </a:ln>
              <a:solidFill>
                <a:schemeClr val="tx1"/>
              </a:solidFill>
              <a:effectLst/>
              <a:uLnTx/>
              <a:uFillTx/>
              <a:latin typeface="+mn-lt"/>
              <a:ea typeface="+mj-ea"/>
              <a:cs typeface="+mj-cs"/>
            </a:endParaRPr>
          </a:p>
        </p:txBody>
      </p:sp>
      <p:sp>
        <p:nvSpPr>
          <p:cNvPr id="23" name="Textfeld 22">
            <a:extLst>
              <a:ext uri="{FF2B5EF4-FFF2-40B4-BE49-F238E27FC236}">
                <a16:creationId xmlns:a16="http://schemas.microsoft.com/office/drawing/2014/main" id="{B7C28664-3371-46CB-9941-2FC5FC311EFE}"/>
              </a:ext>
            </a:extLst>
          </p:cNvPr>
          <p:cNvSpPr txBox="1"/>
          <p:nvPr/>
        </p:nvSpPr>
        <p:spPr>
          <a:xfrm>
            <a:off x="5591274" y="2565210"/>
            <a:ext cx="3524820" cy="395869"/>
          </a:xfrm>
          <a:prstGeom prst="rect">
            <a:avLst/>
          </a:prstGeom>
          <a:ln algn="ctr"/>
        </p:spPr>
        <p:txBody>
          <a:bodyPr wrap="square" lIns="36000" tIns="36000" rIns="36000" bIns="36000" rtlCol="0" anchor="t">
            <a:spAutoFit/>
          </a:bodyPr>
          <a:lstStyle/>
          <a:p>
            <a:pPr algn="l"/>
            <a:r>
              <a:rPr lang="de-CH" sz="1100" b="1" dirty="0"/>
              <a:t>INSEDE </a:t>
            </a:r>
            <a:r>
              <a:rPr lang="de-CH" sz="1000" b="0" dirty="0"/>
              <a:t>(Institute for Sustainable Economic Development)</a:t>
            </a:r>
            <a:br>
              <a:rPr lang="de-CH" sz="1000" b="0" dirty="0"/>
            </a:br>
            <a:r>
              <a:rPr lang="de-CH" sz="1000" dirty="0">
                <a:hlinkClick r:id="rId5"/>
              </a:rPr>
              <a:t>https://insede.org</a:t>
            </a:r>
            <a:endParaRPr kumimoji="0" lang="en-US" sz="1000" i="0" u="none" strike="noStrike" kern="0" cap="none" spc="0" normalizeH="0" baseline="0" noProof="0" dirty="0">
              <a:ln>
                <a:noFill/>
              </a:ln>
              <a:solidFill>
                <a:schemeClr val="tx1"/>
              </a:solidFill>
              <a:effectLst/>
              <a:uLnTx/>
              <a:uFillTx/>
              <a:latin typeface="+mn-lt"/>
              <a:ea typeface="+mj-ea"/>
              <a:cs typeface="+mj-cs"/>
            </a:endParaRPr>
          </a:p>
        </p:txBody>
      </p:sp>
      <p:sp>
        <p:nvSpPr>
          <p:cNvPr id="24" name="Textfeld 23">
            <a:extLst>
              <a:ext uri="{FF2B5EF4-FFF2-40B4-BE49-F238E27FC236}">
                <a16:creationId xmlns:a16="http://schemas.microsoft.com/office/drawing/2014/main" id="{A2897B56-8841-4D85-AC34-723E23BE45EC}"/>
              </a:ext>
            </a:extLst>
          </p:cNvPr>
          <p:cNvSpPr txBox="1"/>
          <p:nvPr/>
        </p:nvSpPr>
        <p:spPr>
          <a:xfrm>
            <a:off x="6922053" y="792779"/>
            <a:ext cx="1714593" cy="549757"/>
          </a:xfrm>
          <a:prstGeom prst="rect">
            <a:avLst/>
          </a:prstGeom>
          <a:ln algn="ctr"/>
        </p:spPr>
        <p:txBody>
          <a:bodyPr wrap="square" lIns="36000" tIns="36000" rIns="36000" bIns="36000" rtlCol="0" anchor="t">
            <a:spAutoFit/>
          </a:bodyPr>
          <a:lstStyle/>
          <a:p>
            <a:pPr algn="l"/>
            <a:r>
              <a:rPr lang="en-US" sz="1100" b="1" dirty="0"/>
              <a:t>Project Nemo</a:t>
            </a:r>
            <a:br>
              <a:rPr lang="en-US" sz="1100" dirty="0"/>
            </a:br>
            <a:r>
              <a:rPr lang="en-US" sz="1000" b="0" dirty="0"/>
              <a:t>(New/Next Economic Model)</a:t>
            </a:r>
            <a:br>
              <a:rPr lang="en-US" sz="1000" dirty="0"/>
            </a:br>
            <a:r>
              <a:rPr lang="en-US" sz="1000" dirty="0">
                <a:hlinkClick r:id="rId7"/>
              </a:rPr>
              <a:t>http://project-nemo.org</a:t>
            </a:r>
            <a:endParaRPr kumimoji="0" lang="en-US" sz="1000" i="0" u="none" strike="noStrike" kern="0" cap="none" spc="0" normalizeH="0" baseline="0" noProof="0" dirty="0">
              <a:ln>
                <a:noFill/>
              </a:ln>
              <a:solidFill>
                <a:schemeClr val="tx1"/>
              </a:solidFill>
              <a:effectLst/>
              <a:uLnTx/>
              <a:uFillTx/>
              <a:latin typeface="+mn-lt"/>
              <a:ea typeface="+mj-ea"/>
              <a:cs typeface="+mj-cs"/>
            </a:endParaRPr>
          </a:p>
        </p:txBody>
      </p:sp>
      <p:pic>
        <p:nvPicPr>
          <p:cNvPr id="2056194" name="Picture 2">
            <a:extLst>
              <a:ext uri="{FF2B5EF4-FFF2-40B4-BE49-F238E27FC236}">
                <a16:creationId xmlns:a16="http://schemas.microsoft.com/office/drawing/2014/main" id="{1C7EE8E3-3DC0-4224-B111-52AE387D17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053" y="147770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56196" name="Picture 4">
            <a:extLst>
              <a:ext uri="{FF2B5EF4-FFF2-40B4-BE49-F238E27FC236}">
                <a16:creationId xmlns:a16="http://schemas.microsoft.com/office/drawing/2014/main" id="{35E1F98D-39F8-4024-A445-1DCD673887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9820" y="298819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56198" name="Picture 6">
            <a:extLst>
              <a:ext uri="{FF2B5EF4-FFF2-40B4-BE49-F238E27FC236}">
                <a16:creationId xmlns:a16="http://schemas.microsoft.com/office/drawing/2014/main" id="{3C3DBE97-1E54-4B91-AAF5-E6626D3E93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90169" y="452110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56200" name="Picture 8">
            <a:extLst>
              <a:ext uri="{FF2B5EF4-FFF2-40B4-BE49-F238E27FC236}">
                <a16:creationId xmlns:a16="http://schemas.microsoft.com/office/drawing/2014/main" id="{4D66B4E1-7D70-44B3-BE7C-2A49118F172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09370" y="6031630"/>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feld 28">
            <a:extLst>
              <a:ext uri="{FF2B5EF4-FFF2-40B4-BE49-F238E27FC236}">
                <a16:creationId xmlns:a16="http://schemas.microsoft.com/office/drawing/2014/main" id="{AA27F88E-EDCA-4EE9-8920-A3A7F261D0BB}"/>
              </a:ext>
            </a:extLst>
          </p:cNvPr>
          <p:cNvSpPr txBox="1"/>
          <p:nvPr/>
        </p:nvSpPr>
        <p:spPr>
          <a:xfrm>
            <a:off x="3609370" y="5334230"/>
            <a:ext cx="3832914" cy="549757"/>
          </a:xfrm>
          <a:prstGeom prst="rect">
            <a:avLst/>
          </a:prstGeom>
          <a:ln algn="ctr"/>
        </p:spPr>
        <p:txBody>
          <a:bodyPr wrap="square" lIns="36000" tIns="36000" rIns="36000" bIns="36000" rtlCol="0" anchor="t">
            <a:spAutoFit/>
          </a:bodyPr>
          <a:lstStyle/>
          <a:p>
            <a:pPr algn="l"/>
            <a:r>
              <a:rPr lang="en-US" sz="1100" b="1" dirty="0"/>
              <a:t>Business Engineering Timeline</a:t>
            </a:r>
            <a:br>
              <a:rPr lang="en-US" sz="1000" b="1" dirty="0"/>
            </a:br>
            <a:r>
              <a:rPr lang="en-US" sz="1000" b="0" dirty="0"/>
              <a:t>(History of development incl. links to further sites and papers)</a:t>
            </a:r>
            <a:br>
              <a:rPr lang="en-US" sz="1000" b="0" dirty="0"/>
            </a:br>
            <a:r>
              <a:rPr lang="de-CH" sz="1000" dirty="0">
                <a:hlinkClick r:id="rId13"/>
              </a:rPr>
              <a:t>https://bengin.net/permalink/werkstueck_und_werkzeug_d.pdf</a:t>
            </a:r>
            <a:endParaRPr kumimoji="0" lang="en-US" sz="1100" i="0" u="none" strike="noStrike" kern="0" cap="none" spc="0" normalizeH="0" baseline="0" noProof="0" dirty="0">
              <a:ln>
                <a:noFill/>
              </a:ln>
              <a:solidFill>
                <a:schemeClr val="tx1"/>
              </a:solidFill>
              <a:effectLst/>
              <a:uLnTx/>
              <a:uFillTx/>
              <a:latin typeface="+mn-lt"/>
              <a:ea typeface="+mj-ea"/>
              <a:cs typeface="+mj-cs"/>
            </a:endParaRPr>
          </a:p>
        </p:txBody>
      </p:sp>
      <p:pic>
        <p:nvPicPr>
          <p:cNvPr id="30" name="Picture 8">
            <a:hlinkClick r:id="rId14"/>
            <a:extLst>
              <a:ext uri="{FF2B5EF4-FFF2-40B4-BE49-F238E27FC236}">
                <a16:creationId xmlns:a16="http://schemas.microsoft.com/office/drawing/2014/main" id="{0A2630B5-9891-427A-91F4-3106D568503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0229" y="5120557"/>
            <a:ext cx="897810" cy="1271073"/>
          </a:xfrm>
          <a:prstGeom prst="rect">
            <a:avLst/>
          </a:prstGeom>
          <a:noFill/>
          <a:ln w="9525">
            <a:solidFill>
              <a:srgbClr val="3333CC"/>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87432093"/>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88" name="Rectangle 16">
            <a:extLst>
              <a:ext uri="{FF2B5EF4-FFF2-40B4-BE49-F238E27FC236}">
                <a16:creationId xmlns:a16="http://schemas.microsoft.com/office/drawing/2014/main" id="{B00854CE-BF76-4C8E-B63A-48A654A73EEF}"/>
              </a:ext>
            </a:extLst>
          </p:cNvPr>
          <p:cNvSpPr>
            <a:spLocks noChangeArrowheads="1"/>
          </p:cNvSpPr>
          <p:nvPr/>
        </p:nvSpPr>
        <p:spPr bwMode="auto">
          <a:xfrm>
            <a:off x="538163" y="1773238"/>
            <a:ext cx="3024187" cy="4483100"/>
          </a:xfrm>
          <a:prstGeom prst="rect">
            <a:avLst/>
          </a:prstGeom>
          <a:solidFill>
            <a:srgbClr val="DDDDDD">
              <a:alpha val="7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999876" name="AutoShape 4">
            <a:extLst>
              <a:ext uri="{FF2B5EF4-FFF2-40B4-BE49-F238E27FC236}">
                <a16:creationId xmlns:a16="http://schemas.microsoft.com/office/drawing/2014/main" id="{AA79F683-2799-4FF1-89A7-05EBF17A4F3D}"/>
              </a:ext>
            </a:extLst>
          </p:cNvPr>
          <p:cNvSpPr>
            <a:spLocks noChangeArrowheads="1"/>
          </p:cNvSpPr>
          <p:nvPr/>
        </p:nvSpPr>
        <p:spPr bwMode="gray">
          <a:xfrm>
            <a:off x="179388" y="2406650"/>
            <a:ext cx="8964612" cy="2414588"/>
          </a:xfrm>
          <a:prstGeom prst="homePlate">
            <a:avLst>
              <a:gd name="adj" fmla="val 92817"/>
            </a:avLst>
          </a:prstGeom>
          <a:gradFill rotWithShape="1">
            <a:gsLst>
              <a:gs pos="0">
                <a:srgbClr val="0066FF">
                  <a:alpha val="30000"/>
                </a:srgbClr>
              </a:gs>
              <a:gs pos="100000">
                <a:srgbClr val="0066FF">
                  <a:gamma/>
                  <a:shade val="46275"/>
                  <a:invGamma/>
                  <a:alpha val="30000"/>
                </a:srgbClr>
              </a:gs>
            </a:gsLst>
            <a:lin ang="5400000" scaled="1"/>
          </a:gradFill>
          <a:ln>
            <a:noFill/>
          </a:ln>
          <a:effectLst/>
          <a:extLst>
            <a:ext uri="{91240B29-F687-4F45-9708-019B960494DF}">
              <a14:hiddenLine xmlns:a14="http://schemas.microsoft.com/office/drawing/2010/main" w="57150" algn="ctr">
                <a:solidFill>
                  <a:srgbClr val="0066FF"/>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sp>
        <p:nvSpPr>
          <p:cNvPr id="1999881" name="Rectangle 9">
            <a:extLst>
              <a:ext uri="{FF2B5EF4-FFF2-40B4-BE49-F238E27FC236}">
                <a16:creationId xmlns:a16="http://schemas.microsoft.com/office/drawing/2014/main" id="{1C038697-CA8A-44B2-8E5F-513D93FDA4F9}"/>
              </a:ext>
            </a:extLst>
          </p:cNvPr>
          <p:cNvSpPr>
            <a:spLocks noChangeArrowheads="1"/>
          </p:cNvSpPr>
          <p:nvPr/>
        </p:nvSpPr>
        <p:spPr bwMode="auto">
          <a:xfrm>
            <a:off x="755650" y="2624138"/>
            <a:ext cx="2598738" cy="20034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999874" name="Rectangle 2">
            <a:extLst>
              <a:ext uri="{FF2B5EF4-FFF2-40B4-BE49-F238E27FC236}">
                <a16:creationId xmlns:a16="http://schemas.microsoft.com/office/drawing/2014/main" id="{E098693F-E127-4F43-8273-0797670DEDE5}"/>
              </a:ext>
            </a:extLst>
          </p:cNvPr>
          <p:cNvSpPr>
            <a:spLocks noGrp="1" noChangeArrowheads="1"/>
          </p:cNvSpPr>
          <p:nvPr>
            <p:ph type="title"/>
          </p:nvPr>
        </p:nvSpPr>
        <p:spPr/>
        <p:txBody>
          <a:bodyPr/>
          <a:lstStyle/>
          <a:p>
            <a:r>
              <a:rPr lang="en-GB" altLang="de-DE" sz="2000">
                <a:solidFill>
                  <a:schemeClr val="tx1"/>
                </a:solidFill>
              </a:rPr>
              <a:t>Implications of the knowledge economy for performance measurement and management</a:t>
            </a:r>
          </a:p>
        </p:txBody>
      </p:sp>
      <p:pic>
        <p:nvPicPr>
          <p:cNvPr id="1999878" name="Picture 6">
            <a:extLst>
              <a:ext uri="{FF2B5EF4-FFF2-40B4-BE49-F238E27FC236}">
                <a16:creationId xmlns:a16="http://schemas.microsoft.com/office/drawing/2014/main" id="{6DA702CB-D9D9-4DB6-A806-6C2A7BFC6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722563"/>
            <a:ext cx="1727200" cy="1255712"/>
          </a:xfrm>
          <a:prstGeom prst="rect">
            <a:avLst/>
          </a:prstGeom>
          <a:noFill/>
          <a:extLst>
            <a:ext uri="{909E8E84-426E-40DD-AFC4-6F175D3DCCD1}">
              <a14:hiddenFill xmlns:a14="http://schemas.microsoft.com/office/drawing/2010/main">
                <a:solidFill>
                  <a:srgbClr val="FFFFFF"/>
                </a:solidFill>
              </a14:hiddenFill>
            </a:ext>
          </a:extLst>
        </p:spPr>
      </p:pic>
      <p:sp>
        <p:nvSpPr>
          <p:cNvPr id="1999879" name="Text Box 7">
            <a:extLst>
              <a:ext uri="{FF2B5EF4-FFF2-40B4-BE49-F238E27FC236}">
                <a16:creationId xmlns:a16="http://schemas.microsoft.com/office/drawing/2014/main" id="{4B5856EB-9F5E-4EF4-9B68-D6988ECB378E}"/>
              </a:ext>
            </a:extLst>
          </p:cNvPr>
          <p:cNvSpPr txBox="1">
            <a:spLocks noChangeArrowheads="1"/>
          </p:cNvSpPr>
          <p:nvPr/>
        </p:nvSpPr>
        <p:spPr bwMode="auto">
          <a:xfrm>
            <a:off x="969963" y="3957638"/>
            <a:ext cx="2160587" cy="6699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400"/>
              <a:t> industrial economy</a:t>
            </a:r>
            <a:br>
              <a:rPr lang="en-GB" altLang="de-DE" sz="1400"/>
            </a:br>
            <a:r>
              <a:rPr lang="en-GB" altLang="de-DE" sz="1000"/>
              <a:t>(car production in the 1920s)</a:t>
            </a:r>
            <a:r>
              <a:rPr lang="en-GB" altLang="de-DE" sz="1400"/>
              <a:t> </a:t>
            </a:r>
            <a:br>
              <a:rPr lang="en-GB" altLang="de-DE" sz="1400"/>
            </a:br>
            <a:endParaRPr lang="en-GB" altLang="de-DE" sz="1000"/>
          </a:p>
        </p:txBody>
      </p:sp>
      <p:sp>
        <p:nvSpPr>
          <p:cNvPr id="1999889" name="Text Box 17">
            <a:extLst>
              <a:ext uri="{FF2B5EF4-FFF2-40B4-BE49-F238E27FC236}">
                <a16:creationId xmlns:a16="http://schemas.microsoft.com/office/drawing/2014/main" id="{CF16CFE3-EEED-414C-9CA2-70EAFB1D3C5C}"/>
              </a:ext>
            </a:extLst>
          </p:cNvPr>
          <p:cNvSpPr txBox="1">
            <a:spLocks noChangeArrowheads="1"/>
          </p:cNvSpPr>
          <p:nvPr/>
        </p:nvSpPr>
        <p:spPr bwMode="auto">
          <a:xfrm>
            <a:off x="755650" y="1773238"/>
            <a:ext cx="2519363" cy="5492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800">
                <a:solidFill>
                  <a:schemeClr val="hlink"/>
                </a:solidFill>
              </a:rPr>
              <a:t>Seller‘s Market</a:t>
            </a:r>
            <a:br>
              <a:rPr lang="en-GB" altLang="de-DE" sz="1400">
                <a:solidFill>
                  <a:schemeClr val="hlink"/>
                </a:solidFill>
              </a:rPr>
            </a:br>
            <a:r>
              <a:rPr lang="en-GB" altLang="de-DE" sz="1200">
                <a:solidFill>
                  <a:schemeClr val="hlink"/>
                </a:solidFill>
              </a:rPr>
              <a:t> (until the 1970s)</a:t>
            </a:r>
          </a:p>
        </p:txBody>
      </p:sp>
      <p:sp>
        <p:nvSpPr>
          <p:cNvPr id="1999890" name="Rectangle 18">
            <a:extLst>
              <a:ext uri="{FF2B5EF4-FFF2-40B4-BE49-F238E27FC236}">
                <a16:creationId xmlns:a16="http://schemas.microsoft.com/office/drawing/2014/main" id="{09EE815C-8571-43AD-90AA-FE7173B40380}"/>
              </a:ext>
            </a:extLst>
          </p:cNvPr>
          <p:cNvSpPr>
            <a:spLocks noChangeArrowheads="1"/>
          </p:cNvSpPr>
          <p:nvPr/>
        </p:nvSpPr>
        <p:spPr bwMode="auto">
          <a:xfrm>
            <a:off x="746125" y="4941888"/>
            <a:ext cx="2600325" cy="504825"/>
          </a:xfrm>
          <a:prstGeom prst="rect">
            <a:avLst/>
          </a:prstGeom>
          <a:solidFill>
            <a:schemeClr val="bg1"/>
          </a:solidFill>
          <a:ln w="12700">
            <a:solidFill>
              <a:srgbClr val="A09C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50000"/>
              </a:lnSpc>
            </a:pPr>
            <a:r>
              <a:rPr lang="en-GB" altLang="de-DE" sz="1400">
                <a:solidFill>
                  <a:schemeClr val="hlink"/>
                </a:solidFill>
              </a:rPr>
              <a:t>Customer focus:</a:t>
            </a:r>
          </a:p>
          <a:p>
            <a:pPr>
              <a:lnSpc>
                <a:spcPct val="150000"/>
              </a:lnSpc>
            </a:pPr>
            <a:r>
              <a:rPr lang="en-GB" altLang="de-DE" sz="1000">
                <a:solidFill>
                  <a:schemeClr val="accent1"/>
                </a:solidFill>
                <a:sym typeface="Wingdings" panose="05000000000000000000" pitchFamily="2" charset="2"/>
              </a:rPr>
              <a:t></a:t>
            </a:r>
            <a:r>
              <a:rPr lang="en-GB" altLang="de-DE" sz="1000">
                <a:sym typeface="Wingdings" panose="05000000000000000000" pitchFamily="2" charset="2"/>
              </a:rPr>
              <a:t> </a:t>
            </a:r>
            <a:r>
              <a:rPr lang="en-GB" altLang="de-DE" sz="1000"/>
              <a:t>availability 	</a:t>
            </a:r>
            <a:r>
              <a:rPr lang="en-GB" altLang="de-DE" sz="800">
                <a:solidFill>
                  <a:schemeClr val="accent1"/>
                </a:solidFill>
                <a:sym typeface="Wingdings" panose="05000000000000000000" pitchFamily="2" charset="2"/>
              </a:rPr>
              <a:t></a:t>
            </a:r>
            <a:r>
              <a:rPr lang="en-GB" altLang="de-DE" sz="800">
                <a:sym typeface="Wingdings" panose="05000000000000000000" pitchFamily="2" charset="2"/>
              </a:rPr>
              <a:t> (</a:t>
            </a:r>
            <a:r>
              <a:rPr lang="en-GB" altLang="de-DE" sz="1000"/>
              <a:t>absolute) price</a:t>
            </a:r>
          </a:p>
        </p:txBody>
      </p:sp>
      <p:sp>
        <p:nvSpPr>
          <p:cNvPr id="1999891" name="Rectangle 19">
            <a:extLst>
              <a:ext uri="{FF2B5EF4-FFF2-40B4-BE49-F238E27FC236}">
                <a16:creationId xmlns:a16="http://schemas.microsoft.com/office/drawing/2014/main" id="{1AD26F42-7141-452E-BE67-7CD542A516AD}"/>
              </a:ext>
            </a:extLst>
          </p:cNvPr>
          <p:cNvSpPr>
            <a:spLocks noChangeArrowheads="1"/>
          </p:cNvSpPr>
          <p:nvPr/>
        </p:nvSpPr>
        <p:spPr bwMode="auto">
          <a:xfrm>
            <a:off x="754063" y="5661025"/>
            <a:ext cx="2600325" cy="504825"/>
          </a:xfrm>
          <a:prstGeom prst="rect">
            <a:avLst/>
          </a:prstGeom>
          <a:solidFill>
            <a:schemeClr val="bg1"/>
          </a:solidFill>
          <a:ln w="12700">
            <a:solidFill>
              <a:srgbClr val="A09C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50000"/>
              </a:lnSpc>
            </a:pPr>
            <a:r>
              <a:rPr lang="en-GB" altLang="de-DE" sz="1400">
                <a:solidFill>
                  <a:srgbClr val="00543C"/>
                </a:solidFill>
              </a:rPr>
              <a:t>Managerial focus:</a:t>
            </a:r>
          </a:p>
          <a:p>
            <a:pPr>
              <a:lnSpc>
                <a:spcPct val="150000"/>
              </a:lnSpc>
            </a:pPr>
            <a:r>
              <a:rPr lang="en-GB" altLang="de-DE" sz="1000">
                <a:solidFill>
                  <a:schemeClr val="accent1"/>
                </a:solidFill>
                <a:sym typeface="Wingdings" panose="05000000000000000000" pitchFamily="2" charset="2"/>
              </a:rPr>
              <a:t> </a:t>
            </a:r>
            <a:r>
              <a:rPr lang="en-GB" altLang="de-DE" sz="1000">
                <a:sym typeface="Wingdings" panose="05000000000000000000" pitchFamily="2" charset="2"/>
              </a:rPr>
              <a:t>production capacity  </a:t>
            </a:r>
            <a:r>
              <a:rPr lang="en-GB" altLang="de-DE" sz="1000">
                <a:solidFill>
                  <a:schemeClr val="accent1"/>
                </a:solidFill>
                <a:sym typeface="Wingdings" panose="05000000000000000000" pitchFamily="2" charset="2"/>
              </a:rPr>
              <a:t></a:t>
            </a:r>
            <a:r>
              <a:rPr lang="en-GB" altLang="de-DE" sz="1000">
                <a:sym typeface="Wingdings" panose="05000000000000000000" pitchFamily="2" charset="2"/>
              </a:rPr>
              <a:t> cost</a:t>
            </a:r>
            <a:endParaRPr lang="en-GB" altLang="de-DE" sz="1000"/>
          </a:p>
        </p:txBody>
      </p:sp>
      <p:sp>
        <p:nvSpPr>
          <p:cNvPr id="1999893" name="Oval 21">
            <a:extLst>
              <a:ext uri="{FF2B5EF4-FFF2-40B4-BE49-F238E27FC236}">
                <a16:creationId xmlns:a16="http://schemas.microsoft.com/office/drawing/2014/main" id="{32C73FCB-5FBD-41A2-B66A-D9992B94D7CA}"/>
              </a:ext>
            </a:extLst>
          </p:cNvPr>
          <p:cNvSpPr>
            <a:spLocks noChangeArrowheads="1"/>
          </p:cNvSpPr>
          <p:nvPr/>
        </p:nvSpPr>
        <p:spPr bwMode="auto">
          <a:xfrm>
            <a:off x="249238" y="765175"/>
            <a:ext cx="3602037" cy="792163"/>
          </a:xfrm>
          <a:prstGeom prst="ellipse">
            <a:avLst/>
          </a:prstGeom>
          <a:solidFill>
            <a:srgbClr val="FFFF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de-DE" sz="2000">
                <a:solidFill>
                  <a:schemeClr val="tx1"/>
                </a:solidFill>
              </a:rPr>
              <a:t>Focus on </a:t>
            </a:r>
            <a:br>
              <a:rPr lang="en-GB" altLang="de-DE" sz="2000">
                <a:solidFill>
                  <a:schemeClr val="tx1"/>
                </a:solidFill>
              </a:rPr>
            </a:br>
            <a:r>
              <a:rPr lang="en-GB" altLang="de-DE" sz="2000">
                <a:solidFill>
                  <a:schemeClr val="tx1"/>
                </a:solidFill>
              </a:rPr>
              <a:t>internal Efficiency</a:t>
            </a:r>
          </a:p>
        </p:txBody>
      </p:sp>
      <p:sp>
        <p:nvSpPr>
          <p:cNvPr id="1999901" name="Oval 29">
            <a:extLst>
              <a:ext uri="{FF2B5EF4-FFF2-40B4-BE49-F238E27FC236}">
                <a16:creationId xmlns:a16="http://schemas.microsoft.com/office/drawing/2014/main" id="{C53F9254-9F71-4814-BC33-9F722BCF14C0}"/>
              </a:ext>
            </a:extLst>
          </p:cNvPr>
          <p:cNvSpPr>
            <a:spLocks noChangeArrowheads="1"/>
          </p:cNvSpPr>
          <p:nvPr/>
        </p:nvSpPr>
        <p:spPr bwMode="auto">
          <a:xfrm>
            <a:off x="4140200" y="765175"/>
            <a:ext cx="3602038" cy="792163"/>
          </a:xfrm>
          <a:prstGeom prst="ellipse">
            <a:avLst/>
          </a:prstGeom>
          <a:solidFill>
            <a:srgbClr val="FFFF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de-DE" sz="2000">
                <a:solidFill>
                  <a:schemeClr val="tx1"/>
                </a:solidFill>
              </a:rPr>
              <a:t>Focus on </a:t>
            </a:r>
            <a:br>
              <a:rPr lang="en-GB" altLang="de-DE" sz="2000">
                <a:solidFill>
                  <a:schemeClr val="tx1"/>
                </a:solidFill>
              </a:rPr>
            </a:br>
            <a:r>
              <a:rPr lang="en-GB" altLang="de-DE" sz="2000">
                <a:solidFill>
                  <a:schemeClr val="tx1"/>
                </a:solidFill>
              </a:rPr>
              <a:t>external Effectiveness</a:t>
            </a:r>
          </a:p>
        </p:txBody>
      </p:sp>
      <p:grpSp>
        <p:nvGrpSpPr>
          <p:cNvPr id="1999912" name="Group 40">
            <a:extLst>
              <a:ext uri="{FF2B5EF4-FFF2-40B4-BE49-F238E27FC236}">
                <a16:creationId xmlns:a16="http://schemas.microsoft.com/office/drawing/2014/main" id="{A9EC4086-4BE3-411C-8B6D-C933E42B4CE3}"/>
              </a:ext>
            </a:extLst>
          </p:cNvPr>
          <p:cNvGrpSpPr>
            <a:grpSpLocks/>
          </p:cNvGrpSpPr>
          <p:nvPr/>
        </p:nvGrpSpPr>
        <p:grpSpPr bwMode="auto">
          <a:xfrm>
            <a:off x="3851275" y="1773238"/>
            <a:ext cx="3602038" cy="4483100"/>
            <a:chOff x="2426" y="1117"/>
            <a:chExt cx="2269" cy="2824"/>
          </a:xfrm>
        </p:grpSpPr>
        <p:sp>
          <p:nvSpPr>
            <p:cNvPr id="1999894" name="Rectangle 22">
              <a:extLst>
                <a:ext uri="{FF2B5EF4-FFF2-40B4-BE49-F238E27FC236}">
                  <a16:creationId xmlns:a16="http://schemas.microsoft.com/office/drawing/2014/main" id="{91D80813-B79F-4A46-8E8E-8B7601BCEFB7}"/>
                </a:ext>
              </a:extLst>
            </p:cNvPr>
            <p:cNvSpPr>
              <a:spLocks noChangeArrowheads="1"/>
            </p:cNvSpPr>
            <p:nvPr/>
          </p:nvSpPr>
          <p:spPr bwMode="auto">
            <a:xfrm>
              <a:off x="2790" y="1117"/>
              <a:ext cx="1905" cy="2824"/>
            </a:xfrm>
            <a:prstGeom prst="rect">
              <a:avLst/>
            </a:prstGeom>
            <a:solidFill>
              <a:srgbClr val="DDDDDD">
                <a:alpha val="7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999895" name="Rectangle 23">
              <a:extLst>
                <a:ext uri="{FF2B5EF4-FFF2-40B4-BE49-F238E27FC236}">
                  <a16:creationId xmlns:a16="http://schemas.microsoft.com/office/drawing/2014/main" id="{AA611D8D-F894-4AF2-AFD2-4534087C8EC7}"/>
                </a:ext>
              </a:extLst>
            </p:cNvPr>
            <p:cNvSpPr>
              <a:spLocks noChangeArrowheads="1"/>
            </p:cNvSpPr>
            <p:nvPr/>
          </p:nvSpPr>
          <p:spPr bwMode="auto">
            <a:xfrm>
              <a:off x="2927" y="1653"/>
              <a:ext cx="1637" cy="12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999898" name="Text Box 26">
              <a:extLst>
                <a:ext uri="{FF2B5EF4-FFF2-40B4-BE49-F238E27FC236}">
                  <a16:creationId xmlns:a16="http://schemas.microsoft.com/office/drawing/2014/main" id="{8E21EA98-7EE7-4C8D-94B4-550BCA4EBDEC}"/>
                </a:ext>
              </a:extLst>
            </p:cNvPr>
            <p:cNvSpPr txBox="1">
              <a:spLocks noChangeArrowheads="1"/>
            </p:cNvSpPr>
            <p:nvPr/>
          </p:nvSpPr>
          <p:spPr bwMode="auto">
            <a:xfrm>
              <a:off x="2927" y="1117"/>
              <a:ext cx="1587" cy="34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800">
                  <a:solidFill>
                    <a:schemeClr val="hlink"/>
                  </a:solidFill>
                </a:rPr>
                <a:t>Buyers‘s Market</a:t>
              </a:r>
              <a:br>
                <a:rPr lang="en-GB" altLang="de-DE" sz="1400">
                  <a:solidFill>
                    <a:schemeClr val="hlink"/>
                  </a:solidFill>
                </a:rPr>
              </a:br>
              <a:r>
                <a:rPr lang="en-GB" altLang="de-DE" sz="1200">
                  <a:solidFill>
                    <a:schemeClr val="hlink"/>
                  </a:solidFill>
                </a:rPr>
                <a:t> (since the 1970s)</a:t>
              </a:r>
            </a:p>
          </p:txBody>
        </p:sp>
        <p:sp>
          <p:nvSpPr>
            <p:cNvPr id="1999899" name="Rectangle 27">
              <a:extLst>
                <a:ext uri="{FF2B5EF4-FFF2-40B4-BE49-F238E27FC236}">
                  <a16:creationId xmlns:a16="http://schemas.microsoft.com/office/drawing/2014/main" id="{A2E235C9-867C-4D78-8B16-82522687FE6A}"/>
                </a:ext>
              </a:extLst>
            </p:cNvPr>
            <p:cNvSpPr>
              <a:spLocks noChangeArrowheads="1"/>
            </p:cNvSpPr>
            <p:nvPr/>
          </p:nvSpPr>
          <p:spPr bwMode="auto">
            <a:xfrm>
              <a:off x="2921" y="3113"/>
              <a:ext cx="1638" cy="318"/>
            </a:xfrm>
            <a:prstGeom prst="rect">
              <a:avLst/>
            </a:prstGeom>
            <a:solidFill>
              <a:schemeClr val="bg1"/>
            </a:solidFill>
            <a:ln w="12700">
              <a:solidFill>
                <a:srgbClr val="A09C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50000"/>
                </a:lnSpc>
              </a:pPr>
              <a:r>
                <a:rPr lang="en-GB" altLang="de-DE" sz="1400">
                  <a:solidFill>
                    <a:schemeClr val="hlink"/>
                  </a:solidFill>
                </a:rPr>
                <a:t>Customer focus:</a:t>
              </a:r>
            </a:p>
            <a:p>
              <a:pPr>
                <a:lnSpc>
                  <a:spcPct val="150000"/>
                </a:lnSpc>
              </a:pPr>
              <a:r>
                <a:rPr lang="en-GB" altLang="de-DE" sz="1000">
                  <a:solidFill>
                    <a:schemeClr val="accent1"/>
                  </a:solidFill>
                  <a:sym typeface="Wingdings" panose="05000000000000000000" pitchFamily="2" charset="2"/>
                </a:rPr>
                <a:t></a:t>
              </a:r>
              <a:r>
                <a:rPr lang="en-GB" altLang="de-DE" sz="1000">
                  <a:sym typeface="Wingdings" panose="05000000000000000000" pitchFamily="2" charset="2"/>
                </a:rPr>
                <a:t> variety    </a:t>
              </a:r>
              <a:r>
                <a:rPr lang="en-GB" altLang="de-DE" sz="1000">
                  <a:solidFill>
                    <a:schemeClr val="accent1"/>
                  </a:solidFill>
                  <a:sym typeface="Wingdings" panose="05000000000000000000" pitchFamily="2" charset="2"/>
                </a:rPr>
                <a:t></a:t>
              </a:r>
              <a:r>
                <a:rPr lang="en-GB" altLang="de-DE" sz="1000">
                  <a:sym typeface="Wingdings" panose="05000000000000000000" pitchFamily="2" charset="2"/>
                </a:rPr>
                <a:t> subjective customer value</a:t>
              </a:r>
            </a:p>
          </p:txBody>
        </p:sp>
        <p:sp>
          <p:nvSpPr>
            <p:cNvPr id="1999900" name="Rectangle 28">
              <a:extLst>
                <a:ext uri="{FF2B5EF4-FFF2-40B4-BE49-F238E27FC236}">
                  <a16:creationId xmlns:a16="http://schemas.microsoft.com/office/drawing/2014/main" id="{4764170E-D94B-4009-955F-FA01961AC609}"/>
                </a:ext>
              </a:extLst>
            </p:cNvPr>
            <p:cNvSpPr>
              <a:spLocks noChangeArrowheads="1"/>
            </p:cNvSpPr>
            <p:nvPr/>
          </p:nvSpPr>
          <p:spPr bwMode="auto">
            <a:xfrm>
              <a:off x="2926" y="3566"/>
              <a:ext cx="1638" cy="318"/>
            </a:xfrm>
            <a:prstGeom prst="rect">
              <a:avLst/>
            </a:prstGeom>
            <a:solidFill>
              <a:schemeClr val="bg1"/>
            </a:solidFill>
            <a:ln w="12700">
              <a:solidFill>
                <a:srgbClr val="A09C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50000"/>
                </a:lnSpc>
              </a:pPr>
              <a:r>
                <a:rPr lang="en-GB" altLang="de-DE" sz="1400">
                  <a:solidFill>
                    <a:srgbClr val="00543C"/>
                  </a:solidFill>
                </a:rPr>
                <a:t>Managerial focus:</a:t>
              </a:r>
            </a:p>
            <a:p>
              <a:pPr>
                <a:lnSpc>
                  <a:spcPct val="150000"/>
                </a:lnSpc>
              </a:pPr>
              <a:r>
                <a:rPr lang="en-GB" altLang="de-DE" sz="1000">
                  <a:solidFill>
                    <a:schemeClr val="accent1"/>
                  </a:solidFill>
                  <a:sym typeface="Wingdings" panose="05000000000000000000" pitchFamily="2" charset="2"/>
                </a:rPr>
                <a:t> </a:t>
              </a:r>
              <a:r>
                <a:rPr lang="en-GB" altLang="de-DE" sz="1000">
                  <a:solidFill>
                    <a:schemeClr val="tx1"/>
                  </a:solidFill>
                  <a:sym typeface="Wingdings" panose="05000000000000000000" pitchFamily="2" charset="2"/>
                </a:rPr>
                <a:t>i</a:t>
              </a:r>
              <a:r>
                <a:rPr lang="en-GB" altLang="de-DE" sz="1000">
                  <a:sym typeface="Wingdings" panose="05000000000000000000" pitchFamily="2" charset="2"/>
                </a:rPr>
                <a:t>nnovation   </a:t>
              </a:r>
              <a:r>
                <a:rPr lang="en-GB" altLang="de-DE" sz="1000">
                  <a:solidFill>
                    <a:schemeClr val="accent1"/>
                  </a:solidFill>
                  <a:sym typeface="Wingdings" panose="05000000000000000000" pitchFamily="2" charset="2"/>
                </a:rPr>
                <a:t></a:t>
              </a:r>
              <a:r>
                <a:rPr lang="en-GB" altLang="de-DE" sz="1000">
                  <a:sym typeface="Wingdings" panose="05000000000000000000" pitchFamily="2" charset="2"/>
                </a:rPr>
                <a:t> customer realations</a:t>
              </a:r>
              <a:endParaRPr lang="en-GB" altLang="de-DE" sz="1000"/>
            </a:p>
          </p:txBody>
        </p:sp>
        <p:pic>
          <p:nvPicPr>
            <p:cNvPr id="1999883" name="Picture 11">
              <a:extLst>
                <a:ext uri="{FF2B5EF4-FFF2-40B4-BE49-F238E27FC236}">
                  <a16:creationId xmlns:a16="http://schemas.microsoft.com/office/drawing/2014/main" id="{9F23D044-92DF-467F-AFB7-9EEA75160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 y="1715"/>
              <a:ext cx="938" cy="791"/>
            </a:xfrm>
            <a:prstGeom prst="rect">
              <a:avLst/>
            </a:prstGeom>
            <a:noFill/>
            <a:extLst>
              <a:ext uri="{909E8E84-426E-40DD-AFC4-6F175D3DCCD1}">
                <a14:hiddenFill xmlns:a14="http://schemas.microsoft.com/office/drawing/2010/main">
                  <a:solidFill>
                    <a:srgbClr val="FFFFFF"/>
                  </a:solidFill>
                </a14:hiddenFill>
              </a:ext>
            </a:extLst>
          </p:spPr>
        </p:pic>
        <p:sp>
          <p:nvSpPr>
            <p:cNvPr id="1999886" name="Text Box 14">
              <a:extLst>
                <a:ext uri="{FF2B5EF4-FFF2-40B4-BE49-F238E27FC236}">
                  <a16:creationId xmlns:a16="http://schemas.microsoft.com/office/drawing/2014/main" id="{8CDD81E6-2814-4018-83C6-56DE94614124}"/>
                </a:ext>
              </a:extLst>
            </p:cNvPr>
            <p:cNvSpPr txBox="1">
              <a:spLocks noChangeArrowheads="1"/>
            </p:cNvSpPr>
            <p:nvPr/>
          </p:nvSpPr>
          <p:spPr bwMode="auto">
            <a:xfrm>
              <a:off x="3061" y="2509"/>
              <a:ext cx="1361" cy="42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400"/>
                <a:t>knowledge economy</a:t>
              </a:r>
              <a:br>
                <a:rPr lang="en-GB" altLang="de-DE" sz="1400"/>
              </a:br>
              <a:r>
                <a:rPr lang="en-GB" altLang="de-DE" sz="1000"/>
                <a:t>(media production in the 2000s)</a:t>
              </a:r>
              <a:r>
                <a:rPr lang="en-GB" altLang="de-DE" sz="1400"/>
                <a:t> </a:t>
              </a:r>
              <a:br>
                <a:rPr lang="en-GB" altLang="de-DE" sz="1400"/>
              </a:br>
              <a:endParaRPr lang="en-GB" altLang="de-DE" sz="1000"/>
            </a:p>
          </p:txBody>
        </p:sp>
        <p:sp>
          <p:nvSpPr>
            <p:cNvPr id="1999905" name="AutoShape 33">
              <a:extLst>
                <a:ext uri="{FF2B5EF4-FFF2-40B4-BE49-F238E27FC236}">
                  <a16:creationId xmlns:a16="http://schemas.microsoft.com/office/drawing/2014/main" id="{487D2AA0-4BC5-4DAD-8ED3-075BA54FF516}"/>
                </a:ext>
              </a:extLst>
            </p:cNvPr>
            <p:cNvSpPr>
              <a:spLocks noChangeArrowheads="1"/>
            </p:cNvSpPr>
            <p:nvPr/>
          </p:nvSpPr>
          <p:spPr bwMode="auto">
            <a:xfrm>
              <a:off x="2426" y="1979"/>
              <a:ext cx="272" cy="635"/>
            </a:xfrm>
            <a:prstGeom prst="rightArrow">
              <a:avLst>
                <a:gd name="adj1" fmla="val 50000"/>
                <a:gd name="adj2" fmla="val 25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1999913" name="Group 41">
            <a:extLst>
              <a:ext uri="{FF2B5EF4-FFF2-40B4-BE49-F238E27FC236}">
                <a16:creationId xmlns:a16="http://schemas.microsoft.com/office/drawing/2014/main" id="{8F40DB82-F4EA-4672-B042-CC9DF8D6E67E}"/>
              </a:ext>
            </a:extLst>
          </p:cNvPr>
          <p:cNvGrpSpPr>
            <a:grpSpLocks/>
          </p:cNvGrpSpPr>
          <p:nvPr/>
        </p:nvGrpSpPr>
        <p:grpSpPr bwMode="auto">
          <a:xfrm>
            <a:off x="4356100" y="4586288"/>
            <a:ext cx="4752975" cy="1914525"/>
            <a:chOff x="2744" y="2889"/>
            <a:chExt cx="2994" cy="1206"/>
          </a:xfrm>
        </p:grpSpPr>
        <p:sp>
          <p:nvSpPr>
            <p:cNvPr id="1999906" name="Oval 34">
              <a:extLst>
                <a:ext uri="{FF2B5EF4-FFF2-40B4-BE49-F238E27FC236}">
                  <a16:creationId xmlns:a16="http://schemas.microsoft.com/office/drawing/2014/main" id="{CA2E369B-9826-44D8-A585-B0CAE0760858}"/>
                </a:ext>
              </a:extLst>
            </p:cNvPr>
            <p:cNvSpPr>
              <a:spLocks noChangeArrowheads="1"/>
            </p:cNvSpPr>
            <p:nvPr/>
          </p:nvSpPr>
          <p:spPr bwMode="auto">
            <a:xfrm>
              <a:off x="2744" y="2931"/>
              <a:ext cx="2087" cy="1164"/>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999907" name="Line 35">
              <a:extLst>
                <a:ext uri="{FF2B5EF4-FFF2-40B4-BE49-F238E27FC236}">
                  <a16:creationId xmlns:a16="http://schemas.microsoft.com/office/drawing/2014/main" id="{B7E1FB3B-186D-4E4E-9A99-0B20C5A74D6C}"/>
                </a:ext>
              </a:extLst>
            </p:cNvPr>
            <p:cNvSpPr>
              <a:spLocks noChangeShapeType="1"/>
            </p:cNvSpPr>
            <p:nvPr/>
          </p:nvSpPr>
          <p:spPr bwMode="auto">
            <a:xfrm flipV="1">
              <a:off x="4744" y="3037"/>
              <a:ext cx="266" cy="212"/>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999908" name="Line 36">
              <a:extLst>
                <a:ext uri="{FF2B5EF4-FFF2-40B4-BE49-F238E27FC236}">
                  <a16:creationId xmlns:a16="http://schemas.microsoft.com/office/drawing/2014/main" id="{D3D2FA4F-3F88-49CF-A637-12BACB726529}"/>
                </a:ext>
              </a:extLst>
            </p:cNvPr>
            <p:cNvSpPr>
              <a:spLocks noChangeShapeType="1"/>
            </p:cNvSpPr>
            <p:nvPr/>
          </p:nvSpPr>
          <p:spPr bwMode="auto">
            <a:xfrm>
              <a:off x="4791" y="3694"/>
              <a:ext cx="210" cy="1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999910" name="Text Box 38">
              <a:extLst>
                <a:ext uri="{FF2B5EF4-FFF2-40B4-BE49-F238E27FC236}">
                  <a16:creationId xmlns:a16="http://schemas.microsoft.com/office/drawing/2014/main" id="{513A40BF-19B2-4922-8072-066784853956}"/>
                </a:ext>
              </a:extLst>
            </p:cNvPr>
            <p:cNvSpPr txBox="1">
              <a:spLocks noChangeArrowheads="1"/>
            </p:cNvSpPr>
            <p:nvPr/>
          </p:nvSpPr>
          <p:spPr bwMode="auto">
            <a:xfrm>
              <a:off x="4967" y="2889"/>
              <a:ext cx="771" cy="296"/>
            </a:xfrm>
            <a:prstGeom prst="rect">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bg1"/>
                  </a:solidFill>
                </a:rPr>
                <a:t>subjective </a:t>
              </a:r>
              <a:br>
                <a:rPr lang="de-DE" altLang="de-DE" sz="1200">
                  <a:solidFill>
                    <a:schemeClr val="bg1"/>
                  </a:solidFill>
                </a:rPr>
              </a:br>
              <a:r>
                <a:rPr lang="de-DE" altLang="de-DE" sz="1200">
                  <a:solidFill>
                    <a:schemeClr val="bg1"/>
                  </a:solidFill>
                </a:rPr>
                <a:t>values/effects</a:t>
              </a:r>
            </a:p>
          </p:txBody>
        </p:sp>
        <p:sp>
          <p:nvSpPr>
            <p:cNvPr id="1999911" name="Text Box 39">
              <a:extLst>
                <a:ext uri="{FF2B5EF4-FFF2-40B4-BE49-F238E27FC236}">
                  <a16:creationId xmlns:a16="http://schemas.microsoft.com/office/drawing/2014/main" id="{56C39105-94FC-4577-92C6-6EAFA563B00D}"/>
                </a:ext>
              </a:extLst>
            </p:cNvPr>
            <p:cNvSpPr txBox="1">
              <a:spLocks noChangeArrowheads="1"/>
            </p:cNvSpPr>
            <p:nvPr/>
          </p:nvSpPr>
          <p:spPr bwMode="auto">
            <a:xfrm>
              <a:off x="4967" y="3615"/>
              <a:ext cx="771" cy="296"/>
            </a:xfrm>
            <a:prstGeom prst="rect">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solidFill>
                    <a:schemeClr val="bg1"/>
                  </a:solidFill>
                </a:rPr>
                <a:t>investments </a:t>
              </a:r>
              <a:br>
                <a:rPr lang="de-DE" altLang="de-DE" sz="1200">
                  <a:solidFill>
                    <a:schemeClr val="bg1"/>
                  </a:solidFill>
                </a:rPr>
              </a:br>
              <a:r>
                <a:rPr lang="de-DE" altLang="de-DE" sz="1200">
                  <a:solidFill>
                    <a:schemeClr val="bg1"/>
                  </a:solidFill>
                </a:rPr>
                <a:t>in intangibles</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99893"/>
                                        </p:tgtEl>
                                        <p:attrNameLst>
                                          <p:attrName>style.visibility</p:attrName>
                                        </p:attrNameLst>
                                      </p:cBhvr>
                                      <p:to>
                                        <p:strVal val="visible"/>
                                      </p:to>
                                    </p:set>
                                    <p:anim calcmode="lin" valueType="num">
                                      <p:cBhvr>
                                        <p:cTn id="7" dur="500" fill="hold"/>
                                        <p:tgtEl>
                                          <p:spTgt spid="1999893"/>
                                        </p:tgtEl>
                                        <p:attrNameLst>
                                          <p:attrName>ppt_w</p:attrName>
                                        </p:attrNameLst>
                                      </p:cBhvr>
                                      <p:tavLst>
                                        <p:tav tm="0">
                                          <p:val>
                                            <p:fltVal val="0"/>
                                          </p:val>
                                        </p:tav>
                                        <p:tav tm="100000">
                                          <p:val>
                                            <p:strVal val="#ppt_w"/>
                                          </p:val>
                                        </p:tav>
                                      </p:tavLst>
                                    </p:anim>
                                    <p:anim calcmode="lin" valueType="num">
                                      <p:cBhvr>
                                        <p:cTn id="8" dur="500" fill="hold"/>
                                        <p:tgtEl>
                                          <p:spTgt spid="199989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999876"/>
                                        </p:tgtEl>
                                        <p:attrNameLst>
                                          <p:attrName>style.visibility</p:attrName>
                                        </p:attrNameLst>
                                      </p:cBhvr>
                                      <p:to>
                                        <p:strVal val="visible"/>
                                      </p:to>
                                    </p:set>
                                    <p:animEffect transition="in" filter="wipe(left)">
                                      <p:cBhvr>
                                        <p:cTn id="13" dur="500"/>
                                        <p:tgtEl>
                                          <p:spTgt spid="1999876"/>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1999912"/>
                                        </p:tgtEl>
                                        <p:attrNameLst>
                                          <p:attrName>style.visibility</p:attrName>
                                        </p:attrNameLst>
                                      </p:cBhvr>
                                      <p:to>
                                        <p:strVal val="visible"/>
                                      </p:to>
                                    </p:set>
                                    <p:animEffect transition="in" filter="wipe(left)">
                                      <p:cBhvr>
                                        <p:cTn id="17" dur="500"/>
                                        <p:tgtEl>
                                          <p:spTgt spid="19999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999901"/>
                                        </p:tgtEl>
                                        <p:attrNameLst>
                                          <p:attrName>style.visibility</p:attrName>
                                        </p:attrNameLst>
                                      </p:cBhvr>
                                      <p:to>
                                        <p:strVal val="visible"/>
                                      </p:to>
                                    </p:set>
                                    <p:anim calcmode="lin" valueType="num">
                                      <p:cBhvr>
                                        <p:cTn id="22" dur="500" fill="hold"/>
                                        <p:tgtEl>
                                          <p:spTgt spid="1999901"/>
                                        </p:tgtEl>
                                        <p:attrNameLst>
                                          <p:attrName>ppt_w</p:attrName>
                                        </p:attrNameLst>
                                      </p:cBhvr>
                                      <p:tavLst>
                                        <p:tav tm="0">
                                          <p:val>
                                            <p:fltVal val="0"/>
                                          </p:val>
                                        </p:tav>
                                        <p:tav tm="100000">
                                          <p:val>
                                            <p:strVal val="#ppt_w"/>
                                          </p:val>
                                        </p:tav>
                                      </p:tavLst>
                                    </p:anim>
                                    <p:anim calcmode="lin" valueType="num">
                                      <p:cBhvr>
                                        <p:cTn id="23" dur="500" fill="hold"/>
                                        <p:tgtEl>
                                          <p:spTgt spid="1999901"/>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1999913"/>
                                        </p:tgtEl>
                                        <p:attrNameLst>
                                          <p:attrName>style.visibility</p:attrName>
                                        </p:attrNameLst>
                                      </p:cBhvr>
                                      <p:to>
                                        <p:strVal val="visible"/>
                                      </p:to>
                                    </p:set>
                                    <p:anim calcmode="lin" valueType="num">
                                      <p:cBhvr>
                                        <p:cTn id="28" dur="500" fill="hold"/>
                                        <p:tgtEl>
                                          <p:spTgt spid="1999913"/>
                                        </p:tgtEl>
                                        <p:attrNameLst>
                                          <p:attrName>ppt_w</p:attrName>
                                        </p:attrNameLst>
                                      </p:cBhvr>
                                      <p:tavLst>
                                        <p:tav tm="0">
                                          <p:val>
                                            <p:fltVal val="0"/>
                                          </p:val>
                                        </p:tav>
                                        <p:tav tm="100000">
                                          <p:val>
                                            <p:strVal val="#ppt_w"/>
                                          </p:val>
                                        </p:tav>
                                      </p:tavLst>
                                    </p:anim>
                                    <p:anim calcmode="lin" valueType="num">
                                      <p:cBhvr>
                                        <p:cTn id="29" dur="500" fill="hold"/>
                                        <p:tgtEl>
                                          <p:spTgt spid="19999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9893" grpId="0" animBg="1"/>
      <p:bldP spid="19999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1922" name="Group 2">
            <a:extLst>
              <a:ext uri="{FF2B5EF4-FFF2-40B4-BE49-F238E27FC236}">
                <a16:creationId xmlns:a16="http://schemas.microsoft.com/office/drawing/2014/main" id="{2F21FC19-30C5-4AF0-ABB6-E24D06A5A076}"/>
              </a:ext>
            </a:extLst>
          </p:cNvPr>
          <p:cNvGrpSpPr>
            <a:grpSpLocks/>
          </p:cNvGrpSpPr>
          <p:nvPr/>
        </p:nvGrpSpPr>
        <p:grpSpPr bwMode="auto">
          <a:xfrm>
            <a:off x="635000" y="4324350"/>
            <a:ext cx="3238500" cy="2070100"/>
            <a:chOff x="433" y="2724"/>
            <a:chExt cx="2210" cy="1304"/>
          </a:xfrm>
        </p:grpSpPr>
        <p:sp>
          <p:nvSpPr>
            <p:cNvPr id="2001923" name="Text Box 3">
              <a:extLst>
                <a:ext uri="{FF2B5EF4-FFF2-40B4-BE49-F238E27FC236}">
                  <a16:creationId xmlns:a16="http://schemas.microsoft.com/office/drawing/2014/main" id="{D9CDB025-5F4E-4D0A-A53B-000E7B480831}"/>
                </a:ext>
              </a:extLst>
            </p:cNvPr>
            <p:cNvSpPr txBox="1">
              <a:spLocks noChangeArrowheads="1"/>
            </p:cNvSpPr>
            <p:nvPr/>
          </p:nvSpPr>
          <p:spPr bwMode="auto">
            <a:xfrm>
              <a:off x="644" y="2724"/>
              <a:ext cx="1999" cy="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92100" indent="-292100" algn="l" eaLnBrk="0" hangingPunct="0">
                <a:defRPr sz="2400">
                  <a:solidFill>
                    <a:schemeClr val="tx1"/>
                  </a:solidFill>
                  <a:latin typeface="Arial" panose="020B0604020202020204" pitchFamily="34" charset="0"/>
                </a:defRPr>
              </a:lvl1pPr>
              <a:lvl2pPr marL="482600" algn="l" eaLnBrk="0" hangingPunct="0">
                <a:defRPr sz="2400">
                  <a:solidFill>
                    <a:schemeClr val="tx1"/>
                  </a:solidFill>
                  <a:latin typeface="Arial" panose="020B0604020202020204" pitchFamily="34" charset="0"/>
                </a:defRPr>
              </a:lvl2pPr>
              <a:lvl3pPr algn="l" eaLnBrk="0" hangingPunct="0">
                <a:defRPr sz="2400">
                  <a:solidFill>
                    <a:schemeClr val="tx1"/>
                  </a:solidFill>
                  <a:latin typeface="Arial" panose="020B0604020202020204" pitchFamily="34" charset="0"/>
                </a:defRPr>
              </a:lvl3pPr>
              <a:lvl4pPr algn="l" eaLnBrk="0" hangingPunct="0">
                <a:defRPr sz="2400">
                  <a:solidFill>
                    <a:schemeClr val="tx1"/>
                  </a:solidFill>
                  <a:latin typeface="Arial" panose="020B0604020202020204" pitchFamily="34" charset="0"/>
                </a:defRPr>
              </a:lvl4pPr>
              <a:lvl5pPr algn="l" eaLnBrk="0" hangingPunct="0">
                <a:defRPr sz="2400">
                  <a:solidFill>
                    <a:schemeClr val="tx1"/>
                  </a:solidFill>
                  <a:latin typeface="Arial" panose="020B0604020202020204" pitchFamily="34" charset="0"/>
                </a:defRPr>
              </a:lvl5pPr>
              <a:lvl6pPr eaLnBrk="0" fontAlgn="base" hangingPunct="0">
                <a:spcBef>
                  <a:spcPct val="0"/>
                </a:spcBef>
                <a:spcAft>
                  <a:spcPct val="0"/>
                </a:spcAft>
                <a:defRPr sz="2400">
                  <a:solidFill>
                    <a:schemeClr val="tx1"/>
                  </a:solidFill>
                  <a:latin typeface="Arial" panose="020B0604020202020204" pitchFamily="34" charset="0"/>
                </a:defRPr>
              </a:lvl6pPr>
              <a:lvl7pPr eaLnBrk="0" fontAlgn="base" hangingPunct="0">
                <a:spcBef>
                  <a:spcPct val="0"/>
                </a:spcBef>
                <a:spcAft>
                  <a:spcPct val="0"/>
                </a:spcAft>
                <a:defRPr sz="2400">
                  <a:solidFill>
                    <a:schemeClr val="tx1"/>
                  </a:solidFill>
                  <a:latin typeface="Arial" panose="020B0604020202020204" pitchFamily="34" charset="0"/>
                </a:defRPr>
              </a:lvl7pPr>
              <a:lvl8pPr eaLnBrk="0" fontAlgn="base" hangingPunct="0">
                <a:spcBef>
                  <a:spcPct val="0"/>
                </a:spcBef>
                <a:spcAft>
                  <a:spcPct val="0"/>
                </a:spcAft>
                <a:defRPr sz="2400">
                  <a:solidFill>
                    <a:schemeClr val="tx1"/>
                  </a:solidFill>
                  <a:latin typeface="Arial" panose="020B0604020202020204" pitchFamily="34" charset="0"/>
                </a:defRPr>
              </a:lvl8pPr>
              <a:lvl9pP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en-US" altLang="de-DE" sz="1600" b="0">
                  <a:latin typeface="Arial Black" panose="020B0A04020102020204" pitchFamily="34" charset="0"/>
                </a:rPr>
                <a:t>Energy </a:t>
              </a:r>
              <a:r>
                <a:rPr lang="de-DE" altLang="de-DE" sz="1600" b="0">
                  <a:latin typeface="Arial Black" panose="020B0A04020102020204" pitchFamily="34" charset="0"/>
                </a:rPr>
                <a:t>+ </a:t>
              </a:r>
              <a:r>
                <a:rPr lang="en-US" altLang="de-DE" sz="1600" b="0">
                  <a:latin typeface="Arial Black" panose="020B0A04020102020204" pitchFamily="34" charset="0"/>
                </a:rPr>
                <a:t>Industrial Assets </a:t>
              </a:r>
              <a:endParaRPr lang="de-DE" altLang="de-DE" sz="1600" b="0">
                <a:latin typeface="Arial Black" panose="020B0A04020102020204" pitchFamily="34" charset="0"/>
              </a:endParaRPr>
            </a:p>
            <a:p>
              <a:pPr eaLnBrk="1" hangingPunct="1">
                <a:spcBef>
                  <a:spcPct val="50000"/>
                </a:spcBef>
                <a:buFont typeface="Wingdings" panose="05000000000000000000" pitchFamily="2" charset="2"/>
                <a:buChar char="n"/>
              </a:pPr>
              <a:r>
                <a:rPr lang="en-US" altLang="de-DE" sz="1400"/>
                <a:t>Machinery &amp; equipment</a:t>
              </a:r>
            </a:p>
            <a:p>
              <a:pPr eaLnBrk="1" hangingPunct="1">
                <a:spcBef>
                  <a:spcPct val="50000"/>
                </a:spcBef>
                <a:buFont typeface="Wingdings" panose="05000000000000000000" pitchFamily="2" charset="2"/>
                <a:buChar char="n"/>
              </a:pPr>
              <a:r>
                <a:rPr lang="en-US" altLang="de-DE" sz="1400"/>
                <a:t>Physical Infrastructure</a:t>
              </a:r>
            </a:p>
            <a:p>
              <a:pPr eaLnBrk="1" hangingPunct="1">
                <a:spcBef>
                  <a:spcPct val="50000"/>
                </a:spcBef>
                <a:buFont typeface="Wingdings" panose="05000000000000000000" pitchFamily="2" charset="2"/>
                <a:buChar char="n"/>
              </a:pPr>
              <a:r>
                <a:rPr lang="en-US" altLang="de-DE" sz="1400"/>
                <a:t>Inventory</a:t>
              </a:r>
            </a:p>
          </p:txBody>
        </p:sp>
        <p:sp>
          <p:nvSpPr>
            <p:cNvPr id="2001924" name="Rectangle 4">
              <a:extLst>
                <a:ext uri="{FF2B5EF4-FFF2-40B4-BE49-F238E27FC236}">
                  <a16:creationId xmlns:a16="http://schemas.microsoft.com/office/drawing/2014/main" id="{E8CC0E62-F7EF-4A70-9AB5-085992AC49B6}"/>
                </a:ext>
              </a:extLst>
            </p:cNvPr>
            <p:cNvSpPr>
              <a:spLocks noChangeArrowheads="1"/>
            </p:cNvSpPr>
            <p:nvPr/>
          </p:nvSpPr>
          <p:spPr bwMode="auto">
            <a:xfrm>
              <a:off x="433" y="3705"/>
              <a:ext cx="2185" cy="3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de-DE" sz="1600" b="0">
                  <a:solidFill>
                    <a:schemeClr val="tx1"/>
                  </a:solidFill>
                  <a:latin typeface="Arial Black" panose="020B0A04020102020204" pitchFamily="34" charset="0"/>
                </a:rPr>
                <a:t>Efficient Production</a:t>
              </a:r>
            </a:p>
          </p:txBody>
        </p:sp>
      </p:grpSp>
      <p:grpSp>
        <p:nvGrpSpPr>
          <p:cNvPr id="2001925" name="Group 5">
            <a:extLst>
              <a:ext uri="{FF2B5EF4-FFF2-40B4-BE49-F238E27FC236}">
                <a16:creationId xmlns:a16="http://schemas.microsoft.com/office/drawing/2014/main" id="{431BC2E3-DE07-424A-AB70-429F672F359C}"/>
              </a:ext>
            </a:extLst>
          </p:cNvPr>
          <p:cNvGrpSpPr>
            <a:grpSpLocks/>
          </p:cNvGrpSpPr>
          <p:nvPr/>
        </p:nvGrpSpPr>
        <p:grpSpPr bwMode="auto">
          <a:xfrm>
            <a:off x="4029075" y="4237038"/>
            <a:ext cx="4737100" cy="2157412"/>
            <a:chOff x="2749" y="2669"/>
            <a:chExt cx="3233" cy="1359"/>
          </a:xfrm>
        </p:grpSpPr>
        <p:sp>
          <p:nvSpPr>
            <p:cNvPr id="2001926" name="Text Box 6">
              <a:extLst>
                <a:ext uri="{FF2B5EF4-FFF2-40B4-BE49-F238E27FC236}">
                  <a16:creationId xmlns:a16="http://schemas.microsoft.com/office/drawing/2014/main" id="{930C576E-9BAC-4097-9FEA-559670CBC1E5}"/>
                </a:ext>
              </a:extLst>
            </p:cNvPr>
            <p:cNvSpPr txBox="1">
              <a:spLocks noChangeArrowheads="1"/>
            </p:cNvSpPr>
            <p:nvPr/>
          </p:nvSpPr>
          <p:spPr bwMode="auto">
            <a:xfrm>
              <a:off x="3214" y="2712"/>
              <a:ext cx="2768" cy="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eaLnBrk="0" hangingPunct="0">
                <a:defRPr sz="2400">
                  <a:solidFill>
                    <a:schemeClr val="tx1"/>
                  </a:solidFill>
                  <a:latin typeface="Arial" panose="020B0604020202020204" pitchFamily="34" charset="0"/>
                </a:defRPr>
              </a:lvl1pPr>
              <a:lvl2pPr marL="482600" algn="l" eaLnBrk="0" hangingPunct="0">
                <a:defRPr sz="2400">
                  <a:solidFill>
                    <a:schemeClr val="tx1"/>
                  </a:solidFill>
                  <a:latin typeface="Arial" panose="020B0604020202020204" pitchFamily="34" charset="0"/>
                </a:defRPr>
              </a:lvl2pPr>
              <a:lvl3pPr algn="l" eaLnBrk="0" hangingPunct="0">
                <a:defRPr sz="2400">
                  <a:solidFill>
                    <a:schemeClr val="tx1"/>
                  </a:solidFill>
                  <a:latin typeface="Arial" panose="020B0604020202020204" pitchFamily="34" charset="0"/>
                </a:defRPr>
              </a:lvl3pPr>
              <a:lvl4pPr algn="l" eaLnBrk="0" hangingPunct="0">
                <a:defRPr sz="2400">
                  <a:solidFill>
                    <a:schemeClr val="tx1"/>
                  </a:solidFill>
                  <a:latin typeface="Arial" panose="020B0604020202020204" pitchFamily="34" charset="0"/>
                </a:defRPr>
              </a:lvl4pPr>
              <a:lvl5pPr algn="l" eaLnBrk="0" hangingPunct="0">
                <a:defRPr sz="2400">
                  <a:solidFill>
                    <a:schemeClr val="tx1"/>
                  </a:solidFill>
                  <a:latin typeface="Arial" panose="020B0604020202020204" pitchFamily="34" charset="0"/>
                </a:defRPr>
              </a:lvl5pPr>
              <a:lvl6pPr eaLnBrk="0" fontAlgn="base" hangingPunct="0">
                <a:spcBef>
                  <a:spcPct val="0"/>
                </a:spcBef>
                <a:spcAft>
                  <a:spcPct val="0"/>
                </a:spcAft>
                <a:defRPr sz="2400">
                  <a:solidFill>
                    <a:schemeClr val="tx1"/>
                  </a:solidFill>
                  <a:latin typeface="Arial" panose="020B0604020202020204" pitchFamily="34" charset="0"/>
                </a:defRPr>
              </a:lvl6pPr>
              <a:lvl7pPr eaLnBrk="0" fontAlgn="base" hangingPunct="0">
                <a:spcBef>
                  <a:spcPct val="0"/>
                </a:spcBef>
                <a:spcAft>
                  <a:spcPct val="0"/>
                </a:spcAft>
                <a:defRPr sz="2400">
                  <a:solidFill>
                    <a:schemeClr val="tx1"/>
                  </a:solidFill>
                  <a:latin typeface="Arial" panose="020B0604020202020204" pitchFamily="34" charset="0"/>
                </a:defRPr>
              </a:lvl7pPr>
              <a:lvl8pPr eaLnBrk="0" fontAlgn="base" hangingPunct="0">
                <a:spcBef>
                  <a:spcPct val="0"/>
                </a:spcBef>
                <a:spcAft>
                  <a:spcPct val="0"/>
                </a:spcAft>
                <a:defRPr sz="2400">
                  <a:solidFill>
                    <a:schemeClr val="tx1"/>
                  </a:solidFill>
                  <a:latin typeface="Arial" panose="020B0604020202020204" pitchFamily="34" charset="0"/>
                </a:defRPr>
              </a:lvl8pPr>
              <a:lvl9pP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en-US" altLang="de-DE" sz="1600" b="0">
                  <a:latin typeface="Arial Black" panose="020B0A04020102020204" pitchFamily="34" charset="0"/>
                </a:rPr>
                <a:t>Knowledge + Intangible Assets</a:t>
              </a:r>
            </a:p>
            <a:p>
              <a:pPr eaLnBrk="1" hangingPunct="1">
                <a:spcBef>
                  <a:spcPct val="50000"/>
                </a:spcBef>
                <a:buFont typeface="Wingdings" panose="05000000000000000000" pitchFamily="2" charset="2"/>
                <a:buChar char="n"/>
              </a:pPr>
              <a:r>
                <a:rPr lang="en-US" altLang="de-DE" sz="1400"/>
                <a:t>Human  + Intellectual Capital</a:t>
              </a:r>
            </a:p>
            <a:p>
              <a:pPr eaLnBrk="1" hangingPunct="1">
                <a:spcBef>
                  <a:spcPct val="50000"/>
                </a:spcBef>
                <a:buFont typeface="Wingdings" panose="05000000000000000000" pitchFamily="2" charset="2"/>
                <a:buChar char="n"/>
              </a:pPr>
              <a:r>
                <a:rPr lang="en-US" altLang="de-DE" sz="1400"/>
                <a:t>Innovation power / R&amp;D pipeline</a:t>
              </a:r>
            </a:p>
            <a:p>
              <a:pPr eaLnBrk="1" hangingPunct="1">
                <a:spcBef>
                  <a:spcPct val="50000"/>
                </a:spcBef>
                <a:buFont typeface="Wingdings" panose="05000000000000000000" pitchFamily="2" charset="2"/>
                <a:buChar char="n"/>
              </a:pPr>
              <a:r>
                <a:rPr lang="en-US" altLang="de-DE" sz="1400"/>
                <a:t>Brands and Relationships</a:t>
              </a:r>
            </a:p>
          </p:txBody>
        </p:sp>
        <p:sp>
          <p:nvSpPr>
            <p:cNvPr id="2001927" name="Rectangle 7">
              <a:extLst>
                <a:ext uri="{FF2B5EF4-FFF2-40B4-BE49-F238E27FC236}">
                  <a16:creationId xmlns:a16="http://schemas.microsoft.com/office/drawing/2014/main" id="{E1CFFE0B-385D-42B7-A538-8F66288D2356}"/>
                </a:ext>
              </a:extLst>
            </p:cNvPr>
            <p:cNvSpPr>
              <a:spLocks noChangeArrowheads="1"/>
            </p:cNvSpPr>
            <p:nvPr/>
          </p:nvSpPr>
          <p:spPr bwMode="auto">
            <a:xfrm>
              <a:off x="3371" y="3705"/>
              <a:ext cx="2184" cy="323"/>
            </a:xfrm>
            <a:prstGeom prst="rect">
              <a:avLst/>
            </a:prstGeom>
            <a:noFill/>
            <a:ln w="19050">
              <a:solidFill>
                <a:srgbClr val="ECAE14"/>
              </a:solidFill>
              <a:miter lim="800000"/>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de-DE" sz="1800" b="0">
                  <a:solidFill>
                    <a:schemeClr val="tx1"/>
                  </a:solidFill>
                  <a:latin typeface="Arial Black" panose="020B0A04020102020204" pitchFamily="34" charset="0"/>
                </a:rPr>
                <a:t>Intelligent Enterprise</a:t>
              </a:r>
            </a:p>
          </p:txBody>
        </p:sp>
        <p:sp>
          <p:nvSpPr>
            <p:cNvPr id="2001928" name="Line 8">
              <a:extLst>
                <a:ext uri="{FF2B5EF4-FFF2-40B4-BE49-F238E27FC236}">
                  <a16:creationId xmlns:a16="http://schemas.microsoft.com/office/drawing/2014/main" id="{FF17D2B4-C176-4ECB-8C05-92836EC6D54C}"/>
                </a:ext>
              </a:extLst>
            </p:cNvPr>
            <p:cNvSpPr>
              <a:spLocks noChangeShapeType="1"/>
            </p:cNvSpPr>
            <p:nvPr/>
          </p:nvSpPr>
          <p:spPr bwMode="auto">
            <a:xfrm>
              <a:off x="3038" y="2669"/>
              <a:ext cx="0" cy="1092"/>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01929" name="Line 9">
              <a:extLst>
                <a:ext uri="{FF2B5EF4-FFF2-40B4-BE49-F238E27FC236}">
                  <a16:creationId xmlns:a16="http://schemas.microsoft.com/office/drawing/2014/main" id="{FF58AA83-91D4-417D-8548-1BB406AFAAF5}"/>
                </a:ext>
              </a:extLst>
            </p:cNvPr>
            <p:cNvSpPr>
              <a:spLocks noChangeShapeType="1"/>
            </p:cNvSpPr>
            <p:nvPr/>
          </p:nvSpPr>
          <p:spPr bwMode="auto">
            <a:xfrm>
              <a:off x="2749" y="3844"/>
              <a:ext cx="560" cy="0"/>
            </a:xfrm>
            <a:prstGeom prst="line">
              <a:avLst/>
            </a:prstGeom>
            <a:noFill/>
            <a:ln w="571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01930" name="Rectangle 10">
            <a:extLst>
              <a:ext uri="{FF2B5EF4-FFF2-40B4-BE49-F238E27FC236}">
                <a16:creationId xmlns:a16="http://schemas.microsoft.com/office/drawing/2014/main" id="{EEE044BA-A9A4-4B78-A2BB-F73D5D0E1550}"/>
              </a:ext>
            </a:extLst>
          </p:cNvPr>
          <p:cNvSpPr>
            <a:spLocks noChangeArrowheads="1"/>
          </p:cNvSpPr>
          <p:nvPr/>
        </p:nvSpPr>
        <p:spPr bwMode="gray">
          <a:xfrm>
            <a:off x="1870075" y="844550"/>
            <a:ext cx="5297488" cy="3303588"/>
          </a:xfrm>
          <a:prstGeom prst="rect">
            <a:avLst/>
          </a:prstGeom>
          <a:solidFill>
            <a:srgbClr val="DBEDE4"/>
          </a:solidFill>
          <a:ln w="12700">
            <a:solidFill>
              <a:schemeClr val="accent2"/>
            </a:solidFill>
            <a:miter lim="800000"/>
            <a:headEnd/>
            <a:tailEnd/>
          </a:ln>
          <a:effectLst>
            <a:outerShdw dist="35921" dir="2700000" algn="ctr" rotWithShape="0">
              <a:schemeClr val="bg2"/>
            </a:outerShdw>
          </a:effectLst>
        </p:spPr>
        <p:txBody>
          <a:bodyPr wrap="none" anchor="ctr"/>
          <a:lstStyle/>
          <a:p>
            <a:endParaRPr lang="de-CH"/>
          </a:p>
        </p:txBody>
      </p:sp>
      <p:sp>
        <p:nvSpPr>
          <p:cNvPr id="2001931" name="Rectangle 11">
            <a:extLst>
              <a:ext uri="{FF2B5EF4-FFF2-40B4-BE49-F238E27FC236}">
                <a16:creationId xmlns:a16="http://schemas.microsoft.com/office/drawing/2014/main" id="{E3ED21F6-941D-40BC-9A11-085EE803BF65}"/>
              </a:ext>
            </a:extLst>
          </p:cNvPr>
          <p:cNvSpPr>
            <a:spLocks noChangeArrowheads="1"/>
          </p:cNvSpPr>
          <p:nvPr/>
        </p:nvSpPr>
        <p:spPr bwMode="gray">
          <a:xfrm>
            <a:off x="1973263" y="1169988"/>
            <a:ext cx="4016375" cy="2801937"/>
          </a:xfrm>
          <a:prstGeom prst="rect">
            <a:avLst/>
          </a:prstGeom>
          <a:solidFill>
            <a:schemeClr val="bg1">
              <a:alpha val="50000"/>
            </a:schemeClr>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01932" name="Text Box 12">
            <a:extLst>
              <a:ext uri="{FF2B5EF4-FFF2-40B4-BE49-F238E27FC236}">
                <a16:creationId xmlns:a16="http://schemas.microsoft.com/office/drawing/2014/main" id="{6955E18A-5A35-4D6E-9745-5567A7A6A28A}"/>
              </a:ext>
            </a:extLst>
          </p:cNvPr>
          <p:cNvSpPr txBox="1">
            <a:spLocks noChangeArrowheads="1"/>
          </p:cNvSpPr>
          <p:nvPr>
            <p:custDataLst>
              <p:tags r:id="rId1"/>
            </p:custDataLst>
          </p:nvPr>
        </p:nvSpPr>
        <p:spPr bwMode="gray">
          <a:xfrm>
            <a:off x="4230688" y="3657600"/>
            <a:ext cx="4270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de-DE" sz="1000">
                <a:solidFill>
                  <a:schemeClr val="hlink"/>
                </a:solidFill>
              </a:rPr>
              <a:t>1992</a:t>
            </a:r>
          </a:p>
        </p:txBody>
      </p:sp>
      <p:sp>
        <p:nvSpPr>
          <p:cNvPr id="2001933" name="Text Box 13">
            <a:extLst>
              <a:ext uri="{FF2B5EF4-FFF2-40B4-BE49-F238E27FC236}">
                <a16:creationId xmlns:a16="http://schemas.microsoft.com/office/drawing/2014/main" id="{91A9F99A-53C4-42BA-8A42-7A34A91BE78D}"/>
              </a:ext>
            </a:extLst>
          </p:cNvPr>
          <p:cNvSpPr txBox="1">
            <a:spLocks noChangeArrowheads="1"/>
          </p:cNvSpPr>
          <p:nvPr>
            <p:custDataLst>
              <p:tags r:id="rId2"/>
            </p:custDataLst>
          </p:nvPr>
        </p:nvSpPr>
        <p:spPr bwMode="gray">
          <a:xfrm>
            <a:off x="2722563" y="3662363"/>
            <a:ext cx="10048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de-DE" sz="1000">
                <a:solidFill>
                  <a:schemeClr val="hlink"/>
                </a:solidFill>
              </a:rPr>
              <a:t>1982</a:t>
            </a:r>
          </a:p>
        </p:txBody>
      </p:sp>
      <p:sp>
        <p:nvSpPr>
          <p:cNvPr id="2001934" name="Line 14">
            <a:extLst>
              <a:ext uri="{FF2B5EF4-FFF2-40B4-BE49-F238E27FC236}">
                <a16:creationId xmlns:a16="http://schemas.microsoft.com/office/drawing/2014/main" id="{1B757359-D41C-4954-A315-3D57372E642E}"/>
              </a:ext>
            </a:extLst>
          </p:cNvPr>
          <p:cNvSpPr>
            <a:spLocks noChangeShapeType="1"/>
          </p:cNvSpPr>
          <p:nvPr/>
        </p:nvSpPr>
        <p:spPr bwMode="gray">
          <a:xfrm>
            <a:off x="2052638" y="3589338"/>
            <a:ext cx="3751262" cy="1587"/>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01935" name="Rectangle 15">
            <a:extLst>
              <a:ext uri="{FF2B5EF4-FFF2-40B4-BE49-F238E27FC236}">
                <a16:creationId xmlns:a16="http://schemas.microsoft.com/office/drawing/2014/main" id="{E356AEB3-4132-4426-A5C0-9A1BB8572CFB}"/>
              </a:ext>
            </a:extLst>
          </p:cNvPr>
          <p:cNvSpPr>
            <a:spLocks noChangeArrowheads="1"/>
          </p:cNvSpPr>
          <p:nvPr>
            <p:custDataLst>
              <p:tags r:id="rId3"/>
            </p:custDataLst>
          </p:nvPr>
        </p:nvSpPr>
        <p:spPr bwMode="gray">
          <a:xfrm flipV="1">
            <a:off x="3033713" y="2733675"/>
            <a:ext cx="477837" cy="857250"/>
          </a:xfrm>
          <a:prstGeom prst="rect">
            <a:avLst/>
          </a:prstGeom>
          <a:solidFill>
            <a:srgbClr val="D2D1A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rot="10800000" wrap="none" anchor="ctr"/>
          <a:lstStyle/>
          <a:p>
            <a:pPr>
              <a:spcBef>
                <a:spcPct val="20000"/>
              </a:spcBef>
              <a:buClr>
                <a:srgbClr val="F48B00"/>
              </a:buClr>
              <a:buFont typeface="Wingdings" panose="05000000000000000000" pitchFamily="2" charset="2"/>
              <a:buNone/>
            </a:pPr>
            <a:r>
              <a:rPr lang="en-US" altLang="de-DE" sz="1000">
                <a:solidFill>
                  <a:schemeClr val="accent2"/>
                </a:solidFill>
              </a:rPr>
              <a:t>38%</a:t>
            </a:r>
          </a:p>
        </p:txBody>
      </p:sp>
      <p:sp>
        <p:nvSpPr>
          <p:cNvPr id="2001936" name="Rectangle 16">
            <a:extLst>
              <a:ext uri="{FF2B5EF4-FFF2-40B4-BE49-F238E27FC236}">
                <a16:creationId xmlns:a16="http://schemas.microsoft.com/office/drawing/2014/main" id="{0A61BD12-348A-46E7-B193-BA5A8071E45F}"/>
              </a:ext>
            </a:extLst>
          </p:cNvPr>
          <p:cNvSpPr>
            <a:spLocks noChangeArrowheads="1"/>
          </p:cNvSpPr>
          <p:nvPr>
            <p:custDataLst>
              <p:tags r:id="rId4"/>
            </p:custDataLst>
          </p:nvPr>
        </p:nvSpPr>
        <p:spPr bwMode="gray">
          <a:xfrm flipV="1">
            <a:off x="3033713" y="1300163"/>
            <a:ext cx="477837" cy="1433512"/>
          </a:xfrm>
          <a:prstGeom prst="rect">
            <a:avLst/>
          </a:prstGeom>
          <a:solidFill>
            <a:srgbClr val="C4CEE2"/>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spcBef>
                <a:spcPct val="20000"/>
              </a:spcBef>
              <a:buClr>
                <a:srgbClr val="F48B00"/>
              </a:buClr>
              <a:buFont typeface="Wingdings" panose="05000000000000000000" pitchFamily="2" charset="2"/>
              <a:buNone/>
            </a:pPr>
            <a:r>
              <a:rPr lang="en-US" altLang="de-DE" sz="1000">
                <a:solidFill>
                  <a:schemeClr val="hlink"/>
                </a:solidFill>
              </a:rPr>
              <a:t>62%</a:t>
            </a:r>
          </a:p>
        </p:txBody>
      </p:sp>
      <p:sp>
        <p:nvSpPr>
          <p:cNvPr id="2001937" name="Rectangle 17">
            <a:extLst>
              <a:ext uri="{FF2B5EF4-FFF2-40B4-BE49-F238E27FC236}">
                <a16:creationId xmlns:a16="http://schemas.microsoft.com/office/drawing/2014/main" id="{4701DD87-4930-44E6-B3F9-317EE0FE1039}"/>
              </a:ext>
            </a:extLst>
          </p:cNvPr>
          <p:cNvSpPr>
            <a:spLocks noChangeArrowheads="1"/>
          </p:cNvSpPr>
          <p:nvPr>
            <p:custDataLst>
              <p:tags r:id="rId5"/>
            </p:custDataLst>
          </p:nvPr>
        </p:nvSpPr>
        <p:spPr bwMode="gray">
          <a:xfrm flipV="1">
            <a:off x="4203700" y="2147888"/>
            <a:ext cx="477838" cy="1443037"/>
          </a:xfrm>
          <a:prstGeom prst="rect">
            <a:avLst/>
          </a:prstGeom>
          <a:solidFill>
            <a:srgbClr val="D2D1A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rot="10800000" wrap="none" anchor="ctr"/>
          <a:lstStyle/>
          <a:p>
            <a:pPr>
              <a:spcBef>
                <a:spcPct val="20000"/>
              </a:spcBef>
              <a:buClr>
                <a:srgbClr val="F48B00"/>
              </a:buClr>
              <a:buFont typeface="Wingdings" panose="05000000000000000000" pitchFamily="2" charset="2"/>
              <a:buNone/>
            </a:pPr>
            <a:r>
              <a:rPr lang="en-US" altLang="de-DE" sz="1000">
                <a:solidFill>
                  <a:schemeClr val="accent2"/>
                </a:solidFill>
              </a:rPr>
              <a:t>62%</a:t>
            </a:r>
          </a:p>
        </p:txBody>
      </p:sp>
      <p:sp>
        <p:nvSpPr>
          <p:cNvPr id="2001938" name="Rectangle 18">
            <a:extLst>
              <a:ext uri="{FF2B5EF4-FFF2-40B4-BE49-F238E27FC236}">
                <a16:creationId xmlns:a16="http://schemas.microsoft.com/office/drawing/2014/main" id="{F163DDCA-0405-46AA-B157-C3DC496A3CA9}"/>
              </a:ext>
            </a:extLst>
          </p:cNvPr>
          <p:cNvSpPr>
            <a:spLocks noChangeArrowheads="1"/>
          </p:cNvSpPr>
          <p:nvPr>
            <p:custDataLst>
              <p:tags r:id="rId6"/>
            </p:custDataLst>
          </p:nvPr>
        </p:nvSpPr>
        <p:spPr bwMode="gray">
          <a:xfrm flipV="1">
            <a:off x="4203700" y="1293813"/>
            <a:ext cx="477838" cy="868362"/>
          </a:xfrm>
          <a:prstGeom prst="rect">
            <a:avLst/>
          </a:prstGeom>
          <a:solidFill>
            <a:srgbClr val="C4CEE2"/>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spcBef>
                <a:spcPct val="20000"/>
              </a:spcBef>
              <a:buClr>
                <a:srgbClr val="F48B00"/>
              </a:buClr>
              <a:buFont typeface="Wingdings" panose="05000000000000000000" pitchFamily="2" charset="2"/>
              <a:buNone/>
            </a:pPr>
            <a:r>
              <a:rPr lang="en-US" altLang="de-DE" sz="1000">
                <a:solidFill>
                  <a:schemeClr val="hlink"/>
                </a:solidFill>
              </a:rPr>
              <a:t>38%</a:t>
            </a:r>
          </a:p>
        </p:txBody>
      </p:sp>
      <p:sp>
        <p:nvSpPr>
          <p:cNvPr id="2001939" name="Rectangle 19">
            <a:extLst>
              <a:ext uri="{FF2B5EF4-FFF2-40B4-BE49-F238E27FC236}">
                <a16:creationId xmlns:a16="http://schemas.microsoft.com/office/drawing/2014/main" id="{2A64C36A-3A2F-463C-927F-60DD0A7C14B0}"/>
              </a:ext>
            </a:extLst>
          </p:cNvPr>
          <p:cNvSpPr>
            <a:spLocks noChangeArrowheads="1"/>
          </p:cNvSpPr>
          <p:nvPr/>
        </p:nvSpPr>
        <p:spPr bwMode="gray">
          <a:xfrm>
            <a:off x="6162675" y="1962150"/>
            <a:ext cx="211138" cy="155575"/>
          </a:xfrm>
          <a:prstGeom prst="rect">
            <a:avLst/>
          </a:prstGeom>
          <a:solidFill>
            <a:srgbClr val="D2D1A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a:p>
        </p:txBody>
      </p:sp>
      <p:sp>
        <p:nvSpPr>
          <p:cNvPr id="2001940" name="Rectangle 20">
            <a:extLst>
              <a:ext uri="{FF2B5EF4-FFF2-40B4-BE49-F238E27FC236}">
                <a16:creationId xmlns:a16="http://schemas.microsoft.com/office/drawing/2014/main" id="{4C70D3CF-6A53-4B78-B53A-1EE7C7D1844F}"/>
              </a:ext>
            </a:extLst>
          </p:cNvPr>
          <p:cNvSpPr>
            <a:spLocks noChangeArrowheads="1"/>
          </p:cNvSpPr>
          <p:nvPr/>
        </p:nvSpPr>
        <p:spPr bwMode="gray">
          <a:xfrm>
            <a:off x="6170613" y="1471613"/>
            <a:ext cx="212725" cy="165100"/>
          </a:xfrm>
          <a:prstGeom prst="rect">
            <a:avLst/>
          </a:prstGeom>
          <a:solidFill>
            <a:srgbClr val="C4CEE2"/>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a:p>
        </p:txBody>
      </p:sp>
      <p:sp>
        <p:nvSpPr>
          <p:cNvPr id="2001941" name="Line 21">
            <a:extLst>
              <a:ext uri="{FF2B5EF4-FFF2-40B4-BE49-F238E27FC236}">
                <a16:creationId xmlns:a16="http://schemas.microsoft.com/office/drawing/2014/main" id="{5B246109-3E77-41A6-8760-C292D3EF3276}"/>
              </a:ext>
            </a:extLst>
          </p:cNvPr>
          <p:cNvSpPr>
            <a:spLocks noChangeShapeType="1"/>
          </p:cNvSpPr>
          <p:nvPr/>
        </p:nvSpPr>
        <p:spPr bwMode="gray">
          <a:xfrm flipV="1">
            <a:off x="2020888" y="1300163"/>
            <a:ext cx="1081087" cy="0"/>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01942" name="Text Box 22">
            <a:extLst>
              <a:ext uri="{FF2B5EF4-FFF2-40B4-BE49-F238E27FC236}">
                <a16:creationId xmlns:a16="http://schemas.microsoft.com/office/drawing/2014/main" id="{0CB08FFB-34BD-4FA1-BC25-3087E58071EF}"/>
              </a:ext>
            </a:extLst>
          </p:cNvPr>
          <p:cNvSpPr txBox="1">
            <a:spLocks noChangeArrowheads="1"/>
          </p:cNvSpPr>
          <p:nvPr/>
        </p:nvSpPr>
        <p:spPr bwMode="gray">
          <a:xfrm>
            <a:off x="2246313" y="2203450"/>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de-DE" altLang="de-DE" sz="1000">
                <a:solidFill>
                  <a:srgbClr val="003366"/>
                </a:solidFill>
              </a:rPr>
              <a:t>Market</a:t>
            </a:r>
            <a:br>
              <a:rPr lang="de-DE" altLang="de-DE" sz="1000">
                <a:solidFill>
                  <a:srgbClr val="003366"/>
                </a:solidFill>
              </a:rPr>
            </a:br>
            <a:r>
              <a:rPr lang="de-DE" altLang="de-DE" sz="1000">
                <a:solidFill>
                  <a:srgbClr val="003366"/>
                </a:solidFill>
              </a:rPr>
              <a:t>Value</a:t>
            </a:r>
            <a:endParaRPr lang="en-US" altLang="de-DE" sz="1000">
              <a:solidFill>
                <a:schemeClr val="hlink"/>
              </a:solidFill>
            </a:endParaRPr>
          </a:p>
        </p:txBody>
      </p:sp>
      <p:sp>
        <p:nvSpPr>
          <p:cNvPr id="2001943" name="Line 23">
            <a:extLst>
              <a:ext uri="{FF2B5EF4-FFF2-40B4-BE49-F238E27FC236}">
                <a16:creationId xmlns:a16="http://schemas.microsoft.com/office/drawing/2014/main" id="{9D1DD793-53B7-48CA-AD26-4B527B935A6B}"/>
              </a:ext>
            </a:extLst>
          </p:cNvPr>
          <p:cNvSpPr>
            <a:spLocks noChangeShapeType="1"/>
          </p:cNvSpPr>
          <p:nvPr/>
        </p:nvSpPr>
        <p:spPr bwMode="gray">
          <a:xfrm flipV="1">
            <a:off x="2090738" y="1287463"/>
            <a:ext cx="0" cy="2309812"/>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lstStyle/>
          <a:p>
            <a:endParaRPr lang="de-CH"/>
          </a:p>
        </p:txBody>
      </p:sp>
      <p:sp>
        <p:nvSpPr>
          <p:cNvPr id="2001944" name="Text Box 24">
            <a:extLst>
              <a:ext uri="{FF2B5EF4-FFF2-40B4-BE49-F238E27FC236}">
                <a16:creationId xmlns:a16="http://schemas.microsoft.com/office/drawing/2014/main" id="{E0F57D92-8082-4AA8-AB42-976A7AE34988}"/>
              </a:ext>
            </a:extLst>
          </p:cNvPr>
          <p:cNvSpPr txBox="1">
            <a:spLocks noChangeArrowheads="1"/>
          </p:cNvSpPr>
          <p:nvPr/>
        </p:nvSpPr>
        <p:spPr bwMode="gray">
          <a:xfrm>
            <a:off x="6442075" y="1409700"/>
            <a:ext cx="1058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de-DE" sz="800">
                <a:solidFill>
                  <a:schemeClr val="accent2"/>
                </a:solidFill>
              </a:rPr>
              <a:t>Tangible</a:t>
            </a:r>
            <a:br>
              <a:rPr lang="en-US" altLang="de-DE" sz="800">
                <a:solidFill>
                  <a:schemeClr val="accent2"/>
                </a:solidFill>
              </a:rPr>
            </a:br>
            <a:r>
              <a:rPr lang="en-US" altLang="de-DE" sz="800">
                <a:solidFill>
                  <a:schemeClr val="accent2"/>
                </a:solidFill>
              </a:rPr>
              <a:t>Assets</a:t>
            </a:r>
          </a:p>
        </p:txBody>
      </p:sp>
      <p:sp>
        <p:nvSpPr>
          <p:cNvPr id="2001945" name="Text Box 25">
            <a:extLst>
              <a:ext uri="{FF2B5EF4-FFF2-40B4-BE49-F238E27FC236}">
                <a16:creationId xmlns:a16="http://schemas.microsoft.com/office/drawing/2014/main" id="{4D72C69C-3920-40D6-B763-24D6E6FB3EC3}"/>
              </a:ext>
            </a:extLst>
          </p:cNvPr>
          <p:cNvSpPr txBox="1">
            <a:spLocks noChangeArrowheads="1"/>
          </p:cNvSpPr>
          <p:nvPr/>
        </p:nvSpPr>
        <p:spPr bwMode="gray">
          <a:xfrm>
            <a:off x="6430963" y="1898650"/>
            <a:ext cx="614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sz="800">
                <a:solidFill>
                  <a:srgbClr val="4D4D4D"/>
                </a:solidFill>
              </a:rPr>
              <a:t>Intangible</a:t>
            </a:r>
            <a:br>
              <a:rPr lang="de-DE" altLang="de-DE" sz="800">
                <a:solidFill>
                  <a:srgbClr val="4D4D4D"/>
                </a:solidFill>
              </a:rPr>
            </a:br>
            <a:r>
              <a:rPr lang="de-DE" altLang="de-DE" sz="800">
                <a:solidFill>
                  <a:srgbClr val="4D4D4D"/>
                </a:solidFill>
              </a:rPr>
              <a:t>Assets</a:t>
            </a:r>
            <a:endParaRPr lang="en-US" altLang="de-DE" sz="800">
              <a:solidFill>
                <a:schemeClr val="accent2"/>
              </a:solidFill>
            </a:endParaRPr>
          </a:p>
        </p:txBody>
      </p:sp>
      <p:sp>
        <p:nvSpPr>
          <p:cNvPr id="2001946" name="Text Box 26">
            <a:extLst>
              <a:ext uri="{FF2B5EF4-FFF2-40B4-BE49-F238E27FC236}">
                <a16:creationId xmlns:a16="http://schemas.microsoft.com/office/drawing/2014/main" id="{26CA3A35-5AF4-4581-9086-DD7E35CEA3CD}"/>
              </a:ext>
            </a:extLst>
          </p:cNvPr>
          <p:cNvSpPr txBox="1">
            <a:spLocks noChangeArrowheads="1"/>
          </p:cNvSpPr>
          <p:nvPr>
            <p:custDataLst>
              <p:tags r:id="rId7"/>
            </p:custDataLst>
          </p:nvPr>
        </p:nvSpPr>
        <p:spPr bwMode="gray">
          <a:xfrm>
            <a:off x="5429250" y="3651250"/>
            <a:ext cx="428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de-DE" sz="1000">
                <a:solidFill>
                  <a:schemeClr val="hlink"/>
                </a:solidFill>
              </a:rPr>
              <a:t>2002</a:t>
            </a:r>
          </a:p>
        </p:txBody>
      </p:sp>
      <p:sp>
        <p:nvSpPr>
          <p:cNvPr id="2001947" name="Rectangle 27">
            <a:extLst>
              <a:ext uri="{FF2B5EF4-FFF2-40B4-BE49-F238E27FC236}">
                <a16:creationId xmlns:a16="http://schemas.microsoft.com/office/drawing/2014/main" id="{9466A0FD-E62A-42C5-9AAC-42D5B11CA252}"/>
              </a:ext>
            </a:extLst>
          </p:cNvPr>
          <p:cNvSpPr>
            <a:spLocks noChangeArrowheads="1"/>
          </p:cNvSpPr>
          <p:nvPr>
            <p:custDataLst>
              <p:tags r:id="rId8"/>
            </p:custDataLst>
          </p:nvPr>
        </p:nvSpPr>
        <p:spPr bwMode="gray">
          <a:xfrm flipV="1">
            <a:off x="5402263" y="1690688"/>
            <a:ext cx="476250" cy="1900237"/>
          </a:xfrm>
          <a:prstGeom prst="rect">
            <a:avLst/>
          </a:prstGeom>
          <a:solidFill>
            <a:srgbClr val="D2D1A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rot="10800000" wrap="none" anchor="ctr"/>
          <a:lstStyle/>
          <a:p>
            <a:pPr>
              <a:spcBef>
                <a:spcPct val="20000"/>
              </a:spcBef>
              <a:buClr>
                <a:srgbClr val="F48B00"/>
              </a:buClr>
              <a:buFont typeface="Wingdings" panose="05000000000000000000" pitchFamily="2" charset="2"/>
              <a:buNone/>
            </a:pPr>
            <a:r>
              <a:rPr lang="en-US" altLang="de-DE" sz="1000">
                <a:solidFill>
                  <a:schemeClr val="accent2"/>
                </a:solidFill>
              </a:rPr>
              <a:t>82%</a:t>
            </a:r>
          </a:p>
        </p:txBody>
      </p:sp>
      <p:sp>
        <p:nvSpPr>
          <p:cNvPr id="2001948" name="Rectangle 28">
            <a:extLst>
              <a:ext uri="{FF2B5EF4-FFF2-40B4-BE49-F238E27FC236}">
                <a16:creationId xmlns:a16="http://schemas.microsoft.com/office/drawing/2014/main" id="{B9C7C731-C1FA-4C45-9162-0B82BAE74736}"/>
              </a:ext>
            </a:extLst>
          </p:cNvPr>
          <p:cNvSpPr>
            <a:spLocks noChangeArrowheads="1"/>
          </p:cNvSpPr>
          <p:nvPr>
            <p:custDataLst>
              <p:tags r:id="rId9"/>
            </p:custDataLst>
          </p:nvPr>
        </p:nvSpPr>
        <p:spPr bwMode="gray">
          <a:xfrm flipV="1">
            <a:off x="5402263" y="1293813"/>
            <a:ext cx="476250" cy="396875"/>
          </a:xfrm>
          <a:prstGeom prst="rect">
            <a:avLst/>
          </a:prstGeom>
          <a:solidFill>
            <a:srgbClr val="C4CEE2"/>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spcBef>
                <a:spcPct val="20000"/>
              </a:spcBef>
              <a:buClr>
                <a:srgbClr val="F48B00"/>
              </a:buClr>
              <a:buFont typeface="Wingdings" panose="05000000000000000000" pitchFamily="2" charset="2"/>
              <a:buNone/>
            </a:pPr>
            <a:r>
              <a:rPr lang="en-US" altLang="de-DE" sz="1000">
                <a:solidFill>
                  <a:schemeClr val="hlink"/>
                </a:solidFill>
              </a:rPr>
              <a:t>18%</a:t>
            </a:r>
          </a:p>
        </p:txBody>
      </p:sp>
      <p:sp>
        <p:nvSpPr>
          <p:cNvPr id="2001949" name="Line 29">
            <a:extLst>
              <a:ext uri="{FF2B5EF4-FFF2-40B4-BE49-F238E27FC236}">
                <a16:creationId xmlns:a16="http://schemas.microsoft.com/office/drawing/2014/main" id="{1DDB772C-138A-4519-8377-5D73D18D10C1}"/>
              </a:ext>
            </a:extLst>
          </p:cNvPr>
          <p:cNvSpPr>
            <a:spLocks noChangeShapeType="1"/>
          </p:cNvSpPr>
          <p:nvPr/>
        </p:nvSpPr>
        <p:spPr bwMode="gray">
          <a:xfrm flipV="1">
            <a:off x="3281363" y="1735138"/>
            <a:ext cx="2386012" cy="1130300"/>
          </a:xfrm>
          <a:prstGeom prst="line">
            <a:avLst/>
          </a:prstGeom>
          <a:noFill/>
          <a:ln w="57150">
            <a:solidFill>
              <a:srgbClr val="CC0000"/>
            </a:solidFill>
            <a:round/>
            <a:headEnd/>
            <a:tailEnd type="triangle" w="med" len="med"/>
          </a:ln>
          <a:effectLst>
            <a:outerShdw dist="45791" dir="7421404" algn="ctr" rotWithShape="0">
              <a:schemeClr val="tx2">
                <a:alpha val="50000"/>
              </a:schemeClr>
            </a:outerShdw>
          </a:effectLst>
          <a:extLst>
            <a:ext uri="{909E8E84-426E-40DD-AFC4-6F175D3DCCD1}">
              <a14:hiddenFill xmlns:a14="http://schemas.microsoft.com/office/drawing/2010/main">
                <a:noFill/>
              </a14:hiddenFill>
            </a:ext>
          </a:extLst>
        </p:spPr>
        <p:txBody>
          <a:bodyPr wrap="none" anchor="ctr"/>
          <a:lstStyle/>
          <a:p>
            <a:endParaRPr lang="de-CH"/>
          </a:p>
        </p:txBody>
      </p:sp>
      <p:sp>
        <p:nvSpPr>
          <p:cNvPr id="2001950" name="Text Box 30">
            <a:extLst>
              <a:ext uri="{FF2B5EF4-FFF2-40B4-BE49-F238E27FC236}">
                <a16:creationId xmlns:a16="http://schemas.microsoft.com/office/drawing/2014/main" id="{6EBBCC18-6F41-4EAB-AFE8-DBF18A229284}"/>
              </a:ext>
            </a:extLst>
          </p:cNvPr>
          <p:cNvSpPr txBox="1">
            <a:spLocks noChangeArrowheads="1"/>
          </p:cNvSpPr>
          <p:nvPr/>
        </p:nvSpPr>
        <p:spPr bwMode="gray">
          <a:xfrm>
            <a:off x="2466975" y="4003675"/>
            <a:ext cx="3205163" cy="101600"/>
          </a:xfrm>
          <a:prstGeom prst="rect">
            <a:avLst/>
          </a:prstGeom>
          <a:noFill/>
          <a:ln>
            <a:noFill/>
          </a:ln>
          <a:effectLst/>
          <a:extLst>
            <a:ext uri="{909E8E84-426E-40DD-AFC4-6F175D3DCCD1}">
              <a14:hiddenFill xmlns:a14="http://schemas.microsoft.com/office/drawing/2010/main">
                <a:solidFill>
                  <a:srgbClr val="B0CCC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lnSpc>
                <a:spcPct val="95000"/>
              </a:lnSpc>
              <a:spcBef>
                <a:spcPct val="50000"/>
              </a:spcBef>
              <a:spcAft>
                <a:spcPct val="5000"/>
              </a:spcAft>
              <a:buClr>
                <a:schemeClr val="hlink"/>
              </a:buClr>
              <a:buFont typeface="Wingdings" panose="05000000000000000000" pitchFamily="2" charset="2"/>
              <a:buNone/>
            </a:pPr>
            <a:r>
              <a:rPr lang="de-DE" altLang="de-DE">
                <a:solidFill>
                  <a:schemeClr val="tx1"/>
                </a:solidFill>
              </a:rPr>
              <a:t>Average for Standard&amp;Poors500 Companies</a:t>
            </a:r>
          </a:p>
        </p:txBody>
      </p:sp>
      <p:sp>
        <p:nvSpPr>
          <p:cNvPr id="2001951" name="Rectangle 31">
            <a:extLst>
              <a:ext uri="{FF2B5EF4-FFF2-40B4-BE49-F238E27FC236}">
                <a16:creationId xmlns:a16="http://schemas.microsoft.com/office/drawing/2014/main" id="{ADCFDB24-8228-45E4-AA4A-6F7F5A732902}"/>
              </a:ext>
            </a:extLst>
          </p:cNvPr>
          <p:cNvSpPr>
            <a:spLocks noChangeArrowheads="1"/>
          </p:cNvSpPr>
          <p:nvPr/>
        </p:nvSpPr>
        <p:spPr bwMode="auto">
          <a:xfrm>
            <a:off x="468313" y="-26988"/>
            <a:ext cx="8496300" cy="44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algn="l">
              <a:lnSpc>
                <a:spcPct val="90000"/>
              </a:lnSpc>
              <a:defRPr sz="2200">
                <a:solidFill>
                  <a:srgbClr val="333333"/>
                </a:solidFill>
                <a:latin typeface="Arial Black" panose="020B0A04020102020204" pitchFamily="34" charset="0"/>
              </a:defRPr>
            </a:lvl1pPr>
            <a:lvl2pPr marL="171450" algn="l">
              <a:lnSpc>
                <a:spcPct val="90000"/>
              </a:lnSpc>
              <a:defRPr sz="2200">
                <a:solidFill>
                  <a:srgbClr val="333333"/>
                </a:solidFill>
                <a:latin typeface="Arial Black" panose="020B0A04020102020204" pitchFamily="34" charset="0"/>
              </a:defRPr>
            </a:lvl2pPr>
            <a:lvl3pPr marL="171450" algn="l">
              <a:lnSpc>
                <a:spcPct val="90000"/>
              </a:lnSpc>
              <a:defRPr sz="2200">
                <a:solidFill>
                  <a:srgbClr val="333333"/>
                </a:solidFill>
                <a:latin typeface="Arial Black" panose="020B0A04020102020204" pitchFamily="34" charset="0"/>
              </a:defRPr>
            </a:lvl3pPr>
            <a:lvl4pPr marL="171450" algn="l">
              <a:lnSpc>
                <a:spcPct val="90000"/>
              </a:lnSpc>
              <a:defRPr sz="2200">
                <a:solidFill>
                  <a:srgbClr val="333333"/>
                </a:solidFill>
                <a:latin typeface="Arial Black" panose="020B0A04020102020204" pitchFamily="34" charset="0"/>
              </a:defRPr>
            </a:lvl4pPr>
            <a:lvl5pPr marL="171450" algn="l">
              <a:lnSpc>
                <a:spcPct val="90000"/>
              </a:lnSpc>
              <a:defRPr sz="2200">
                <a:solidFill>
                  <a:srgbClr val="333333"/>
                </a:solidFill>
                <a:latin typeface="Arial Black" panose="020B0A04020102020204" pitchFamily="34" charset="0"/>
              </a:defRPr>
            </a:lvl5pPr>
            <a:lvl6pPr marL="628650" fontAlgn="base">
              <a:lnSpc>
                <a:spcPct val="90000"/>
              </a:lnSpc>
              <a:spcBef>
                <a:spcPct val="0"/>
              </a:spcBef>
              <a:spcAft>
                <a:spcPct val="0"/>
              </a:spcAft>
              <a:defRPr sz="2200">
                <a:solidFill>
                  <a:srgbClr val="333333"/>
                </a:solidFill>
                <a:latin typeface="Arial Black" panose="020B0A04020102020204" pitchFamily="34" charset="0"/>
              </a:defRPr>
            </a:lvl6pPr>
            <a:lvl7pPr marL="1085850" fontAlgn="base">
              <a:lnSpc>
                <a:spcPct val="90000"/>
              </a:lnSpc>
              <a:spcBef>
                <a:spcPct val="0"/>
              </a:spcBef>
              <a:spcAft>
                <a:spcPct val="0"/>
              </a:spcAft>
              <a:defRPr sz="2200">
                <a:solidFill>
                  <a:srgbClr val="333333"/>
                </a:solidFill>
                <a:latin typeface="Arial Black" panose="020B0A04020102020204" pitchFamily="34" charset="0"/>
              </a:defRPr>
            </a:lvl7pPr>
            <a:lvl8pPr marL="1543050" fontAlgn="base">
              <a:lnSpc>
                <a:spcPct val="90000"/>
              </a:lnSpc>
              <a:spcBef>
                <a:spcPct val="0"/>
              </a:spcBef>
              <a:spcAft>
                <a:spcPct val="0"/>
              </a:spcAft>
              <a:defRPr sz="2200">
                <a:solidFill>
                  <a:srgbClr val="333333"/>
                </a:solidFill>
                <a:latin typeface="Arial Black" panose="020B0A04020102020204" pitchFamily="34" charset="0"/>
              </a:defRPr>
            </a:lvl8pPr>
            <a:lvl9pPr marL="2000250" fontAlgn="base">
              <a:lnSpc>
                <a:spcPct val="90000"/>
              </a:lnSpc>
              <a:spcBef>
                <a:spcPct val="0"/>
              </a:spcBef>
              <a:spcAft>
                <a:spcPct val="0"/>
              </a:spcAft>
              <a:defRPr sz="2200">
                <a:solidFill>
                  <a:srgbClr val="333333"/>
                </a:solidFill>
                <a:latin typeface="Arial Black" panose="020B0A04020102020204" pitchFamily="34" charset="0"/>
              </a:defRPr>
            </a:lvl9pPr>
          </a:lstStyle>
          <a:p>
            <a:r>
              <a:rPr lang="en-US" altLang="de-DE" sz="2100" b="0">
                <a:solidFill>
                  <a:schemeClr val="tx1"/>
                </a:solidFill>
              </a:rPr>
              <a:t>The consequence:</a:t>
            </a:r>
            <a:br>
              <a:rPr lang="en-US" altLang="de-DE" sz="2100" b="0">
                <a:solidFill>
                  <a:schemeClr val="tx1"/>
                </a:solidFill>
              </a:rPr>
            </a:br>
            <a:r>
              <a:rPr lang="en-US" altLang="de-DE" sz="2100" b="0">
                <a:solidFill>
                  <a:schemeClr val="tx1"/>
                </a:solidFill>
              </a:rPr>
              <a:t>The transformation of the asset basis of corporations</a:t>
            </a:r>
            <a:br>
              <a:rPr lang="en-US" altLang="de-DE" sz="2100" b="0">
                <a:solidFill>
                  <a:schemeClr val="tx1"/>
                </a:solidFill>
              </a:rPr>
            </a:br>
            <a:endParaRPr lang="en-US" altLang="de-DE" sz="2100" b="0">
              <a:solidFill>
                <a:schemeClr val="tx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01949"/>
                                        </p:tgtEl>
                                        <p:attrNameLst>
                                          <p:attrName>style.visibility</p:attrName>
                                        </p:attrNameLst>
                                      </p:cBhvr>
                                      <p:to>
                                        <p:strVal val="visible"/>
                                      </p:to>
                                    </p:set>
                                    <p:animEffect transition="in" filter="wipe(left)">
                                      <p:cBhvr>
                                        <p:cTn id="7" dur="500"/>
                                        <p:tgtEl>
                                          <p:spTgt spid="2001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001922"/>
                                        </p:tgtEl>
                                        <p:attrNameLst>
                                          <p:attrName>style.visibility</p:attrName>
                                        </p:attrNameLst>
                                      </p:cBhvr>
                                      <p:to>
                                        <p:strVal val="visible"/>
                                      </p:to>
                                    </p:set>
                                    <p:animEffect transition="in" filter="wipe(up)">
                                      <p:cBhvr>
                                        <p:cTn id="12" dur="500"/>
                                        <p:tgtEl>
                                          <p:spTgt spid="20019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001925"/>
                                        </p:tgtEl>
                                        <p:attrNameLst>
                                          <p:attrName>style.visibility</p:attrName>
                                        </p:attrNameLst>
                                      </p:cBhvr>
                                      <p:to>
                                        <p:strVal val="visible"/>
                                      </p:to>
                                    </p:set>
                                    <p:animEffect transition="in" filter="wipe(up)">
                                      <p:cBhvr>
                                        <p:cTn id="17" dur="500"/>
                                        <p:tgtEl>
                                          <p:spTgt spid="200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4994" name="Group 2">
            <a:extLst>
              <a:ext uri="{FF2B5EF4-FFF2-40B4-BE49-F238E27FC236}">
                <a16:creationId xmlns:a16="http://schemas.microsoft.com/office/drawing/2014/main" id="{E9BA625E-45D0-4A1C-B8CC-B2523B5FFBDB}"/>
              </a:ext>
            </a:extLst>
          </p:cNvPr>
          <p:cNvGrpSpPr>
            <a:grpSpLocks/>
          </p:cNvGrpSpPr>
          <p:nvPr/>
        </p:nvGrpSpPr>
        <p:grpSpPr bwMode="auto">
          <a:xfrm>
            <a:off x="1806575" y="3592513"/>
            <a:ext cx="7112000" cy="2981325"/>
            <a:chOff x="1138" y="2339"/>
            <a:chExt cx="4480" cy="1878"/>
          </a:xfrm>
        </p:grpSpPr>
        <p:sp>
          <p:nvSpPr>
            <p:cNvPr id="2004995" name="Line 3">
              <a:extLst>
                <a:ext uri="{FF2B5EF4-FFF2-40B4-BE49-F238E27FC236}">
                  <a16:creationId xmlns:a16="http://schemas.microsoft.com/office/drawing/2014/main" id="{8AB0F4E9-7E13-4EA3-8986-464ADC19E9B2}"/>
                </a:ext>
              </a:extLst>
            </p:cNvPr>
            <p:cNvSpPr>
              <a:spLocks noChangeShapeType="1"/>
            </p:cNvSpPr>
            <p:nvPr/>
          </p:nvSpPr>
          <p:spPr bwMode="gray">
            <a:xfrm flipH="1">
              <a:off x="3326" y="2339"/>
              <a:ext cx="3" cy="3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endParaRPr lang="de-CH"/>
            </a:p>
          </p:txBody>
        </p:sp>
        <p:grpSp>
          <p:nvGrpSpPr>
            <p:cNvPr id="2004996" name="Group 4">
              <a:extLst>
                <a:ext uri="{FF2B5EF4-FFF2-40B4-BE49-F238E27FC236}">
                  <a16:creationId xmlns:a16="http://schemas.microsoft.com/office/drawing/2014/main" id="{7EB84219-683C-4F9A-915F-840EDB86D20C}"/>
                </a:ext>
              </a:extLst>
            </p:cNvPr>
            <p:cNvGrpSpPr>
              <a:grpSpLocks/>
            </p:cNvGrpSpPr>
            <p:nvPr/>
          </p:nvGrpSpPr>
          <p:grpSpPr bwMode="auto">
            <a:xfrm>
              <a:off x="1138" y="2592"/>
              <a:ext cx="4480" cy="1625"/>
              <a:chOff x="1138" y="2592"/>
              <a:chExt cx="4480" cy="1625"/>
            </a:xfrm>
          </p:grpSpPr>
          <p:grpSp>
            <p:nvGrpSpPr>
              <p:cNvPr id="2004997" name="Group 5">
                <a:extLst>
                  <a:ext uri="{FF2B5EF4-FFF2-40B4-BE49-F238E27FC236}">
                    <a16:creationId xmlns:a16="http://schemas.microsoft.com/office/drawing/2014/main" id="{8C8DA13F-39AC-4A88-B045-A250C47A573E}"/>
                  </a:ext>
                </a:extLst>
              </p:cNvPr>
              <p:cNvGrpSpPr>
                <a:grpSpLocks/>
              </p:cNvGrpSpPr>
              <p:nvPr/>
            </p:nvGrpSpPr>
            <p:grpSpPr bwMode="auto">
              <a:xfrm>
                <a:off x="1167" y="2592"/>
                <a:ext cx="4363" cy="635"/>
                <a:chOff x="1846" y="2592"/>
                <a:chExt cx="2982" cy="635"/>
              </a:xfrm>
            </p:grpSpPr>
            <p:sp>
              <p:nvSpPr>
                <p:cNvPr id="2004998" name="Freeform 6">
                  <a:extLst>
                    <a:ext uri="{FF2B5EF4-FFF2-40B4-BE49-F238E27FC236}">
                      <a16:creationId xmlns:a16="http://schemas.microsoft.com/office/drawing/2014/main" id="{FE21F710-71B0-4383-99C6-472F337795F7}"/>
                    </a:ext>
                  </a:extLst>
                </p:cNvPr>
                <p:cNvSpPr>
                  <a:spLocks/>
                </p:cNvSpPr>
                <p:nvPr/>
              </p:nvSpPr>
              <p:spPr bwMode="gray">
                <a:xfrm>
                  <a:off x="2298" y="2652"/>
                  <a:ext cx="2087" cy="515"/>
                </a:xfrm>
                <a:custGeom>
                  <a:avLst/>
                  <a:gdLst>
                    <a:gd name="T0" fmla="*/ 0 w 3000"/>
                    <a:gd name="T1" fmla="*/ 156 h 263"/>
                    <a:gd name="T2" fmla="*/ 0 w 3000"/>
                    <a:gd name="T3" fmla="*/ 0 h 263"/>
                    <a:gd name="T4" fmla="*/ 3000 w 3000"/>
                    <a:gd name="T5" fmla="*/ 0 h 263"/>
                    <a:gd name="T6" fmla="*/ 3000 w 3000"/>
                    <a:gd name="T7" fmla="*/ 263 h 263"/>
                  </a:gdLst>
                  <a:ahLst/>
                  <a:cxnLst>
                    <a:cxn ang="0">
                      <a:pos x="T0" y="T1"/>
                    </a:cxn>
                    <a:cxn ang="0">
                      <a:pos x="T2" y="T3"/>
                    </a:cxn>
                    <a:cxn ang="0">
                      <a:pos x="T4" y="T5"/>
                    </a:cxn>
                    <a:cxn ang="0">
                      <a:pos x="T6" y="T7"/>
                    </a:cxn>
                  </a:cxnLst>
                  <a:rect l="0" t="0" r="r" b="b"/>
                  <a:pathLst>
                    <a:path w="3000" h="263">
                      <a:moveTo>
                        <a:pt x="0" y="156"/>
                      </a:moveTo>
                      <a:lnTo>
                        <a:pt x="0" y="0"/>
                      </a:lnTo>
                      <a:lnTo>
                        <a:pt x="3000" y="0"/>
                      </a:lnTo>
                      <a:lnTo>
                        <a:pt x="3000" y="263"/>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endParaRPr lang="de-CH"/>
                </a:p>
              </p:txBody>
            </p:sp>
            <p:sp>
              <p:nvSpPr>
                <p:cNvPr id="2004999" name="Rectangle 7">
                  <a:extLst>
                    <a:ext uri="{FF2B5EF4-FFF2-40B4-BE49-F238E27FC236}">
                      <a16:creationId xmlns:a16="http://schemas.microsoft.com/office/drawing/2014/main" id="{687E60E6-3F29-41CD-9576-B7822583924E}"/>
                    </a:ext>
                  </a:extLst>
                </p:cNvPr>
                <p:cNvSpPr>
                  <a:spLocks noChangeArrowheads="1"/>
                </p:cNvSpPr>
                <p:nvPr/>
              </p:nvSpPr>
              <p:spPr bwMode="auto">
                <a:xfrm>
                  <a:off x="1846" y="2924"/>
                  <a:ext cx="896" cy="303"/>
                </a:xfrm>
                <a:prstGeom prst="rect">
                  <a:avLst/>
                </a:prstGeom>
                <a:solidFill>
                  <a:srgbClr val="339966"/>
                </a:solidFill>
                <a:ln w="12700" algn="ctr">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eaLnBrk="0" hangingPunct="0"/>
                  <a:r>
                    <a:rPr lang="de-DE" altLang="de-DE" sz="1600">
                      <a:solidFill>
                        <a:schemeClr val="bg1"/>
                      </a:solidFill>
                    </a:rPr>
                    <a:t>Relationship</a:t>
                  </a:r>
                  <a:br>
                    <a:rPr lang="de-DE" altLang="de-DE" sz="1600">
                      <a:solidFill>
                        <a:schemeClr val="bg1"/>
                      </a:solidFill>
                    </a:rPr>
                  </a:br>
                  <a:r>
                    <a:rPr lang="de-DE" altLang="de-DE" sz="1600">
                      <a:solidFill>
                        <a:schemeClr val="bg1"/>
                      </a:solidFill>
                    </a:rPr>
                    <a:t>Assets</a:t>
                  </a:r>
                </a:p>
              </p:txBody>
            </p:sp>
            <p:sp>
              <p:nvSpPr>
                <p:cNvPr id="2005000" name="Rectangle 8">
                  <a:extLst>
                    <a:ext uri="{FF2B5EF4-FFF2-40B4-BE49-F238E27FC236}">
                      <a16:creationId xmlns:a16="http://schemas.microsoft.com/office/drawing/2014/main" id="{24FCCC95-511A-4F92-9A13-67A2CE3BA750}"/>
                    </a:ext>
                  </a:extLst>
                </p:cNvPr>
                <p:cNvSpPr>
                  <a:spLocks noChangeArrowheads="1"/>
                </p:cNvSpPr>
                <p:nvPr/>
              </p:nvSpPr>
              <p:spPr bwMode="auto">
                <a:xfrm>
                  <a:off x="3931" y="2915"/>
                  <a:ext cx="897" cy="303"/>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eaLnBrk="0" hangingPunct="0"/>
                  <a:r>
                    <a:rPr lang="de-DE" altLang="de-DE" sz="1600">
                      <a:solidFill>
                        <a:schemeClr val="bg1"/>
                      </a:solidFill>
                    </a:rPr>
                    <a:t>Human</a:t>
                  </a:r>
                </a:p>
                <a:p>
                  <a:pPr eaLnBrk="0" hangingPunct="0"/>
                  <a:r>
                    <a:rPr lang="de-DE" altLang="de-DE" sz="1600">
                      <a:solidFill>
                        <a:schemeClr val="bg1"/>
                      </a:solidFill>
                    </a:rPr>
                    <a:t>Assets</a:t>
                  </a:r>
                </a:p>
              </p:txBody>
            </p:sp>
            <p:sp>
              <p:nvSpPr>
                <p:cNvPr id="2005001" name="Line 9">
                  <a:extLst>
                    <a:ext uri="{FF2B5EF4-FFF2-40B4-BE49-F238E27FC236}">
                      <a16:creationId xmlns:a16="http://schemas.microsoft.com/office/drawing/2014/main" id="{AC4C1293-F35C-491D-8A80-8A51262192BD}"/>
                    </a:ext>
                  </a:extLst>
                </p:cNvPr>
                <p:cNvSpPr>
                  <a:spLocks noChangeShapeType="1"/>
                </p:cNvSpPr>
                <p:nvPr/>
              </p:nvSpPr>
              <p:spPr bwMode="gray">
                <a:xfrm>
                  <a:off x="3323" y="2592"/>
                  <a:ext cx="0" cy="3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endParaRPr lang="de-CH"/>
                </a:p>
              </p:txBody>
            </p:sp>
            <p:sp>
              <p:nvSpPr>
                <p:cNvPr id="2005002" name="Rectangle 10">
                  <a:extLst>
                    <a:ext uri="{FF2B5EF4-FFF2-40B4-BE49-F238E27FC236}">
                      <a16:creationId xmlns:a16="http://schemas.microsoft.com/office/drawing/2014/main" id="{DECC5E98-3462-420A-897F-7414480B6939}"/>
                    </a:ext>
                  </a:extLst>
                </p:cNvPr>
                <p:cNvSpPr>
                  <a:spLocks noChangeArrowheads="1"/>
                </p:cNvSpPr>
                <p:nvPr/>
              </p:nvSpPr>
              <p:spPr bwMode="auto">
                <a:xfrm>
                  <a:off x="2879" y="2924"/>
                  <a:ext cx="897" cy="303"/>
                </a:xfrm>
                <a:prstGeom prst="rect">
                  <a:avLst/>
                </a:prstGeom>
                <a:solidFill>
                  <a:srgbClr val="CC0000"/>
                </a:solidFill>
                <a:ln w="12700" algn="ctr">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eaLnBrk="0" hangingPunct="0"/>
                  <a:r>
                    <a:rPr lang="de-DE" altLang="de-DE" sz="1600">
                      <a:solidFill>
                        <a:schemeClr val="bg1"/>
                      </a:solidFill>
                    </a:rPr>
                    <a:t>Structural/Org.-</a:t>
                  </a:r>
                </a:p>
                <a:p>
                  <a:pPr eaLnBrk="0" hangingPunct="0"/>
                  <a:r>
                    <a:rPr lang="de-DE" altLang="de-DE" sz="1600">
                      <a:solidFill>
                        <a:schemeClr val="bg1"/>
                      </a:solidFill>
                    </a:rPr>
                    <a:t>Assets</a:t>
                  </a:r>
                </a:p>
              </p:txBody>
            </p:sp>
          </p:grpSp>
          <p:sp>
            <p:nvSpPr>
              <p:cNvPr id="2005003" name="Text Box 11">
                <a:extLst>
                  <a:ext uri="{FF2B5EF4-FFF2-40B4-BE49-F238E27FC236}">
                    <a16:creationId xmlns:a16="http://schemas.microsoft.com/office/drawing/2014/main" id="{CD5FFE5B-3C00-4AF7-9A50-48A7CAAFF310}"/>
                  </a:ext>
                </a:extLst>
              </p:cNvPr>
              <p:cNvSpPr txBox="1">
                <a:spLocks noChangeArrowheads="1"/>
              </p:cNvSpPr>
              <p:nvPr/>
            </p:nvSpPr>
            <p:spPr bwMode="gray">
              <a:xfrm>
                <a:off x="1138" y="3237"/>
                <a:ext cx="1344" cy="806"/>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marL="261938" indent="-261938"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Clr>
                    <a:schemeClr val="accent1"/>
                  </a:buClr>
                  <a:buFont typeface="Wingdings" panose="05000000000000000000" pitchFamily="2" charset="2"/>
                  <a:buChar char="l"/>
                </a:pPr>
                <a:r>
                  <a:rPr lang="de-DE" altLang="de-DE" sz="1200"/>
                  <a:t>Customer capital:</a:t>
                </a:r>
                <a:br>
                  <a:rPr lang="de-DE" altLang="de-DE" sz="1200"/>
                </a:br>
                <a:r>
                  <a:rPr lang="de-DE" altLang="de-DE" sz="1200"/>
                  <a:t>brands, customer relations</a:t>
                </a:r>
              </a:p>
              <a:p>
                <a:pPr>
                  <a:spcBef>
                    <a:spcPct val="50000"/>
                  </a:spcBef>
                  <a:buClr>
                    <a:schemeClr val="accent1"/>
                  </a:buClr>
                  <a:buFont typeface="Wingdings" panose="05000000000000000000" pitchFamily="2" charset="2"/>
                  <a:buChar char="l"/>
                </a:pPr>
                <a:r>
                  <a:rPr lang="de-DE" altLang="de-DE" sz="1200"/>
                  <a:t>Partner capital:</a:t>
                </a:r>
                <a:br>
                  <a:rPr lang="de-DE" altLang="de-DE" sz="1200"/>
                </a:br>
                <a:r>
                  <a:rPr lang="de-DE" altLang="de-DE" sz="1200"/>
                  <a:t>supplier network,</a:t>
                </a:r>
                <a:br>
                  <a:rPr lang="de-DE" altLang="de-DE" sz="1200"/>
                </a:br>
                <a:r>
                  <a:rPr lang="de-DE" altLang="de-DE" sz="1200"/>
                  <a:t>dealer network</a:t>
                </a:r>
              </a:p>
            </p:txBody>
          </p:sp>
          <p:sp>
            <p:nvSpPr>
              <p:cNvPr id="2005004" name="Text Box 12">
                <a:extLst>
                  <a:ext uri="{FF2B5EF4-FFF2-40B4-BE49-F238E27FC236}">
                    <a16:creationId xmlns:a16="http://schemas.microsoft.com/office/drawing/2014/main" id="{7431B4C3-A9DB-47AA-AA89-889E63927660}"/>
                  </a:ext>
                </a:extLst>
              </p:cNvPr>
              <p:cNvSpPr txBox="1">
                <a:spLocks noChangeArrowheads="1"/>
              </p:cNvSpPr>
              <p:nvPr/>
            </p:nvSpPr>
            <p:spPr bwMode="gray">
              <a:xfrm>
                <a:off x="2651" y="3238"/>
                <a:ext cx="1445" cy="979"/>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marL="261938" indent="-261938"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Clr>
                    <a:schemeClr val="accent1"/>
                  </a:buClr>
                  <a:buFont typeface="Wingdings" panose="05000000000000000000" pitchFamily="2" charset="2"/>
                  <a:buChar char="l"/>
                </a:pPr>
                <a:r>
                  <a:rPr lang="de-DE" altLang="de-DE" sz="1200"/>
                  <a:t>Business infrastructure:</a:t>
                </a:r>
                <a:br>
                  <a:rPr lang="de-DE" altLang="de-DE" sz="1200"/>
                </a:br>
                <a:r>
                  <a:rPr lang="de-DE" altLang="de-DE" sz="1200"/>
                  <a:t>work procedures, processes, information systems etc.</a:t>
                </a:r>
              </a:p>
              <a:p>
                <a:pPr>
                  <a:spcBef>
                    <a:spcPct val="50000"/>
                  </a:spcBef>
                  <a:buClr>
                    <a:schemeClr val="accent1"/>
                  </a:buClr>
                  <a:buFont typeface="Wingdings" panose="05000000000000000000" pitchFamily="2" charset="2"/>
                  <a:buChar char="l"/>
                </a:pPr>
                <a:r>
                  <a:rPr lang="de-DE" altLang="de-DE" sz="1200"/>
                  <a:t>Products / R&amp;D capital</a:t>
                </a:r>
              </a:p>
              <a:p>
                <a:pPr>
                  <a:spcBef>
                    <a:spcPct val="50000"/>
                  </a:spcBef>
                  <a:buClr>
                    <a:schemeClr val="accent1"/>
                  </a:buClr>
                  <a:buFont typeface="Wingdings" panose="05000000000000000000" pitchFamily="2" charset="2"/>
                  <a:buChar char="l"/>
                </a:pPr>
                <a:r>
                  <a:rPr lang="de-DE" altLang="de-DE" sz="1200"/>
                  <a:t>Intellectual property:</a:t>
                </a:r>
                <a:br>
                  <a:rPr lang="de-DE" altLang="de-DE" sz="1200"/>
                </a:br>
                <a:r>
                  <a:rPr lang="de-DE" altLang="de-DE" sz="1200"/>
                  <a:t>patents, copyrights, etc.</a:t>
                </a:r>
              </a:p>
            </p:txBody>
          </p:sp>
          <p:sp>
            <p:nvSpPr>
              <p:cNvPr id="2005005" name="Text Box 13">
                <a:extLst>
                  <a:ext uri="{FF2B5EF4-FFF2-40B4-BE49-F238E27FC236}">
                    <a16:creationId xmlns:a16="http://schemas.microsoft.com/office/drawing/2014/main" id="{E43B87D5-E269-44BA-AA20-7A8E3708C7C9}"/>
                  </a:ext>
                </a:extLst>
              </p:cNvPr>
              <p:cNvSpPr txBox="1">
                <a:spLocks noChangeArrowheads="1"/>
              </p:cNvSpPr>
              <p:nvPr/>
            </p:nvSpPr>
            <p:spPr bwMode="gray">
              <a:xfrm>
                <a:off x="4173" y="3239"/>
                <a:ext cx="1445" cy="921"/>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spAutoFit/>
              </a:bodyPr>
              <a:lstStyle>
                <a:lvl1pPr marL="261938" indent="-261938"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Clr>
                    <a:schemeClr val="accent1"/>
                  </a:buClr>
                  <a:buFont typeface="Wingdings" panose="05000000000000000000" pitchFamily="2" charset="2"/>
                  <a:buChar char="l"/>
                </a:pPr>
                <a:r>
                  <a:rPr lang="de-DE" altLang="de-DE" sz="1200"/>
                  <a:t>Individual know-how, professional and social competence, innovation &amp;  adaption capabilities,  </a:t>
                </a:r>
                <a:br>
                  <a:rPr lang="de-DE" altLang="de-DE" sz="1200"/>
                </a:br>
                <a:r>
                  <a:rPr lang="de-DE" altLang="de-DE" sz="1200"/>
                  <a:t>- of employees and freelanccers</a:t>
                </a:r>
              </a:p>
              <a:p>
                <a:pPr>
                  <a:spcBef>
                    <a:spcPct val="50000"/>
                  </a:spcBef>
                  <a:buClr>
                    <a:schemeClr val="accent1"/>
                  </a:buClr>
                  <a:buFont typeface="Wingdings" panose="05000000000000000000" pitchFamily="2" charset="2"/>
                  <a:buNone/>
                </a:pPr>
                <a:endParaRPr lang="de-DE" altLang="de-DE" sz="1200"/>
              </a:p>
            </p:txBody>
          </p:sp>
        </p:grpSp>
      </p:grpSp>
      <p:sp>
        <p:nvSpPr>
          <p:cNvPr id="2005006" name="Line 14">
            <a:extLst>
              <a:ext uri="{FF2B5EF4-FFF2-40B4-BE49-F238E27FC236}">
                <a16:creationId xmlns:a16="http://schemas.microsoft.com/office/drawing/2014/main" id="{8278B41D-B8E5-43A3-A981-5D96BFB94F3A}"/>
              </a:ext>
            </a:extLst>
          </p:cNvPr>
          <p:cNvSpPr>
            <a:spLocks noChangeShapeType="1"/>
          </p:cNvSpPr>
          <p:nvPr/>
        </p:nvSpPr>
        <p:spPr bwMode="gray">
          <a:xfrm>
            <a:off x="3340100" y="2936875"/>
            <a:ext cx="0" cy="43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endParaRPr lang="de-CH"/>
          </a:p>
        </p:txBody>
      </p:sp>
      <p:sp>
        <p:nvSpPr>
          <p:cNvPr id="2005007" name="Line 15">
            <a:extLst>
              <a:ext uri="{FF2B5EF4-FFF2-40B4-BE49-F238E27FC236}">
                <a16:creationId xmlns:a16="http://schemas.microsoft.com/office/drawing/2014/main" id="{C72D3EB4-B5D7-47B5-AECD-3342A369706C}"/>
              </a:ext>
            </a:extLst>
          </p:cNvPr>
          <p:cNvSpPr>
            <a:spLocks noChangeShapeType="1"/>
          </p:cNvSpPr>
          <p:nvPr/>
        </p:nvSpPr>
        <p:spPr bwMode="gray">
          <a:xfrm>
            <a:off x="3340100" y="2627313"/>
            <a:ext cx="0" cy="492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endParaRPr lang="de-CH"/>
          </a:p>
        </p:txBody>
      </p:sp>
      <p:sp>
        <p:nvSpPr>
          <p:cNvPr id="2005008" name="Rectangle 16">
            <a:extLst>
              <a:ext uri="{FF2B5EF4-FFF2-40B4-BE49-F238E27FC236}">
                <a16:creationId xmlns:a16="http://schemas.microsoft.com/office/drawing/2014/main" id="{E8E73A94-B304-4487-90DF-BA307F45EA58}"/>
              </a:ext>
            </a:extLst>
          </p:cNvPr>
          <p:cNvSpPr>
            <a:spLocks noChangeArrowheads="1"/>
          </p:cNvSpPr>
          <p:nvPr/>
        </p:nvSpPr>
        <p:spPr bwMode="auto">
          <a:xfrm>
            <a:off x="2413000" y="1916113"/>
            <a:ext cx="1841500" cy="715962"/>
          </a:xfrm>
          <a:prstGeom prst="rect">
            <a:avLst/>
          </a:prstGeom>
          <a:solidFill>
            <a:srgbClr val="D9ECFF"/>
          </a:solidFill>
          <a:ln w="12700">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eaLnBrk="0" hangingPunct="0"/>
            <a:r>
              <a:rPr lang="de-DE" altLang="de-DE" sz="1800">
                <a:solidFill>
                  <a:schemeClr val="tx1"/>
                </a:solidFill>
              </a:rPr>
              <a:t>Enterprise-</a:t>
            </a:r>
            <a:br>
              <a:rPr lang="de-DE" altLang="de-DE" sz="1800">
                <a:solidFill>
                  <a:schemeClr val="tx1"/>
                </a:solidFill>
              </a:rPr>
            </a:br>
            <a:r>
              <a:rPr lang="de-DE" altLang="de-DE" sz="1800">
                <a:solidFill>
                  <a:schemeClr val="tx1"/>
                </a:solidFill>
              </a:rPr>
              <a:t>Ressources</a:t>
            </a:r>
          </a:p>
        </p:txBody>
      </p:sp>
      <p:sp>
        <p:nvSpPr>
          <p:cNvPr id="2005009" name="Rectangle 17">
            <a:extLst>
              <a:ext uri="{FF2B5EF4-FFF2-40B4-BE49-F238E27FC236}">
                <a16:creationId xmlns:a16="http://schemas.microsoft.com/office/drawing/2014/main" id="{DE21F258-9E7D-4516-B05F-458CFF2F8E02}"/>
              </a:ext>
            </a:extLst>
          </p:cNvPr>
          <p:cNvSpPr>
            <a:spLocks noChangeArrowheads="1"/>
          </p:cNvSpPr>
          <p:nvPr/>
        </p:nvSpPr>
        <p:spPr bwMode="auto">
          <a:xfrm>
            <a:off x="2619375" y="3306763"/>
            <a:ext cx="1423988" cy="47942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eaLnBrk="0" hangingPunct="0"/>
            <a:r>
              <a:rPr lang="de-DE" altLang="de-DE" sz="1600">
                <a:solidFill>
                  <a:schemeClr val="bg1"/>
                </a:solidFill>
              </a:rPr>
              <a:t>Physical  </a:t>
            </a:r>
            <a:br>
              <a:rPr lang="de-DE" altLang="de-DE" sz="1600">
                <a:solidFill>
                  <a:schemeClr val="bg1"/>
                </a:solidFill>
              </a:rPr>
            </a:br>
            <a:r>
              <a:rPr lang="de-DE" altLang="de-DE" sz="1600">
                <a:solidFill>
                  <a:schemeClr val="bg1"/>
                </a:solidFill>
              </a:rPr>
              <a:t>Assets</a:t>
            </a:r>
          </a:p>
        </p:txBody>
      </p:sp>
      <p:sp>
        <p:nvSpPr>
          <p:cNvPr id="2005010" name="Freeform 18">
            <a:extLst>
              <a:ext uri="{FF2B5EF4-FFF2-40B4-BE49-F238E27FC236}">
                <a16:creationId xmlns:a16="http://schemas.microsoft.com/office/drawing/2014/main" id="{971FEAFC-DE40-4E20-8127-7F3D7EA9F4C6}"/>
              </a:ext>
            </a:extLst>
          </p:cNvPr>
          <p:cNvSpPr>
            <a:spLocks/>
          </p:cNvSpPr>
          <p:nvPr/>
        </p:nvSpPr>
        <p:spPr bwMode="gray">
          <a:xfrm>
            <a:off x="1406525" y="2949575"/>
            <a:ext cx="3868738" cy="658813"/>
          </a:xfrm>
          <a:custGeom>
            <a:avLst/>
            <a:gdLst>
              <a:gd name="T0" fmla="*/ 0 w 3000"/>
              <a:gd name="T1" fmla="*/ 156 h 263"/>
              <a:gd name="T2" fmla="*/ 0 w 3000"/>
              <a:gd name="T3" fmla="*/ 0 h 263"/>
              <a:gd name="T4" fmla="*/ 3000 w 3000"/>
              <a:gd name="T5" fmla="*/ 0 h 263"/>
              <a:gd name="T6" fmla="*/ 3000 w 3000"/>
              <a:gd name="T7" fmla="*/ 263 h 263"/>
            </a:gdLst>
            <a:ahLst/>
            <a:cxnLst>
              <a:cxn ang="0">
                <a:pos x="T0" y="T1"/>
              </a:cxn>
              <a:cxn ang="0">
                <a:pos x="T2" y="T3"/>
              </a:cxn>
              <a:cxn ang="0">
                <a:pos x="T4" y="T5"/>
              </a:cxn>
              <a:cxn ang="0">
                <a:pos x="T6" y="T7"/>
              </a:cxn>
            </a:cxnLst>
            <a:rect l="0" t="0" r="r" b="b"/>
            <a:pathLst>
              <a:path w="3000" h="263">
                <a:moveTo>
                  <a:pt x="0" y="156"/>
                </a:moveTo>
                <a:lnTo>
                  <a:pt x="0" y="0"/>
                </a:lnTo>
                <a:lnTo>
                  <a:pt x="3000" y="0"/>
                </a:lnTo>
                <a:lnTo>
                  <a:pt x="3000" y="263"/>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endParaRPr lang="de-CH"/>
          </a:p>
        </p:txBody>
      </p:sp>
      <p:sp>
        <p:nvSpPr>
          <p:cNvPr id="2005011" name="Rectangle 19">
            <a:extLst>
              <a:ext uri="{FF2B5EF4-FFF2-40B4-BE49-F238E27FC236}">
                <a16:creationId xmlns:a16="http://schemas.microsoft.com/office/drawing/2014/main" id="{8AE7265C-42B8-4364-AC0C-211A60066E6B}"/>
              </a:ext>
            </a:extLst>
          </p:cNvPr>
          <p:cNvSpPr>
            <a:spLocks noChangeArrowheads="1"/>
          </p:cNvSpPr>
          <p:nvPr/>
        </p:nvSpPr>
        <p:spPr bwMode="auto">
          <a:xfrm>
            <a:off x="4572000" y="3317875"/>
            <a:ext cx="1423988" cy="481013"/>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eaLnBrk="0" hangingPunct="0"/>
            <a:r>
              <a:rPr lang="de-DE" altLang="de-DE" sz="1600">
                <a:solidFill>
                  <a:schemeClr val="tx1"/>
                </a:solidFill>
              </a:rPr>
              <a:t>Intangible </a:t>
            </a:r>
            <a:br>
              <a:rPr lang="de-DE" altLang="de-DE" sz="1600">
                <a:solidFill>
                  <a:schemeClr val="tx1"/>
                </a:solidFill>
              </a:rPr>
            </a:br>
            <a:r>
              <a:rPr lang="de-DE" altLang="de-DE" sz="1600">
                <a:solidFill>
                  <a:schemeClr val="tx1"/>
                </a:solidFill>
              </a:rPr>
              <a:t>Assets</a:t>
            </a:r>
          </a:p>
        </p:txBody>
      </p:sp>
      <p:sp>
        <p:nvSpPr>
          <p:cNvPr id="2005012" name="Rectangle 20">
            <a:extLst>
              <a:ext uri="{FF2B5EF4-FFF2-40B4-BE49-F238E27FC236}">
                <a16:creationId xmlns:a16="http://schemas.microsoft.com/office/drawing/2014/main" id="{C1306E9E-4B0D-49BF-A5FF-023AC6859CB7}"/>
              </a:ext>
            </a:extLst>
          </p:cNvPr>
          <p:cNvSpPr>
            <a:spLocks noChangeArrowheads="1"/>
          </p:cNvSpPr>
          <p:nvPr/>
        </p:nvSpPr>
        <p:spPr bwMode="auto">
          <a:xfrm>
            <a:off x="685800" y="3305175"/>
            <a:ext cx="1423988" cy="479425"/>
          </a:xfrm>
          <a:prstGeom prst="rect">
            <a:avLst/>
          </a:prstGeom>
          <a:solidFill>
            <a:srgbClr val="0066FF"/>
          </a:solidFill>
          <a:ln w="12700">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eaLnBrk="0" hangingPunct="0"/>
            <a:r>
              <a:rPr lang="de-DE" altLang="de-DE" sz="1600">
                <a:solidFill>
                  <a:schemeClr val="bg1"/>
                </a:solidFill>
              </a:rPr>
              <a:t>Financial</a:t>
            </a:r>
            <a:br>
              <a:rPr lang="de-DE" altLang="de-DE" sz="1600">
                <a:solidFill>
                  <a:schemeClr val="bg1"/>
                </a:solidFill>
              </a:rPr>
            </a:br>
            <a:r>
              <a:rPr lang="de-DE" altLang="de-DE" sz="1600">
                <a:solidFill>
                  <a:schemeClr val="bg1"/>
                </a:solidFill>
              </a:rPr>
              <a:t>Assets</a:t>
            </a:r>
          </a:p>
        </p:txBody>
      </p:sp>
      <p:sp>
        <p:nvSpPr>
          <p:cNvPr id="2005013" name="Text Box 21">
            <a:extLst>
              <a:ext uri="{FF2B5EF4-FFF2-40B4-BE49-F238E27FC236}">
                <a16:creationId xmlns:a16="http://schemas.microsoft.com/office/drawing/2014/main" id="{8E136F60-15DE-4021-9C5A-E2EC9673CEDD}"/>
              </a:ext>
            </a:extLst>
          </p:cNvPr>
          <p:cNvSpPr txBox="1">
            <a:spLocks noChangeArrowheads="1"/>
          </p:cNvSpPr>
          <p:nvPr/>
        </p:nvSpPr>
        <p:spPr bwMode="auto">
          <a:xfrm>
            <a:off x="225425" y="733425"/>
            <a:ext cx="86217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50000"/>
              </a:spcBef>
            </a:pPr>
            <a:r>
              <a:rPr lang="en-US" altLang="de-DE" sz="2000">
                <a:solidFill>
                  <a:schemeClr val="hlink"/>
                </a:solidFill>
              </a:rPr>
              <a:t>Intangible Assets are immaterial and non-financial resources </a:t>
            </a:r>
            <a:br>
              <a:rPr lang="en-US" altLang="de-DE" sz="2000">
                <a:solidFill>
                  <a:schemeClr val="hlink"/>
                </a:solidFill>
              </a:rPr>
            </a:br>
            <a:r>
              <a:rPr lang="en-US" altLang="de-DE" sz="2000">
                <a:solidFill>
                  <a:schemeClr val="hlink"/>
                </a:solidFill>
              </a:rPr>
              <a:t>(not physical or investment), which are of value </a:t>
            </a:r>
            <a:br>
              <a:rPr lang="en-US" altLang="de-DE" sz="2000">
                <a:solidFill>
                  <a:schemeClr val="hlink"/>
                </a:solidFill>
              </a:rPr>
            </a:br>
            <a:r>
              <a:rPr lang="en-US" altLang="de-DE" sz="2000">
                <a:solidFill>
                  <a:schemeClr val="hlink"/>
                </a:solidFill>
              </a:rPr>
              <a:t>to the company and its investors</a:t>
            </a:r>
          </a:p>
        </p:txBody>
      </p:sp>
      <p:sp>
        <p:nvSpPr>
          <p:cNvPr id="2005014" name="Rectangle 22">
            <a:extLst>
              <a:ext uri="{FF2B5EF4-FFF2-40B4-BE49-F238E27FC236}">
                <a16:creationId xmlns:a16="http://schemas.microsoft.com/office/drawing/2014/main" id="{9EF14B3A-6865-4679-B9BD-4493D6F52F16}"/>
              </a:ext>
            </a:extLst>
          </p:cNvPr>
          <p:cNvSpPr>
            <a:spLocks noGrp="1" noChangeArrowheads="1"/>
          </p:cNvSpPr>
          <p:nvPr>
            <p:ph type="title"/>
          </p:nvPr>
        </p:nvSpPr>
        <p:spPr>
          <a:xfrm>
            <a:off x="685800" y="114300"/>
            <a:ext cx="8145463" cy="381000"/>
          </a:xfrm>
          <a:noFill/>
          <a:ln/>
        </p:spPr>
        <p:txBody>
          <a:bodyPr/>
          <a:lstStyle/>
          <a:p>
            <a:pPr marL="0"/>
            <a:r>
              <a:rPr lang="en-GB" altLang="de-DE"/>
              <a:t>What are Intangible Assets?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04994"/>
                                        </p:tgtEl>
                                        <p:attrNameLst>
                                          <p:attrName>style.visibility</p:attrName>
                                        </p:attrNameLst>
                                      </p:cBhvr>
                                      <p:to>
                                        <p:strVal val="visible"/>
                                      </p:to>
                                    </p:set>
                                    <p:animEffect transition="in" filter="wipe(up)">
                                      <p:cBhvr>
                                        <p:cTn id="7" dur="500"/>
                                        <p:tgtEl>
                                          <p:spTgt spid="200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92" name="AutoShape 24">
            <a:extLst>
              <a:ext uri="{FF2B5EF4-FFF2-40B4-BE49-F238E27FC236}">
                <a16:creationId xmlns:a16="http://schemas.microsoft.com/office/drawing/2014/main" id="{31113BE9-7CD5-4E7C-B12C-EE582665DC77}"/>
              </a:ext>
            </a:extLst>
          </p:cNvPr>
          <p:cNvSpPr>
            <a:spLocks noChangeArrowheads="1"/>
          </p:cNvSpPr>
          <p:nvPr/>
        </p:nvSpPr>
        <p:spPr bwMode="auto">
          <a:xfrm>
            <a:off x="4184650" y="1446213"/>
            <a:ext cx="2979738" cy="523875"/>
          </a:xfrm>
          <a:prstGeom prst="rightArrow">
            <a:avLst>
              <a:gd name="adj1" fmla="val 50000"/>
              <a:gd name="adj2" fmla="val 142197"/>
            </a:avLst>
          </a:prstGeom>
          <a:solidFill>
            <a:srgbClr val="A09CF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03993" name="Rectangle 25">
            <a:extLst>
              <a:ext uri="{FF2B5EF4-FFF2-40B4-BE49-F238E27FC236}">
                <a16:creationId xmlns:a16="http://schemas.microsoft.com/office/drawing/2014/main" id="{BDAC993C-DAD6-481D-9563-A1A1DF9D4065}"/>
              </a:ext>
            </a:extLst>
          </p:cNvPr>
          <p:cNvSpPr>
            <a:spLocks noChangeArrowheads="1"/>
          </p:cNvSpPr>
          <p:nvPr/>
        </p:nvSpPr>
        <p:spPr bwMode="auto">
          <a:xfrm>
            <a:off x="4184650" y="1304925"/>
            <a:ext cx="3055938" cy="863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03970" name="Rectangle 2">
            <a:extLst>
              <a:ext uri="{FF2B5EF4-FFF2-40B4-BE49-F238E27FC236}">
                <a16:creationId xmlns:a16="http://schemas.microsoft.com/office/drawing/2014/main" id="{5C8C0A70-55B4-4BB4-9B6D-D03127242062}"/>
              </a:ext>
            </a:extLst>
          </p:cNvPr>
          <p:cNvSpPr>
            <a:spLocks noGrp="1" noChangeArrowheads="1"/>
          </p:cNvSpPr>
          <p:nvPr>
            <p:ph type="title"/>
          </p:nvPr>
        </p:nvSpPr>
        <p:spPr>
          <a:xfrm>
            <a:off x="539750" y="114300"/>
            <a:ext cx="8505825" cy="381000"/>
          </a:xfrm>
        </p:spPr>
        <p:txBody>
          <a:bodyPr/>
          <a:lstStyle/>
          <a:p>
            <a:r>
              <a:rPr lang="en-GB" altLang="de-DE" sz="2000"/>
              <a:t>The challenge: value created is not a function </a:t>
            </a:r>
            <a:br>
              <a:rPr lang="en-GB" altLang="de-DE" sz="2000"/>
            </a:br>
            <a:r>
              <a:rPr lang="en-GB" altLang="de-DE" sz="2000"/>
              <a:t>of the amount of money that has been invested</a:t>
            </a:r>
          </a:p>
        </p:txBody>
      </p:sp>
      <p:sp>
        <p:nvSpPr>
          <p:cNvPr id="2003972" name="Rectangle 4">
            <a:extLst>
              <a:ext uri="{FF2B5EF4-FFF2-40B4-BE49-F238E27FC236}">
                <a16:creationId xmlns:a16="http://schemas.microsoft.com/office/drawing/2014/main" id="{CBE45DAD-AE77-4B1A-BB67-B6D633C68C0D}"/>
              </a:ext>
            </a:extLst>
          </p:cNvPr>
          <p:cNvSpPr>
            <a:spLocks noChangeArrowheads="1"/>
          </p:cNvSpPr>
          <p:nvPr/>
        </p:nvSpPr>
        <p:spPr bwMode="auto">
          <a:xfrm>
            <a:off x="2359025" y="1304925"/>
            <a:ext cx="1595438" cy="863600"/>
          </a:xfrm>
          <a:prstGeom prst="rect">
            <a:avLst/>
          </a:prstGeom>
          <a:solidFill>
            <a:srgbClr val="A09CF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48B00"/>
              </a:buClr>
              <a:buFont typeface="Wingdings" panose="05000000000000000000" pitchFamily="2" charset="2"/>
              <a:buNone/>
            </a:pPr>
            <a:r>
              <a:rPr lang="en-GB" altLang="de-DE" sz="2000">
                <a:solidFill>
                  <a:schemeClr val="tx1"/>
                </a:solidFill>
              </a:rPr>
              <a:t>R&amp;D</a:t>
            </a:r>
          </a:p>
        </p:txBody>
      </p:sp>
      <p:sp>
        <p:nvSpPr>
          <p:cNvPr id="2003974" name="AutoShape 6">
            <a:extLst>
              <a:ext uri="{FF2B5EF4-FFF2-40B4-BE49-F238E27FC236}">
                <a16:creationId xmlns:a16="http://schemas.microsoft.com/office/drawing/2014/main" id="{E7676E9D-B772-4623-99B9-0014AC84D854}"/>
              </a:ext>
            </a:extLst>
          </p:cNvPr>
          <p:cNvSpPr>
            <a:spLocks noChangeArrowheads="1"/>
          </p:cNvSpPr>
          <p:nvPr/>
        </p:nvSpPr>
        <p:spPr bwMode="auto">
          <a:xfrm>
            <a:off x="1539875" y="1444625"/>
            <a:ext cx="668338" cy="525463"/>
          </a:xfrm>
          <a:prstGeom prst="rightArrow">
            <a:avLst>
              <a:gd name="adj1" fmla="val 50000"/>
              <a:gd name="adj2" fmla="val 31798"/>
            </a:avLst>
          </a:prstGeom>
          <a:solidFill>
            <a:srgbClr val="A09CF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de-DE" sz="900"/>
          </a:p>
        </p:txBody>
      </p:sp>
      <p:sp>
        <p:nvSpPr>
          <p:cNvPr id="2003975" name="Text Box 7">
            <a:extLst>
              <a:ext uri="{FF2B5EF4-FFF2-40B4-BE49-F238E27FC236}">
                <a16:creationId xmlns:a16="http://schemas.microsoft.com/office/drawing/2014/main" id="{0B3F698C-EA3D-4F2C-B745-0314D3A67DFA}"/>
              </a:ext>
            </a:extLst>
          </p:cNvPr>
          <p:cNvSpPr txBox="1">
            <a:spLocks noChangeArrowheads="1"/>
          </p:cNvSpPr>
          <p:nvPr/>
        </p:nvSpPr>
        <p:spPr bwMode="auto">
          <a:xfrm>
            <a:off x="-104775" y="1304925"/>
            <a:ext cx="14906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de-DE" sz="2000">
                <a:solidFill>
                  <a:schemeClr val="tx1"/>
                </a:solidFill>
              </a:rPr>
              <a:t>Input</a:t>
            </a:r>
            <a:br>
              <a:rPr lang="en-GB" altLang="de-DE" sz="2000">
                <a:solidFill>
                  <a:schemeClr val="tx1"/>
                </a:solidFill>
              </a:rPr>
            </a:br>
            <a:r>
              <a:rPr lang="en-GB" altLang="de-DE" sz="1200">
                <a:solidFill>
                  <a:schemeClr val="tx1"/>
                </a:solidFill>
              </a:rPr>
              <a:t>R&amp;D expenditures</a:t>
            </a:r>
          </a:p>
        </p:txBody>
      </p:sp>
      <p:grpSp>
        <p:nvGrpSpPr>
          <p:cNvPr id="2003994" name="Group 26">
            <a:extLst>
              <a:ext uri="{FF2B5EF4-FFF2-40B4-BE49-F238E27FC236}">
                <a16:creationId xmlns:a16="http://schemas.microsoft.com/office/drawing/2014/main" id="{B56BE354-CCF1-455F-9621-2B9311EA513A}"/>
              </a:ext>
            </a:extLst>
          </p:cNvPr>
          <p:cNvGrpSpPr>
            <a:grpSpLocks/>
          </p:cNvGrpSpPr>
          <p:nvPr/>
        </p:nvGrpSpPr>
        <p:grpSpPr bwMode="auto">
          <a:xfrm>
            <a:off x="4184650" y="1304925"/>
            <a:ext cx="2332038" cy="944563"/>
            <a:chOff x="2636" y="822"/>
            <a:chExt cx="1469" cy="595"/>
          </a:xfrm>
        </p:grpSpPr>
        <p:sp>
          <p:nvSpPr>
            <p:cNvPr id="2003978" name="AutoShape 10">
              <a:extLst>
                <a:ext uri="{FF2B5EF4-FFF2-40B4-BE49-F238E27FC236}">
                  <a16:creationId xmlns:a16="http://schemas.microsoft.com/office/drawing/2014/main" id="{67752E6A-B22B-40D8-9639-6055305B735A}"/>
                </a:ext>
              </a:extLst>
            </p:cNvPr>
            <p:cNvSpPr>
              <a:spLocks noChangeArrowheads="1"/>
            </p:cNvSpPr>
            <p:nvPr/>
          </p:nvSpPr>
          <p:spPr bwMode="auto">
            <a:xfrm>
              <a:off x="2636" y="911"/>
              <a:ext cx="386" cy="330"/>
            </a:xfrm>
            <a:prstGeom prst="rightArrow">
              <a:avLst>
                <a:gd name="adj1" fmla="val 50000"/>
                <a:gd name="adj2" fmla="val 29242"/>
              </a:avLst>
            </a:prstGeom>
            <a:solidFill>
              <a:srgbClr val="A09CF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03979" name="Text Box 11">
              <a:extLst>
                <a:ext uri="{FF2B5EF4-FFF2-40B4-BE49-F238E27FC236}">
                  <a16:creationId xmlns:a16="http://schemas.microsoft.com/office/drawing/2014/main" id="{A240DC16-9168-4E0C-A106-5270FB21BBFE}"/>
                </a:ext>
              </a:extLst>
            </p:cNvPr>
            <p:cNvSpPr txBox="1">
              <a:spLocks noChangeArrowheads="1"/>
            </p:cNvSpPr>
            <p:nvPr/>
          </p:nvSpPr>
          <p:spPr bwMode="auto">
            <a:xfrm>
              <a:off x="3022" y="822"/>
              <a:ext cx="1083"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
                  <a:srgbClr val="F48B00"/>
                </a:buClr>
                <a:buFont typeface="Wingdings" panose="05000000000000000000" pitchFamily="2" charset="2"/>
                <a:buNone/>
              </a:pPr>
              <a:r>
                <a:rPr lang="en-GB" altLang="de-DE" sz="2000">
                  <a:solidFill>
                    <a:schemeClr val="tx1"/>
                  </a:solidFill>
                </a:rPr>
                <a:t>Cust. Value:</a:t>
              </a:r>
              <a:r>
                <a:rPr lang="en-GB" altLang="de-DE" sz="1200">
                  <a:solidFill>
                    <a:schemeClr val="tx1"/>
                  </a:solidFill>
                </a:rPr>
                <a:t> Products that meet subjective customer values</a:t>
              </a:r>
              <a:endParaRPr lang="en-GB" altLang="de-DE" sz="3200">
                <a:solidFill>
                  <a:schemeClr val="tx1"/>
                </a:solidFill>
              </a:endParaRPr>
            </a:p>
          </p:txBody>
        </p:sp>
      </p:grpSp>
      <p:sp>
        <p:nvSpPr>
          <p:cNvPr id="2003983" name="Text Box 15">
            <a:extLst>
              <a:ext uri="{FF2B5EF4-FFF2-40B4-BE49-F238E27FC236}">
                <a16:creationId xmlns:a16="http://schemas.microsoft.com/office/drawing/2014/main" id="{5AD7E105-E349-40D8-856D-03EF7B64C8AC}"/>
              </a:ext>
            </a:extLst>
          </p:cNvPr>
          <p:cNvSpPr txBox="1">
            <a:spLocks noChangeArrowheads="1"/>
          </p:cNvSpPr>
          <p:nvPr/>
        </p:nvSpPr>
        <p:spPr bwMode="auto">
          <a:xfrm>
            <a:off x="7240588" y="1304925"/>
            <a:ext cx="1724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
                <a:srgbClr val="F48B00"/>
              </a:buClr>
              <a:buFont typeface="Wingdings" panose="05000000000000000000" pitchFamily="2" charset="2"/>
              <a:buNone/>
            </a:pPr>
            <a:r>
              <a:rPr lang="en-GB" altLang="de-DE" sz="2000">
                <a:solidFill>
                  <a:schemeClr val="tx1"/>
                </a:solidFill>
              </a:rPr>
              <a:t>Fin. Output:</a:t>
            </a:r>
            <a:r>
              <a:rPr lang="en-GB" altLang="de-DE" sz="1200">
                <a:solidFill>
                  <a:schemeClr val="tx1"/>
                </a:solidFill>
              </a:rPr>
              <a:t> Revenues, Market Share &amp; Profits</a:t>
            </a:r>
            <a:endParaRPr lang="en-GB" altLang="de-DE" sz="3200">
              <a:solidFill>
                <a:schemeClr val="tx1"/>
              </a:solidFill>
            </a:endParaRPr>
          </a:p>
        </p:txBody>
      </p:sp>
      <p:sp>
        <p:nvSpPr>
          <p:cNvPr id="2003984" name="AutoShape 16">
            <a:extLst>
              <a:ext uri="{FF2B5EF4-FFF2-40B4-BE49-F238E27FC236}">
                <a16:creationId xmlns:a16="http://schemas.microsoft.com/office/drawing/2014/main" id="{4E3A238E-7244-49C6-B8F5-D452E09EA713}"/>
              </a:ext>
            </a:extLst>
          </p:cNvPr>
          <p:cNvSpPr>
            <a:spLocks noChangeArrowheads="1"/>
          </p:cNvSpPr>
          <p:nvPr/>
        </p:nvSpPr>
        <p:spPr bwMode="auto">
          <a:xfrm>
            <a:off x="6551613" y="1444625"/>
            <a:ext cx="612775" cy="523875"/>
          </a:xfrm>
          <a:prstGeom prst="rightArrow">
            <a:avLst>
              <a:gd name="adj1" fmla="val 50000"/>
              <a:gd name="adj2" fmla="val 29242"/>
            </a:avLst>
          </a:prstGeom>
          <a:solidFill>
            <a:srgbClr val="A09CF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2003995" name="Group 27">
            <a:extLst>
              <a:ext uri="{FF2B5EF4-FFF2-40B4-BE49-F238E27FC236}">
                <a16:creationId xmlns:a16="http://schemas.microsoft.com/office/drawing/2014/main" id="{FC961FEB-17A3-4828-8C4B-822CE8292634}"/>
              </a:ext>
            </a:extLst>
          </p:cNvPr>
          <p:cNvGrpSpPr>
            <a:grpSpLocks/>
          </p:cNvGrpSpPr>
          <p:nvPr/>
        </p:nvGrpSpPr>
        <p:grpSpPr bwMode="auto">
          <a:xfrm>
            <a:off x="612775" y="2168525"/>
            <a:ext cx="7920038" cy="2052638"/>
            <a:chOff x="386" y="1366"/>
            <a:chExt cx="4989" cy="1293"/>
          </a:xfrm>
        </p:grpSpPr>
        <p:sp>
          <p:nvSpPr>
            <p:cNvPr id="2003985" name="Freeform 17">
              <a:extLst>
                <a:ext uri="{FF2B5EF4-FFF2-40B4-BE49-F238E27FC236}">
                  <a16:creationId xmlns:a16="http://schemas.microsoft.com/office/drawing/2014/main" id="{BCA585D1-3DB7-456C-9867-8A6D816CB0C2}"/>
                </a:ext>
              </a:extLst>
            </p:cNvPr>
            <p:cNvSpPr>
              <a:spLocks/>
            </p:cNvSpPr>
            <p:nvPr/>
          </p:nvSpPr>
          <p:spPr bwMode="auto">
            <a:xfrm>
              <a:off x="637" y="1366"/>
              <a:ext cx="4173" cy="432"/>
            </a:xfrm>
            <a:custGeom>
              <a:avLst/>
              <a:gdLst>
                <a:gd name="T0" fmla="*/ 0 w 4173"/>
                <a:gd name="T1" fmla="*/ 0 h 817"/>
                <a:gd name="T2" fmla="*/ 952 w 4173"/>
                <a:gd name="T3" fmla="*/ 635 h 817"/>
                <a:gd name="T4" fmla="*/ 3130 w 4173"/>
                <a:gd name="T5" fmla="*/ 726 h 817"/>
                <a:gd name="T6" fmla="*/ 4173 w 4173"/>
                <a:gd name="T7" fmla="*/ 91 h 817"/>
              </a:gdLst>
              <a:ahLst/>
              <a:cxnLst>
                <a:cxn ang="0">
                  <a:pos x="T0" y="T1"/>
                </a:cxn>
                <a:cxn ang="0">
                  <a:pos x="T2" y="T3"/>
                </a:cxn>
                <a:cxn ang="0">
                  <a:pos x="T4" y="T5"/>
                </a:cxn>
                <a:cxn ang="0">
                  <a:pos x="T6" y="T7"/>
                </a:cxn>
              </a:cxnLst>
              <a:rect l="0" t="0" r="r" b="b"/>
              <a:pathLst>
                <a:path w="4173" h="817">
                  <a:moveTo>
                    <a:pt x="0" y="0"/>
                  </a:moveTo>
                  <a:cubicBezTo>
                    <a:pt x="215" y="257"/>
                    <a:pt x="430" y="514"/>
                    <a:pt x="952" y="635"/>
                  </a:cubicBezTo>
                  <a:cubicBezTo>
                    <a:pt x="1474" y="756"/>
                    <a:pt x="2593" y="817"/>
                    <a:pt x="3130" y="726"/>
                  </a:cubicBezTo>
                  <a:cubicBezTo>
                    <a:pt x="3667" y="635"/>
                    <a:pt x="4007" y="204"/>
                    <a:pt x="4173" y="91"/>
                  </a:cubicBezTo>
                </a:path>
              </a:pathLst>
            </a:custGeom>
            <a:noFill/>
            <a:ln w="38100" cap="flat" cmpd="sng">
              <a:solidFill>
                <a:srgbClr val="A09CF0"/>
              </a:solidFill>
              <a:prstDash val="dash"/>
              <a:round/>
              <a:headEnd type="none" w="med" len="med"/>
              <a:tailEnd type="triangl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03987" name="Text Box 19">
              <a:extLst>
                <a:ext uri="{FF2B5EF4-FFF2-40B4-BE49-F238E27FC236}">
                  <a16:creationId xmlns:a16="http://schemas.microsoft.com/office/drawing/2014/main" id="{80AB3E51-C8A3-4FD6-8E19-0E2D31430316}"/>
                </a:ext>
              </a:extLst>
            </p:cNvPr>
            <p:cNvSpPr txBox="1">
              <a:spLocks noChangeArrowheads="1"/>
            </p:cNvSpPr>
            <p:nvPr/>
          </p:nvSpPr>
          <p:spPr bwMode="auto">
            <a:xfrm>
              <a:off x="386" y="1909"/>
              <a:ext cx="4989" cy="7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de-DE" sz="1800"/>
                <a:t>Output in form of profit and shareholder value growth is not a direct function of financial input. Instead, output depends on the capability of the firm to create a positive effect </a:t>
              </a:r>
              <a:r>
                <a:rPr lang="en-GB" altLang="de-DE" sz="1800" u="sng">
                  <a:solidFill>
                    <a:schemeClr val="hlink"/>
                  </a:solidFill>
                </a:rPr>
                <a:t>from a subjective</a:t>
              </a:r>
              <a:r>
                <a:rPr lang="en-GB" altLang="de-DE" sz="1800"/>
                <a:t> customer perspective (to create subjective customer value with new products)</a:t>
              </a:r>
            </a:p>
          </p:txBody>
        </p:sp>
        <p:sp>
          <p:nvSpPr>
            <p:cNvPr id="2003988" name="Line 20">
              <a:extLst>
                <a:ext uri="{FF2B5EF4-FFF2-40B4-BE49-F238E27FC236}">
                  <a16:creationId xmlns:a16="http://schemas.microsoft.com/office/drawing/2014/main" id="{061C8C98-CE9E-4769-9732-6C7505D14E1D}"/>
                </a:ext>
              </a:extLst>
            </p:cNvPr>
            <p:cNvSpPr>
              <a:spLocks noChangeShapeType="1"/>
            </p:cNvSpPr>
            <p:nvPr/>
          </p:nvSpPr>
          <p:spPr bwMode="auto">
            <a:xfrm>
              <a:off x="2789" y="1798"/>
              <a:ext cx="0" cy="111"/>
            </a:xfrm>
            <a:prstGeom prst="line">
              <a:avLst/>
            </a:prstGeom>
            <a:noFill/>
            <a:ln w="38100">
              <a:solidFill>
                <a:srgbClr val="A09CF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2003989" name="Group 21">
            <a:extLst>
              <a:ext uri="{FF2B5EF4-FFF2-40B4-BE49-F238E27FC236}">
                <a16:creationId xmlns:a16="http://schemas.microsoft.com/office/drawing/2014/main" id="{F0F413DD-ABFE-403D-9DC8-7CF8941FE948}"/>
              </a:ext>
            </a:extLst>
          </p:cNvPr>
          <p:cNvGrpSpPr>
            <a:grpSpLocks/>
          </p:cNvGrpSpPr>
          <p:nvPr/>
        </p:nvGrpSpPr>
        <p:grpSpPr bwMode="auto">
          <a:xfrm>
            <a:off x="466725" y="4419600"/>
            <a:ext cx="8208963" cy="1601788"/>
            <a:chOff x="283" y="2675"/>
            <a:chExt cx="5093" cy="1009"/>
          </a:xfrm>
        </p:grpSpPr>
        <p:sp>
          <p:nvSpPr>
            <p:cNvPr id="2003990" name="Rectangle 22">
              <a:extLst>
                <a:ext uri="{FF2B5EF4-FFF2-40B4-BE49-F238E27FC236}">
                  <a16:creationId xmlns:a16="http://schemas.microsoft.com/office/drawing/2014/main" id="{CA4E4E63-05AB-43E8-89AE-3D3AF92A2659}"/>
                </a:ext>
              </a:extLst>
            </p:cNvPr>
            <p:cNvSpPr>
              <a:spLocks noChangeArrowheads="1"/>
            </p:cNvSpPr>
            <p:nvPr/>
          </p:nvSpPr>
          <p:spPr bwMode="gray">
            <a:xfrm>
              <a:off x="283" y="3043"/>
              <a:ext cx="5093" cy="641"/>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lvl1pPr algn="l" defTabSz="762000" eaLnBrk="0" hangingPunct="0">
                <a:defRPr sz="2400">
                  <a:solidFill>
                    <a:schemeClr val="tx1"/>
                  </a:solidFill>
                  <a:latin typeface="Arial" panose="020B0604020202020204" pitchFamily="34" charset="0"/>
                </a:defRPr>
              </a:lvl1pPr>
              <a:lvl2pPr algn="l" defTabSz="762000" eaLnBrk="0" hangingPunct="0">
                <a:defRPr sz="2400">
                  <a:solidFill>
                    <a:schemeClr val="tx1"/>
                  </a:solidFill>
                  <a:latin typeface="Arial" panose="020B0604020202020204" pitchFamily="34" charset="0"/>
                </a:defRPr>
              </a:lvl2pPr>
              <a:lvl3pPr algn="l" defTabSz="762000" eaLnBrk="0" hangingPunct="0">
                <a:defRPr sz="2400">
                  <a:solidFill>
                    <a:schemeClr val="tx1"/>
                  </a:solidFill>
                  <a:latin typeface="Arial" panose="020B0604020202020204" pitchFamily="34" charset="0"/>
                </a:defRPr>
              </a:lvl3pPr>
              <a:lvl4pPr algn="l" defTabSz="762000" eaLnBrk="0" hangingPunct="0">
                <a:defRPr sz="2400">
                  <a:solidFill>
                    <a:schemeClr val="tx1"/>
                  </a:solidFill>
                  <a:latin typeface="Arial" panose="020B0604020202020204" pitchFamily="34" charset="0"/>
                </a:defRPr>
              </a:lvl4pPr>
              <a:lvl5pPr algn="l" defTabSz="762000" eaLnBrk="0" hangingPunct="0">
                <a:defRPr sz="2400">
                  <a:solidFill>
                    <a:schemeClr val="tx1"/>
                  </a:solidFill>
                  <a:latin typeface="Arial" panose="020B0604020202020204" pitchFamily="34" charset="0"/>
                </a:defRPr>
              </a:lvl5pPr>
              <a:lvl6pPr defTabSz="762000" eaLnBrk="0" fontAlgn="base" hangingPunct="0">
                <a:spcBef>
                  <a:spcPct val="0"/>
                </a:spcBef>
                <a:spcAft>
                  <a:spcPct val="0"/>
                </a:spcAft>
                <a:defRPr sz="2400">
                  <a:solidFill>
                    <a:schemeClr val="tx1"/>
                  </a:solidFill>
                  <a:latin typeface="Arial" panose="020B0604020202020204" pitchFamily="34" charset="0"/>
                </a:defRPr>
              </a:lvl6pPr>
              <a:lvl7pPr defTabSz="762000" eaLnBrk="0" fontAlgn="base" hangingPunct="0">
                <a:spcBef>
                  <a:spcPct val="0"/>
                </a:spcBef>
                <a:spcAft>
                  <a:spcPct val="0"/>
                </a:spcAft>
                <a:defRPr sz="2400">
                  <a:solidFill>
                    <a:schemeClr val="tx1"/>
                  </a:solidFill>
                  <a:latin typeface="Arial" panose="020B0604020202020204" pitchFamily="34" charset="0"/>
                </a:defRPr>
              </a:lvl7pPr>
              <a:lvl8pPr defTabSz="762000" eaLnBrk="0" fontAlgn="base" hangingPunct="0">
                <a:spcBef>
                  <a:spcPct val="0"/>
                </a:spcBef>
                <a:spcAft>
                  <a:spcPct val="0"/>
                </a:spcAft>
                <a:defRPr sz="2400">
                  <a:solidFill>
                    <a:schemeClr val="tx1"/>
                  </a:solidFill>
                  <a:latin typeface="Arial" panose="020B0604020202020204" pitchFamily="34" charset="0"/>
                </a:defRPr>
              </a:lvl8pPr>
              <a:lvl9pPr defTabSz="7620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pPr>
              <a:r>
                <a:rPr lang="de-DE" altLang="de-DE" sz="2200">
                  <a:solidFill>
                    <a:schemeClr val="hlink"/>
                  </a:solidFill>
                </a:rPr>
                <a:t>Organisations need performance measurement systems that are able to handle subjective, qualitative measures and to combine them with quantitative, financial information </a:t>
              </a:r>
            </a:p>
          </p:txBody>
        </p:sp>
        <p:sp>
          <p:nvSpPr>
            <p:cNvPr id="2003991" name="AutoShape 23">
              <a:extLst>
                <a:ext uri="{FF2B5EF4-FFF2-40B4-BE49-F238E27FC236}">
                  <a16:creationId xmlns:a16="http://schemas.microsoft.com/office/drawing/2014/main" id="{BDB66550-A6E3-48FC-8B58-6898C71C7DFB}"/>
                </a:ext>
              </a:extLst>
            </p:cNvPr>
            <p:cNvSpPr>
              <a:spLocks noChangeArrowheads="1"/>
            </p:cNvSpPr>
            <p:nvPr/>
          </p:nvSpPr>
          <p:spPr bwMode="gray">
            <a:xfrm>
              <a:off x="2513" y="2675"/>
              <a:ext cx="603" cy="274"/>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endParaRPr lang="de-CH"/>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03993"/>
                                        </p:tgtEl>
                                        <p:attrNameLst>
                                          <p:attrName>style.visibility</p:attrName>
                                        </p:attrNameLst>
                                      </p:cBhvr>
                                      <p:to>
                                        <p:strVal val="visible"/>
                                      </p:to>
                                    </p:set>
                                    <p:animEffect transition="in" filter="blinds(horizontal)">
                                      <p:cBhvr>
                                        <p:cTn id="7" dur="500"/>
                                        <p:tgtEl>
                                          <p:spTgt spid="200399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003994"/>
                                        </p:tgtEl>
                                        <p:attrNameLst>
                                          <p:attrName>style.visibility</p:attrName>
                                        </p:attrNameLst>
                                      </p:cBhvr>
                                      <p:to>
                                        <p:strVal val="visible"/>
                                      </p:to>
                                    </p:set>
                                    <p:animEffect transition="in" filter="wipe(left)">
                                      <p:cBhvr>
                                        <p:cTn id="11" dur="500"/>
                                        <p:tgtEl>
                                          <p:spTgt spid="2003994"/>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03984"/>
                                        </p:tgtEl>
                                        <p:attrNameLst>
                                          <p:attrName>style.visibility</p:attrName>
                                        </p:attrNameLst>
                                      </p:cBhvr>
                                      <p:to>
                                        <p:strVal val="visible"/>
                                      </p:to>
                                    </p:set>
                                    <p:animEffect transition="in" filter="wipe(left)">
                                      <p:cBhvr>
                                        <p:cTn id="15" dur="500"/>
                                        <p:tgtEl>
                                          <p:spTgt spid="200398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2003995"/>
                                        </p:tgtEl>
                                        <p:attrNameLst>
                                          <p:attrName>style.visibility</p:attrName>
                                        </p:attrNameLst>
                                      </p:cBhvr>
                                      <p:to>
                                        <p:strVal val="visible"/>
                                      </p:to>
                                    </p:set>
                                    <p:animEffect transition="in" filter="wipe(up)">
                                      <p:cBhvr>
                                        <p:cTn id="20" dur="500"/>
                                        <p:tgtEl>
                                          <p:spTgt spid="20039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2003989"/>
                                        </p:tgtEl>
                                        <p:attrNameLst>
                                          <p:attrName>style.visibility</p:attrName>
                                        </p:attrNameLst>
                                      </p:cBhvr>
                                      <p:to>
                                        <p:strVal val="visible"/>
                                      </p:to>
                                    </p:set>
                                    <p:animEffect transition="in" filter="wipe(up)">
                                      <p:cBhvr>
                                        <p:cTn id="25" dur="500"/>
                                        <p:tgtEl>
                                          <p:spTgt spid="2003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Rectangle 2">
            <a:extLst>
              <a:ext uri="{FF2B5EF4-FFF2-40B4-BE49-F238E27FC236}">
                <a16:creationId xmlns:a16="http://schemas.microsoft.com/office/drawing/2014/main" id="{6525C23B-88D3-43C6-930D-04EB1CD1A642}"/>
              </a:ext>
            </a:extLst>
          </p:cNvPr>
          <p:cNvSpPr>
            <a:spLocks noGrp="1" noChangeArrowheads="1"/>
          </p:cNvSpPr>
          <p:nvPr>
            <p:ph type="title"/>
          </p:nvPr>
        </p:nvSpPr>
        <p:spPr/>
        <p:txBody>
          <a:bodyPr/>
          <a:lstStyle/>
          <a:p>
            <a:endParaRPr lang="en-GB" altLang="de-DE"/>
          </a:p>
        </p:txBody>
      </p:sp>
      <p:sp>
        <p:nvSpPr>
          <p:cNvPr id="2010115" name="Rectangle 3">
            <a:extLst>
              <a:ext uri="{FF2B5EF4-FFF2-40B4-BE49-F238E27FC236}">
                <a16:creationId xmlns:a16="http://schemas.microsoft.com/office/drawing/2014/main" id="{6C7E327B-0A72-4392-AE4F-D4ED67E02AF9}"/>
              </a:ext>
            </a:extLst>
          </p:cNvPr>
          <p:cNvSpPr>
            <a:spLocks noGrp="1" noChangeArrowheads="1"/>
          </p:cNvSpPr>
          <p:nvPr>
            <p:ph type="body" idx="1"/>
          </p:nvPr>
        </p:nvSpPr>
        <p:spPr>
          <a:xfrm>
            <a:off x="522288" y="914400"/>
            <a:ext cx="8226425" cy="5205413"/>
          </a:xfrm>
          <a:noFill/>
        </p:spPr>
        <p:txBody>
          <a:bodyPr anchor="ctr" anchorCtr="1"/>
          <a:lstStyle/>
          <a:p>
            <a:pPr algn="ctr"/>
            <a:r>
              <a:rPr lang="en-GB" altLang="de-DE" sz="4400"/>
              <a:t>“Measurement” </a:t>
            </a:r>
            <a:br>
              <a:rPr lang="en-GB" altLang="de-DE" sz="4400"/>
            </a:br>
            <a:r>
              <a:rPr lang="en-GB" altLang="de-DE" sz="4400"/>
              <a:t>of subjective values – </a:t>
            </a:r>
            <a:br>
              <a:rPr lang="en-GB" altLang="de-DE" sz="4400"/>
            </a:br>
            <a:r>
              <a:rPr lang="en-GB" altLang="de-DE" sz="4400"/>
              <a:t>sounds unusual?</a:t>
            </a:r>
          </a:p>
        </p:txBody>
      </p:sp>
    </p:spTree>
  </p:cSld>
  <p:clrMapOvr>
    <a:masterClrMapping/>
  </p:clrMapOvr>
  <p:transition>
    <p:zoom/>
  </p:transition>
</p:sld>
</file>

<file path=ppt/tags/tag1.xml><?xml version="1.0" encoding="utf-8"?>
<p:tagLst xmlns:a="http://schemas.openxmlformats.org/drawingml/2006/main" xmlns:r="http://schemas.openxmlformats.org/officeDocument/2006/relationships" xmlns:p="http://schemas.openxmlformats.org/presentationml/2006/main">
  <p:tag name="SLIDEFILENAME" val="Willy_Cartoon___103.JPG"/>
  <p:tag name="SLIDEID" val="103"/>
</p:tagLst>
</file>

<file path=ppt/tags/tag10.xml><?xml version="1.0" encoding="utf-8"?>
<p:tagLst xmlns:a="http://schemas.openxmlformats.org/drawingml/2006/main" xmlns:r="http://schemas.openxmlformats.org/officeDocument/2006/relationships" xmlns:p="http://schemas.openxmlformats.org/presentationml/2006/main">
  <p:tag name="PPWINTOTALSEGMENTS" val="0"/>
</p:tagLst>
</file>

<file path=ppt/tags/tag11.xml><?xml version="1.0" encoding="utf-8"?>
<p:tagLst xmlns:a="http://schemas.openxmlformats.org/drawingml/2006/main" xmlns:r="http://schemas.openxmlformats.org/officeDocument/2006/relationships" xmlns:p="http://schemas.openxmlformats.org/presentationml/2006/main">
  <p:tag name="PPWINTOTALSEGMENTS" val="0"/>
</p:tagLst>
</file>

<file path=ppt/tags/tag2.xml><?xml version="1.0" encoding="utf-8"?>
<p:tagLst xmlns:a="http://schemas.openxmlformats.org/drawingml/2006/main" xmlns:r="http://schemas.openxmlformats.org/officeDocument/2006/relationships" xmlns:p="http://schemas.openxmlformats.org/presentationml/2006/main">
  <p:tag name="SLIDEFILENAME" val="Willy_Cartoon___103.JPG"/>
  <p:tag name="SLIDEID" val="103"/>
</p:tagLst>
</file>

<file path=ppt/tags/tag3.xml><?xml version="1.0" encoding="utf-8"?>
<p:tagLst xmlns:a="http://schemas.openxmlformats.org/drawingml/2006/main" xmlns:r="http://schemas.openxmlformats.org/officeDocument/2006/relationships" xmlns:p="http://schemas.openxmlformats.org/presentationml/2006/main">
  <p:tag name="PPWINTOTALSEGMENTS" val="0"/>
</p:tagLst>
</file>

<file path=ppt/tags/tag4.xml><?xml version="1.0" encoding="utf-8"?>
<p:tagLst xmlns:a="http://schemas.openxmlformats.org/drawingml/2006/main" xmlns:r="http://schemas.openxmlformats.org/officeDocument/2006/relationships" xmlns:p="http://schemas.openxmlformats.org/presentationml/2006/main">
  <p:tag name="PPWINTOTALSEGMENTS" val="0"/>
</p:tagLst>
</file>

<file path=ppt/tags/tag5.xml><?xml version="1.0" encoding="utf-8"?>
<p:tagLst xmlns:a="http://schemas.openxmlformats.org/drawingml/2006/main" xmlns:r="http://schemas.openxmlformats.org/officeDocument/2006/relationships" xmlns:p="http://schemas.openxmlformats.org/presentationml/2006/main">
  <p:tag name="PPWINTOTALSEGMENTS" val="0"/>
</p:tagLst>
</file>

<file path=ppt/tags/tag6.xml><?xml version="1.0" encoding="utf-8"?>
<p:tagLst xmlns:a="http://schemas.openxmlformats.org/drawingml/2006/main" xmlns:r="http://schemas.openxmlformats.org/officeDocument/2006/relationships" xmlns:p="http://schemas.openxmlformats.org/presentationml/2006/main">
  <p:tag name="PPWINTOTALSEGMENTS" val="0"/>
</p:tagLst>
</file>

<file path=ppt/tags/tag7.xml><?xml version="1.0" encoding="utf-8"?>
<p:tagLst xmlns:a="http://schemas.openxmlformats.org/drawingml/2006/main" xmlns:r="http://schemas.openxmlformats.org/officeDocument/2006/relationships" xmlns:p="http://schemas.openxmlformats.org/presentationml/2006/main">
  <p:tag name="PPWINTOTALSEGMENTS" val="0"/>
</p:tagLst>
</file>

<file path=ppt/tags/tag8.xml><?xml version="1.0" encoding="utf-8"?>
<p:tagLst xmlns:a="http://schemas.openxmlformats.org/drawingml/2006/main" xmlns:r="http://schemas.openxmlformats.org/officeDocument/2006/relationships" xmlns:p="http://schemas.openxmlformats.org/presentationml/2006/main">
  <p:tag name="PPWINTOTALSEGMENTS" val="0"/>
</p:tagLst>
</file>

<file path=ppt/tags/tag9.xml><?xml version="1.0" encoding="utf-8"?>
<p:tagLst xmlns:a="http://schemas.openxmlformats.org/drawingml/2006/main" xmlns:r="http://schemas.openxmlformats.org/officeDocument/2006/relationships" xmlns:p="http://schemas.openxmlformats.org/presentationml/2006/main">
  <p:tag name="PPWINTOTALSEGMENTS" val="0"/>
</p:tagLst>
</file>

<file path=ppt/theme/theme1.xml><?xml version="1.0" encoding="utf-8"?>
<a:theme xmlns:a="http://schemas.openxmlformats.org/drawingml/2006/main" name="Template HR-FI">
  <a:themeElements>
    <a:clrScheme name="">
      <a:dk1>
        <a:srgbClr val="000000"/>
      </a:dk1>
      <a:lt1>
        <a:srgbClr val="FFFFFF"/>
      </a:lt1>
      <a:dk2>
        <a:srgbClr val="333333"/>
      </a:dk2>
      <a:lt2>
        <a:srgbClr val="B2B2B2"/>
      </a:lt2>
      <a:accent1>
        <a:srgbClr val="F0A000"/>
      </a:accent1>
      <a:accent2>
        <a:srgbClr val="4D4D4D"/>
      </a:accent2>
      <a:accent3>
        <a:srgbClr val="FFFFFF"/>
      </a:accent3>
      <a:accent4>
        <a:srgbClr val="000000"/>
      </a:accent4>
      <a:accent5>
        <a:srgbClr val="F6CDAA"/>
      </a:accent5>
      <a:accent6>
        <a:srgbClr val="454545"/>
      </a:accent6>
      <a:hlink>
        <a:srgbClr val="003366"/>
      </a:hlink>
      <a:folHlink>
        <a:srgbClr val="777777"/>
      </a:folHlink>
    </a:clrScheme>
    <a:fontScheme name="Template HR-FI">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700" b="1" i="0" u="none" strike="noStrike" cap="none" normalizeH="0" baseline="0" smtClean="0">
            <a:ln>
              <a:noFill/>
            </a:ln>
            <a:solidFill>
              <a:srgbClr val="333333"/>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2"/>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700" b="1" i="0" u="none" strike="noStrike" cap="none" normalizeH="0" baseline="0" smtClean="0">
            <a:ln>
              <a:noFill/>
            </a:ln>
            <a:solidFill>
              <a:srgbClr val="333333"/>
            </a:solidFill>
            <a:effectLst/>
            <a:latin typeface="Arial" panose="020B0604020202020204" pitchFamily="34" charset="0"/>
          </a:defRPr>
        </a:defPPr>
      </a:lstStyle>
    </a:lnDef>
  </a:objectDefaults>
  <a:extraClrSchemeLst>
    <a:extraClrScheme>
      <a:clrScheme name="Template HR-F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HR-F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HR-F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HR-F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HR-F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HR-F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HR-F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K:\Markus_Nieder\Arbeit\02-12-10_Personalwirtschaftskongress_2002\PPT-Präsentationen\Vorlagen PPT\Template HR-FI.ppt</Template>
  <TotalTime>0</TotalTime>
  <Pages>49</Pages>
  <Words>3815</Words>
  <Application>Microsoft Office PowerPoint</Application>
  <PresentationFormat>Bildschirmpräsentation (4:3)</PresentationFormat>
  <Paragraphs>460</Paragraphs>
  <Slides>40</Slides>
  <Notes>13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40</vt:i4>
      </vt:variant>
    </vt:vector>
  </HeadingPairs>
  <TitlesOfParts>
    <vt:vector size="49" baseType="lpstr">
      <vt:lpstr>Arial</vt:lpstr>
      <vt:lpstr>Arial Black</vt:lpstr>
      <vt:lpstr>Times New Roman</vt:lpstr>
      <vt:lpstr>Wingdings</vt:lpstr>
      <vt:lpstr>Symbol</vt:lpstr>
      <vt:lpstr>Arial Narrow</vt:lpstr>
      <vt:lpstr>Wingdings 2</vt:lpstr>
      <vt:lpstr>Template HR-FI</vt:lpstr>
      <vt:lpstr>Microsoft Excel Chart</vt:lpstr>
      <vt:lpstr>Measuring Performance in A Knowledge Economy: Linking Subjective and Objective Measurement  into a Vector-Based Approach  for Performance Measurement</vt:lpstr>
      <vt:lpstr>The Speakers</vt:lpstr>
      <vt:lpstr>The Speakers</vt:lpstr>
      <vt:lpstr>Agenda</vt:lpstr>
      <vt:lpstr>Implications of the knowledge economy for performance measurement and management</vt:lpstr>
      <vt:lpstr>PowerPoint-Präsentation</vt:lpstr>
      <vt:lpstr>What are Intangible Assets?</vt:lpstr>
      <vt:lpstr>The challenge: value created is not a function  of the amount of money that has been invested</vt:lpstr>
      <vt:lpstr>PowerPoint-Präsentation</vt:lpstr>
      <vt:lpstr>We are using subjective “measurement” all the time</vt:lpstr>
      <vt:lpstr>We are using subjective “measurement” all the time</vt:lpstr>
      <vt:lpstr>We are using subjective “measurement” all the time</vt:lpstr>
      <vt:lpstr>“Measurement” of subjective values – sounds unusual?</vt:lpstr>
      <vt:lpstr>“Measurement” of subjective values – sounds unusual?</vt:lpstr>
      <vt:lpstr>Agenda</vt:lpstr>
      <vt:lpstr>The concept of Vector-Based Performance Measurement &amp; Visualisation</vt:lpstr>
      <vt:lpstr>The concept of Vector-Based Performance Measurement &amp; Visualisation</vt:lpstr>
      <vt:lpstr>The concept of Vector-Based Performance Measurement &amp; Visualisation</vt:lpstr>
      <vt:lpstr>Agenda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Application in Enterprise Valuation</vt:lpstr>
      <vt:lpstr>Practical  Application of the Concept</vt:lpstr>
      <vt:lpstr>Agenda</vt:lpstr>
      <vt:lpstr>Conclusion &amp; outlook</vt:lpstr>
      <vt:lpstr>Conclusion &amp; outlook</vt:lpstr>
      <vt:lpstr>Conclusion &amp; outlook</vt:lpstr>
      <vt:lpstr>Conclusion &amp; outlook</vt:lpstr>
      <vt:lpstr>PowerPoint-Präsentation</vt:lpstr>
      <vt:lpstr>Book references</vt:lpstr>
      <vt:lpstr>Further WEB-Links</vt:lpstr>
    </vt:vector>
  </TitlesOfParts>
  <Manager> </Manager>
  <Company>SAP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Performance in A Knowledge Economy: Linking Subjective and Objective Measurement into a Vector-Based Approach for Performance Measurement</dc:title>
  <dc:subject>Presentation at the PMA Conference 2004, 29th July 2004, Edinburgh   </dc:subject>
  <dc:creator>Juergen H. Daum</dc:creator>
  <cp:keywords>Subjective, Qualitative Performance Measurement, Intangibles, ,Vector-Based Performance Measurement &amp; Visualisation, Public Services, Automotive, Software</cp:keywords>
  <dc:description>Copyright 2004 Jürgen H. Daum (www.juergendaum.com) / Peter Bretscher (www.bengin.com)</dc:description>
  <cp:lastModifiedBy>Peter Bretscher</cp:lastModifiedBy>
  <cp:revision>1232</cp:revision>
  <cp:lastPrinted>2000-12-09T23:53:19Z</cp:lastPrinted>
  <dcterms:created xsi:type="dcterms:W3CDTF">2002-09-16T13:22:58Z</dcterms:created>
  <dcterms:modified xsi:type="dcterms:W3CDTF">2020-06-14T13:31:18Z</dcterms:modified>
</cp:coreProperties>
</file>