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3"/>
  </p:handoutMasterIdLst>
  <p:sldIdLst>
    <p:sldId id="256" r:id="rId2"/>
    <p:sldId id="335" r:id="rId3"/>
    <p:sldId id="288" r:id="rId4"/>
    <p:sldId id="329" r:id="rId5"/>
    <p:sldId id="345" r:id="rId6"/>
    <p:sldId id="346" r:id="rId7"/>
    <p:sldId id="339" r:id="rId8"/>
    <p:sldId id="275" r:id="rId9"/>
    <p:sldId id="293" r:id="rId10"/>
    <p:sldId id="347" r:id="rId11"/>
    <p:sldId id="340" r:id="rId12"/>
    <p:sldId id="343" r:id="rId13"/>
    <p:sldId id="341" r:id="rId14"/>
    <p:sldId id="344" r:id="rId15"/>
    <p:sldId id="324" r:id="rId16"/>
    <p:sldId id="325" r:id="rId17"/>
    <p:sldId id="323" r:id="rId18"/>
    <p:sldId id="327" r:id="rId19"/>
    <p:sldId id="326" r:id="rId20"/>
    <p:sldId id="330" r:id="rId21"/>
    <p:sldId id="331" r:id="rId22"/>
    <p:sldId id="332" r:id="rId23"/>
    <p:sldId id="334" r:id="rId24"/>
    <p:sldId id="336" r:id="rId25"/>
    <p:sldId id="333" r:id="rId26"/>
    <p:sldId id="342" r:id="rId27"/>
    <p:sldId id="313" r:id="rId28"/>
    <p:sldId id="314" r:id="rId29"/>
    <p:sldId id="315" r:id="rId30"/>
    <p:sldId id="316" r:id="rId31"/>
    <p:sldId id="317" r:id="rId32"/>
    <p:sldId id="308" r:id="rId33"/>
    <p:sldId id="321" r:id="rId34"/>
    <p:sldId id="322" r:id="rId35"/>
    <p:sldId id="306" r:id="rId36"/>
    <p:sldId id="307" r:id="rId37"/>
    <p:sldId id="328" r:id="rId38"/>
    <p:sldId id="283" r:id="rId39"/>
    <p:sldId id="319" r:id="rId40"/>
    <p:sldId id="284" r:id="rId41"/>
    <p:sldId id="320" r:id="rId42"/>
    <p:sldId id="261" r:id="rId43"/>
    <p:sldId id="318" r:id="rId44"/>
    <p:sldId id="260" r:id="rId45"/>
    <p:sldId id="280" r:id="rId46"/>
    <p:sldId id="259" r:id="rId47"/>
    <p:sldId id="286" r:id="rId48"/>
    <p:sldId id="285" r:id="rId49"/>
    <p:sldId id="281" r:id="rId50"/>
    <p:sldId id="294" r:id="rId51"/>
    <p:sldId id="282" r:id="rId52"/>
    <p:sldId id="295" r:id="rId53"/>
    <p:sldId id="296" r:id="rId54"/>
    <p:sldId id="298" r:id="rId55"/>
    <p:sldId id="297" r:id="rId56"/>
    <p:sldId id="301" r:id="rId57"/>
    <p:sldId id="299" r:id="rId58"/>
    <p:sldId id="300" r:id="rId59"/>
    <p:sldId id="302" r:id="rId60"/>
    <p:sldId id="303" r:id="rId61"/>
    <p:sldId id="290" r:id="rId62"/>
  </p:sldIdLst>
  <p:sldSz cx="10693400" cy="7561263"/>
  <p:notesSz cx="6794500" cy="9929813"/>
  <p:defaultTextStyle>
    <a:defPPr>
      <a:defRPr lang="de-DE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87" d="100"/>
          <a:sy n="87" d="100"/>
        </p:scale>
        <p:origin x="96" y="36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36299-D397-4E38-81C0-A6CE0F00D158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4283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1599"/>
            <a:ext cx="2944283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143A-B477-418C-8477-F29CFD9A9CA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3538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724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567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637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844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296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191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070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736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293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231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302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238C-6A2D-4EF4-B8A4-4DFF174C2A81}" type="datetimeFigureOut">
              <a:rPr lang="de-CH" smtClean="0"/>
              <a:t>09.04.2019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09272-63D0-4982-8073-258466DA43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320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de.org/" TargetMode="External"/><Relationship Id="rId2" Type="http://schemas.openxmlformats.org/officeDocument/2006/relationships/hyperlink" Target="https://bengi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engin.net/beta/04_global_wealth_vector_cs_e.xls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engin.net/12/ickc_e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ngin.net/beta/10_global_workplace_gallup_2011_e.xls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engin.net/beta/10_fortune500_energy_rect_e.xls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engin.net/beta/pwc_ey_2_performancevector_d.xls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peterbretscher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bengin.net/beta/basic_master_e.htm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vimeo.com/38091481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5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icons.com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78260"/>
            <a:ext cx="10693400" cy="2491405"/>
          </a:xfrm>
        </p:spPr>
        <p:txBody>
          <a:bodyPr>
            <a:normAutofit/>
          </a:bodyPr>
          <a:lstStyle/>
          <a:p>
            <a:r>
              <a:rPr lang="de-CH" dirty="0" err="1">
                <a:solidFill>
                  <a:srgbClr val="000066"/>
                </a:solidFill>
              </a:rPr>
              <a:t>Thoughts</a:t>
            </a:r>
            <a:r>
              <a:rPr lang="de-CH" dirty="0">
                <a:solidFill>
                  <a:srgbClr val="000066"/>
                </a:solidFill>
              </a:rPr>
              <a:t> </a:t>
            </a:r>
            <a:r>
              <a:rPr lang="de-CH" dirty="0" err="1">
                <a:solidFill>
                  <a:srgbClr val="000066"/>
                </a:solidFill>
              </a:rPr>
              <a:t>for</a:t>
            </a:r>
            <a:r>
              <a:rPr lang="de-CH" dirty="0">
                <a:solidFill>
                  <a:srgbClr val="000066"/>
                </a:solidFill>
              </a:rPr>
              <a:t> a </a:t>
            </a:r>
            <a:r>
              <a:rPr lang="de-CH" dirty="0" err="1">
                <a:solidFill>
                  <a:srgbClr val="000066"/>
                </a:solidFill>
              </a:rPr>
              <a:t>complementary</a:t>
            </a:r>
            <a:r>
              <a:rPr lang="de-CH" dirty="0">
                <a:solidFill>
                  <a:srgbClr val="000066"/>
                </a:solidFill>
              </a:rPr>
              <a:t> </a:t>
            </a:r>
            <a:r>
              <a:rPr lang="de-CH" dirty="0" err="1">
                <a:solidFill>
                  <a:srgbClr val="000066"/>
                </a:solidFill>
              </a:rPr>
              <a:t>view</a:t>
            </a:r>
            <a:br>
              <a:rPr lang="de-CH" dirty="0">
                <a:solidFill>
                  <a:srgbClr val="000066"/>
                </a:solidFill>
              </a:rPr>
            </a:br>
            <a:r>
              <a:rPr lang="de-CH" dirty="0" err="1">
                <a:solidFill>
                  <a:srgbClr val="000066"/>
                </a:solidFill>
              </a:rPr>
              <a:t>to</a:t>
            </a:r>
            <a:r>
              <a:rPr lang="de-CH" dirty="0">
                <a:solidFill>
                  <a:srgbClr val="000066"/>
                </a:solidFill>
              </a:rPr>
              <a:t> </a:t>
            </a:r>
            <a:r>
              <a:rPr lang="de-CH" dirty="0" err="1">
                <a:solidFill>
                  <a:srgbClr val="000066"/>
                </a:solidFill>
              </a:rPr>
              <a:t>the</a:t>
            </a:r>
            <a:r>
              <a:rPr lang="de-CH" dirty="0">
                <a:solidFill>
                  <a:srgbClr val="000066"/>
                </a:solidFill>
              </a:rPr>
              <a:t> Classic </a:t>
            </a:r>
            <a:r>
              <a:rPr lang="de-CH" dirty="0" err="1">
                <a:solidFill>
                  <a:srgbClr val="000066"/>
                </a:solidFill>
              </a:rPr>
              <a:t>Economic</a:t>
            </a:r>
            <a:r>
              <a:rPr lang="de-CH" dirty="0">
                <a:solidFill>
                  <a:srgbClr val="000066"/>
                </a:solidFill>
              </a:rPr>
              <a:t> </a:t>
            </a:r>
            <a:r>
              <a:rPr lang="de-CH" dirty="0" err="1">
                <a:solidFill>
                  <a:srgbClr val="000066"/>
                </a:solidFill>
              </a:rPr>
              <a:t>Mindset</a:t>
            </a:r>
            <a:endParaRPr lang="de-CH" sz="4400" dirty="0">
              <a:solidFill>
                <a:srgbClr val="000066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Peter </a:t>
            </a:r>
            <a:r>
              <a:rPr lang="de-CH" dirty="0" err="1"/>
              <a:t>Bretscher</a:t>
            </a:r>
            <a:r>
              <a:rPr lang="de-CH" dirty="0"/>
              <a:t> © 2012</a:t>
            </a:r>
          </a:p>
          <a:p>
            <a:r>
              <a:rPr lang="de-CH" dirty="0">
                <a:hlinkClick r:id="rId2"/>
              </a:rPr>
              <a:t>https://bengin.com/</a:t>
            </a:r>
            <a:endParaRPr lang="de-CH" dirty="0"/>
          </a:p>
          <a:p>
            <a:r>
              <a:rPr lang="de-CH" dirty="0">
                <a:hlinkClick r:id="rId3"/>
              </a:rPr>
              <a:t>https://insede.org/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37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670" y="756295"/>
            <a:ext cx="9624060" cy="5998085"/>
          </a:xfrm>
        </p:spPr>
        <p:txBody>
          <a:bodyPr/>
          <a:lstStyle/>
          <a:p>
            <a:r>
              <a:rPr lang="de-CH" dirty="0" err="1"/>
              <a:t>Economic</a:t>
            </a:r>
            <a:r>
              <a:rPr lang="de-CH" dirty="0"/>
              <a:t> </a:t>
            </a:r>
            <a:r>
              <a:rPr lang="de-CH" dirty="0" err="1"/>
              <a:t>theory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product</a:t>
            </a:r>
            <a:r>
              <a:rPr lang="de-CH" dirty="0"/>
              <a:t>, a </a:t>
            </a:r>
            <a:r>
              <a:rPr lang="de-CH" dirty="0" err="1"/>
              <a:t>tool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longer</a:t>
            </a:r>
            <a:r>
              <a:rPr lang="de-CH" dirty="0"/>
              <a:t> </a:t>
            </a:r>
            <a:r>
              <a:rPr lang="de-CH" dirty="0" err="1"/>
              <a:t>fits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needs</a:t>
            </a:r>
            <a:r>
              <a:rPr lang="de-CH" dirty="0"/>
              <a:t>.</a:t>
            </a:r>
          </a:p>
          <a:p>
            <a:r>
              <a:rPr lang="de-CH" dirty="0"/>
              <a:t>Task</a:t>
            </a:r>
            <a:br>
              <a:rPr lang="de-CH" dirty="0"/>
            </a:br>
            <a:r>
              <a:rPr lang="de-CH" dirty="0" err="1"/>
              <a:t>Develop</a:t>
            </a:r>
            <a:r>
              <a:rPr lang="de-CH" dirty="0"/>
              <a:t> a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theory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bottom</a:t>
            </a:r>
            <a:r>
              <a:rPr lang="de-CH" dirty="0"/>
              <a:t> </a:t>
            </a:r>
            <a:r>
              <a:rPr lang="de-CH" dirty="0" err="1"/>
              <a:t>up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includes</a:t>
            </a:r>
            <a:r>
              <a:rPr lang="de-CH" dirty="0"/>
              <a:t> (</a:t>
            </a:r>
            <a:r>
              <a:rPr lang="de-CH" dirty="0" err="1"/>
              <a:t>tangible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intangible</a:t>
            </a:r>
            <a:r>
              <a:rPr lang="de-CH" dirty="0"/>
              <a:t> </a:t>
            </a:r>
            <a:r>
              <a:rPr lang="de-CH" dirty="0" err="1"/>
              <a:t>assets</a:t>
            </a:r>
            <a:r>
              <a:rPr lang="de-CH" dirty="0"/>
              <a:t>)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makes</a:t>
            </a:r>
            <a:r>
              <a:rPr lang="de-CH" dirty="0"/>
              <a:t> </a:t>
            </a:r>
            <a:r>
              <a:rPr lang="de-CH" dirty="0" err="1"/>
              <a:t>subjective</a:t>
            </a:r>
            <a:r>
              <a:rPr lang="de-CH" dirty="0"/>
              <a:t> </a:t>
            </a:r>
            <a:r>
              <a:rPr lang="de-CH" dirty="0" err="1"/>
              <a:t>valuation</a:t>
            </a:r>
            <a:r>
              <a:rPr lang="de-CH" dirty="0"/>
              <a:t> </a:t>
            </a:r>
            <a:r>
              <a:rPr lang="de-CH" dirty="0" err="1"/>
              <a:t>quantifyable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de-CH" sz="2800" dirty="0" err="1"/>
              <a:t>Huge</a:t>
            </a:r>
            <a:r>
              <a:rPr lang="de-CH" sz="2800" dirty="0"/>
              <a:t> </a:t>
            </a:r>
            <a:r>
              <a:rPr lang="de-CH" sz="2800" dirty="0" err="1"/>
              <a:t>preliminary</a:t>
            </a:r>
            <a:r>
              <a:rPr lang="de-CH" sz="2800" dirty="0"/>
              <a:t> </a:t>
            </a:r>
            <a:r>
              <a:rPr lang="de-CH" sz="2800" dirty="0" err="1"/>
              <a:t>work</a:t>
            </a:r>
            <a:br>
              <a:rPr lang="de-CH" sz="2800" dirty="0"/>
            </a:br>
            <a:r>
              <a:rPr lang="de-CH" sz="2800" dirty="0"/>
              <a:t>3D Models, 300 GB</a:t>
            </a:r>
            <a:br>
              <a:rPr lang="de-CH" sz="2800" dirty="0"/>
            </a:br>
            <a:r>
              <a:rPr lang="de-CH" sz="2800" dirty="0"/>
              <a:t>Registered Copyright</a:t>
            </a:r>
            <a:endParaRPr lang="en-US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554020" y="6732959"/>
            <a:ext cx="6624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INSEDE </a:t>
            </a:r>
          </a:p>
          <a:p>
            <a:r>
              <a:rPr lang="en-US" dirty="0"/>
              <a:t>(open) Institute for Sustainable Economic Development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22" y="4284687"/>
            <a:ext cx="4378887" cy="26054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7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 </a:t>
            </a:r>
            <a:r>
              <a:rPr lang="de-CH" dirty="0" err="1"/>
              <a:t>levels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enterprise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1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9" y="1260351"/>
            <a:ext cx="10302830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 rot="20015234">
            <a:off x="5834967" y="5231247"/>
            <a:ext cx="174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Primary-Resources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943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Values, </a:t>
            </a:r>
            <a:r>
              <a:rPr lang="de-CH" dirty="0" err="1"/>
              <a:t>Visuals</a:t>
            </a:r>
            <a:r>
              <a:rPr lang="de-CH" dirty="0"/>
              <a:t> &amp; Framework </a:t>
            </a:r>
            <a:r>
              <a:rPr lang="de-CH" dirty="0" err="1"/>
              <a:t>beyond</a:t>
            </a:r>
            <a:r>
              <a:rPr lang="de-CH" dirty="0"/>
              <a:t> Smith &amp; Co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400" b="1" dirty="0" err="1">
                <a:solidFill>
                  <a:srgbClr val="000066"/>
                </a:solidFill>
              </a:rPr>
              <a:t>Vector</a:t>
            </a:r>
            <a:r>
              <a:rPr lang="de-CH" sz="4400" b="1" dirty="0">
                <a:solidFill>
                  <a:srgbClr val="000066"/>
                </a:solidFill>
              </a:rPr>
              <a:t> Type 1</a:t>
            </a:r>
            <a:endParaRPr lang="en-US" sz="4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7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9" y="1260351"/>
            <a:ext cx="10450014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4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20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48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8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eck 16"/>
          <p:cNvSpPr/>
          <p:nvPr/>
        </p:nvSpPr>
        <p:spPr>
          <a:xfrm>
            <a:off x="2610396" y="2052439"/>
            <a:ext cx="5500201" cy="32403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370138"/>
            <a:ext cx="50768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66180" y="4788743"/>
            <a:ext cx="1605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4 </a:t>
            </a:r>
            <a:r>
              <a:rPr lang="de-CH" sz="3200" dirty="0" err="1"/>
              <a:t>cluster</a:t>
            </a:r>
            <a:endParaRPr lang="en-US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4122564" y="5940871"/>
            <a:ext cx="1508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X – </a:t>
            </a:r>
            <a:r>
              <a:rPr lang="de-CH" sz="3200" dirty="0" err="1"/>
              <a:t>axis</a:t>
            </a:r>
            <a:r>
              <a:rPr lang="de-CH" sz="3200" dirty="0"/>
              <a:t> </a:t>
            </a:r>
            <a:endParaRPr lang="en-US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7362924" y="6068690"/>
            <a:ext cx="1495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Y – </a:t>
            </a:r>
            <a:r>
              <a:rPr lang="de-CH" sz="3200" dirty="0" err="1"/>
              <a:t>axis</a:t>
            </a:r>
            <a:r>
              <a:rPr lang="de-CH" sz="3200" dirty="0"/>
              <a:t> </a:t>
            </a:r>
            <a:endParaRPr lang="en-US" sz="3200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034332" y="4428703"/>
            <a:ext cx="773956" cy="4320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5202684" y="5189538"/>
            <a:ext cx="428050" cy="75133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7362924" y="5189538"/>
            <a:ext cx="432048" cy="87915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37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DC059DE-8CB9-4BB0-AB50-C912D2F7B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24" y="1198751"/>
            <a:ext cx="5352752" cy="5163760"/>
          </a:xfrm>
          <a:prstGeom prst="rect">
            <a:avLst/>
          </a:prstGeom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4B3DFC5B-96E1-40DE-9159-790878204B3E}"/>
              </a:ext>
            </a:extLst>
          </p:cNvPr>
          <p:cNvSpPr txBox="1"/>
          <p:nvPr/>
        </p:nvSpPr>
        <p:spPr>
          <a:xfrm>
            <a:off x="3690516" y="6643641"/>
            <a:ext cx="6364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http://bengin.net/beta/04_global_wealth_vector_cs_e.xlsx</a:t>
            </a:r>
            <a:r>
              <a:rPr lang="en-US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53BB0C6-B7F4-4EE4-8D20-6E6568E3144C}"/>
              </a:ext>
            </a:extLst>
          </p:cNvPr>
          <p:cNvSpPr txBox="1"/>
          <p:nvPr/>
        </p:nvSpPr>
        <p:spPr>
          <a:xfrm>
            <a:off x="306140" y="349476"/>
            <a:ext cx="216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Vector Type 1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10849EF-0655-4E13-958F-B954D99E89BF}"/>
              </a:ext>
            </a:extLst>
          </p:cNvPr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Documents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part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«Business Engineering Systems», registered Copyright </a:t>
            </a:r>
            <a:r>
              <a:rPr lang="de-CH" dirty="0" err="1"/>
              <a:t>TXu</a:t>
            </a:r>
            <a:r>
              <a:rPr lang="de-CH" dirty="0"/>
              <a:t> 512 154</a:t>
            </a:r>
          </a:p>
          <a:p>
            <a:r>
              <a:rPr lang="de-CH" dirty="0"/>
              <a:t>Consulting </a:t>
            </a:r>
            <a:r>
              <a:rPr lang="de-CH" dirty="0" err="1"/>
              <a:t>license</a:t>
            </a:r>
            <a:r>
              <a:rPr lang="de-CH" dirty="0"/>
              <a:t> </a:t>
            </a:r>
            <a:r>
              <a:rPr lang="de-CH" dirty="0" err="1"/>
              <a:t>No</a:t>
            </a:r>
            <a:r>
              <a:rPr lang="de-CH" dirty="0"/>
              <a:t>. CG01120612 (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enduser</a:t>
            </a:r>
            <a:r>
              <a:rPr lang="de-CH" dirty="0"/>
              <a:t>).</a:t>
            </a:r>
            <a:br>
              <a:rPr lang="de-CH" dirty="0"/>
            </a:br>
            <a:r>
              <a:rPr lang="de-CH" sz="2800" dirty="0"/>
              <a:t>(</a:t>
            </a:r>
            <a:r>
              <a:rPr lang="de-CH" sz="2800" dirty="0" err="1"/>
              <a:t>Attendees</a:t>
            </a:r>
            <a:r>
              <a:rPr lang="de-CH" sz="2800" dirty="0"/>
              <a:t> </a:t>
            </a:r>
            <a:r>
              <a:rPr lang="de-CH" sz="2800" dirty="0" err="1"/>
              <a:t>ickc</a:t>
            </a:r>
            <a:r>
              <a:rPr lang="de-CH" sz="2800" dirty="0"/>
              <a:t> June 12, 2012)</a:t>
            </a:r>
          </a:p>
          <a:p>
            <a:r>
              <a:rPr lang="de-CH" dirty="0"/>
              <a:t>Updates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further</a:t>
            </a:r>
            <a:r>
              <a:rPr lang="de-CH" dirty="0"/>
              <a:t> </a:t>
            </a:r>
            <a:r>
              <a:rPr lang="de-CH" dirty="0" err="1"/>
              <a:t>information</a:t>
            </a:r>
            <a:r>
              <a:rPr lang="de-CH" dirty="0"/>
              <a:t> </a:t>
            </a:r>
            <a:r>
              <a:rPr lang="de-CH" dirty="0" err="1"/>
              <a:t>see</a:t>
            </a:r>
            <a:r>
              <a:rPr lang="de-CH" dirty="0"/>
              <a:t>:</a:t>
            </a:r>
            <a:br>
              <a:rPr lang="de-CH" dirty="0"/>
            </a:br>
            <a:r>
              <a:rPr lang="en-US" dirty="0">
                <a:hlinkClick r:id="rId2"/>
              </a:rPr>
              <a:t>http://bengin.net/12/ickc_e.htm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2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FA6661C-BBB2-4351-9CAD-393C77187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475" y="1268861"/>
            <a:ext cx="4828450" cy="50235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86B7888-1FBD-4ECC-9207-36E831AC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524" y="6588943"/>
            <a:ext cx="5785605" cy="53649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3A78A2C-6268-4C9F-8498-0C8223032DB4}"/>
              </a:ext>
            </a:extLst>
          </p:cNvPr>
          <p:cNvSpPr txBox="1"/>
          <p:nvPr/>
        </p:nvSpPr>
        <p:spPr>
          <a:xfrm>
            <a:off x="306140" y="349476"/>
            <a:ext cx="216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Vector Type 1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8A95ED-27CB-432D-907F-8617975D46B7}"/>
              </a:ext>
            </a:extLst>
          </p:cNvPr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0179AE7-D7CF-468E-9B1B-2E146633AD70}"/>
              </a:ext>
            </a:extLst>
          </p:cNvPr>
          <p:cNvSpPr txBox="1"/>
          <p:nvPr/>
        </p:nvSpPr>
        <p:spPr>
          <a:xfrm>
            <a:off x="306140" y="349476"/>
            <a:ext cx="216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Vector Type 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480D09-6A89-4F39-BE79-A3564123E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67" y="802477"/>
            <a:ext cx="6559865" cy="5956308"/>
          </a:xfrm>
          <a:prstGeom prst="rect">
            <a:avLst/>
          </a:prstGeom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845EA717-DB2F-491D-81DD-FFC963B8345C}"/>
              </a:ext>
            </a:extLst>
          </p:cNvPr>
          <p:cNvSpPr txBox="1"/>
          <p:nvPr/>
        </p:nvSpPr>
        <p:spPr>
          <a:xfrm>
            <a:off x="2178348" y="6811676"/>
            <a:ext cx="7006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http://bengin.net/beta/10_global_workplace_gallup_2011_e.xlsx</a:t>
            </a:r>
            <a:r>
              <a:rPr lang="en-US" dirty="0"/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5C58161-6121-4A85-868E-84D51FB0E752}"/>
              </a:ext>
            </a:extLst>
          </p:cNvPr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3F8EECF-CB5A-4F6F-8425-B1080D0C64A3}"/>
              </a:ext>
            </a:extLst>
          </p:cNvPr>
          <p:cNvSpPr txBox="1"/>
          <p:nvPr/>
        </p:nvSpPr>
        <p:spPr>
          <a:xfrm>
            <a:off x="306140" y="349476"/>
            <a:ext cx="216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Vector Type 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2F9B34-BB70-4414-B532-5478BB29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78" y="765897"/>
            <a:ext cx="6419644" cy="6029467"/>
          </a:xfrm>
          <a:prstGeom prst="rect">
            <a:avLst/>
          </a:prstGeom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0D473BBC-7043-49AA-B1EB-BAEE25FFD6F6}"/>
              </a:ext>
            </a:extLst>
          </p:cNvPr>
          <p:cNvSpPr txBox="1"/>
          <p:nvPr/>
        </p:nvSpPr>
        <p:spPr>
          <a:xfrm>
            <a:off x="2394372" y="6845774"/>
            <a:ext cx="6318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http://bengin.net/beta/10_fortune500_energy_rect_e.xlsx</a:t>
            </a:r>
            <a:r>
              <a:rPr lang="en-US" dirty="0"/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CC543BA-7677-427D-BECA-BDD3DB9543AD}"/>
              </a:ext>
            </a:extLst>
          </p:cNvPr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9A01D5A-D501-407F-81AA-0744C22D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68" y="515940"/>
            <a:ext cx="6913463" cy="652938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E8EA64E-0546-4E01-B196-B16B19915FE4}"/>
              </a:ext>
            </a:extLst>
          </p:cNvPr>
          <p:cNvSpPr txBox="1"/>
          <p:nvPr/>
        </p:nvSpPr>
        <p:spPr>
          <a:xfrm>
            <a:off x="306140" y="349476"/>
            <a:ext cx="216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Vector Type 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3A96061-6164-4D2B-BDF0-22D238556404}"/>
              </a:ext>
            </a:extLst>
          </p:cNvPr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1" y="1044327"/>
            <a:ext cx="1006911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088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4955709-79A4-4CE2-B0F7-A665DF2C992B}"/>
              </a:ext>
            </a:extLst>
          </p:cNvPr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noFill/>
          <a:ln w="3175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34EAC8-0CA6-410F-94FF-9FAD5FD6D70B}"/>
              </a:ext>
            </a:extLst>
          </p:cNvPr>
          <p:cNvSpPr txBox="1"/>
          <p:nvPr/>
        </p:nvSpPr>
        <p:spPr>
          <a:xfrm>
            <a:off x="306140" y="349476"/>
            <a:ext cx="216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Vector Type 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9BC656-4C9E-4609-80B2-87D72342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55" y="628726"/>
            <a:ext cx="5462489" cy="6303810"/>
          </a:xfrm>
          <a:prstGeom prst="rect">
            <a:avLst/>
          </a:prstGeom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id="{044C1DC5-206D-49AE-B53D-651C11A168AE}"/>
              </a:ext>
            </a:extLst>
          </p:cNvPr>
          <p:cNvSpPr txBox="1"/>
          <p:nvPr/>
        </p:nvSpPr>
        <p:spPr>
          <a:xfrm>
            <a:off x="1962324" y="6784785"/>
            <a:ext cx="6573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http://bengin.net/beta/pwc_ey_2_performancevector_d.xlsx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Values, </a:t>
            </a:r>
            <a:r>
              <a:rPr lang="de-CH" dirty="0" err="1"/>
              <a:t>Visuals</a:t>
            </a:r>
            <a:r>
              <a:rPr lang="de-CH" dirty="0"/>
              <a:t> &amp; Framework </a:t>
            </a:r>
            <a:r>
              <a:rPr lang="de-CH" dirty="0" err="1"/>
              <a:t>beyond</a:t>
            </a:r>
            <a:r>
              <a:rPr lang="de-CH" dirty="0"/>
              <a:t> Smith &amp; Co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4400" b="1" dirty="0" err="1">
                <a:solidFill>
                  <a:srgbClr val="000066"/>
                </a:solidFill>
              </a:rPr>
              <a:t>Vector</a:t>
            </a:r>
            <a:r>
              <a:rPr lang="de-CH" sz="4400" b="1" dirty="0">
                <a:solidFill>
                  <a:srgbClr val="000066"/>
                </a:solidFill>
              </a:rPr>
              <a:t> Type 2</a:t>
            </a:r>
            <a:endParaRPr lang="en-US" sz="4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48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761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202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6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Peter </a:t>
            </a:r>
            <a:r>
              <a:rPr lang="de-CH" dirty="0" err="1"/>
              <a:t>Bretscher</a:t>
            </a:r>
            <a:br>
              <a:rPr lang="de-CH" dirty="0"/>
            </a:br>
            <a:r>
              <a:rPr lang="de-CH" dirty="0" err="1"/>
              <a:t>Practical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integrates</a:t>
            </a:r>
            <a:r>
              <a:rPr lang="de-CH" dirty="0"/>
              <a:t> </a:t>
            </a:r>
            <a:r>
              <a:rPr lang="de-CH" dirty="0" err="1"/>
              <a:t>intangibles</a:t>
            </a:r>
            <a:endParaRPr lang="de-CH" dirty="0"/>
          </a:p>
          <a:p>
            <a:r>
              <a:rPr lang="de-CH" dirty="0" err="1"/>
              <a:t>Findings</a:t>
            </a:r>
            <a:r>
              <a:rPr lang="de-CH" dirty="0"/>
              <a:t> &amp; Project</a:t>
            </a:r>
          </a:p>
          <a:p>
            <a:r>
              <a:rPr lang="de-CH" dirty="0"/>
              <a:t>3 Levels </a:t>
            </a:r>
            <a:r>
              <a:rPr lang="de-CH" dirty="0" err="1"/>
              <a:t>of</a:t>
            </a:r>
            <a:r>
              <a:rPr lang="de-CH" dirty="0"/>
              <a:t> Enterprise</a:t>
            </a:r>
          </a:p>
          <a:p>
            <a:r>
              <a:rPr lang="de-CH" dirty="0"/>
              <a:t>Values, </a:t>
            </a:r>
            <a:r>
              <a:rPr lang="de-CH" dirty="0" err="1"/>
              <a:t>Visuals</a:t>
            </a:r>
            <a:r>
              <a:rPr lang="de-CH" dirty="0"/>
              <a:t> &amp; Framework </a:t>
            </a:r>
            <a:r>
              <a:rPr lang="de-CH" dirty="0" err="1"/>
              <a:t>beyond</a:t>
            </a:r>
            <a:r>
              <a:rPr lang="de-CH" dirty="0"/>
              <a:t> Smith &amp; Co</a:t>
            </a:r>
          </a:p>
          <a:p>
            <a:r>
              <a:rPr lang="de-CH" dirty="0"/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2034510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081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751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183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95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834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64" y="1116335"/>
            <a:ext cx="5931792" cy="524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562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48" y="972319"/>
            <a:ext cx="6624736" cy="581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779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make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potential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11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4" y="604947"/>
            <a:ext cx="10357751" cy="671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90116" y="324247"/>
            <a:ext cx="5400600" cy="66967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84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4" y="604947"/>
            <a:ext cx="10357751" cy="671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9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Peter </a:t>
            </a:r>
            <a:r>
              <a:rPr lang="de-CH" dirty="0" err="1"/>
              <a:t>Bretscher</a:t>
            </a:r>
            <a:r>
              <a:rPr lang="de-CH" dirty="0"/>
              <a:t>,</a:t>
            </a:r>
            <a:br>
              <a:rPr lang="de-CH" dirty="0"/>
            </a:br>
            <a:r>
              <a:rPr lang="de-CH" dirty="0" err="1"/>
              <a:t>Practical</a:t>
            </a:r>
            <a:r>
              <a:rPr lang="de-CH" dirty="0"/>
              <a:t>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integrates</a:t>
            </a:r>
            <a:r>
              <a:rPr lang="de-CH" dirty="0"/>
              <a:t> </a:t>
            </a:r>
            <a:r>
              <a:rPr lang="de-CH" dirty="0" err="1"/>
              <a:t>intangibles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4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7463"/>
            <a:ext cx="10723563" cy="759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6369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10726738" cy="75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09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843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" y="0"/>
            <a:ext cx="10692000" cy="75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77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Further links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15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15" y="366770"/>
            <a:ext cx="8252516" cy="659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378023" y="6832107"/>
            <a:ext cx="5557817" cy="40720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de-CH" dirty="0">
                <a:hlinkClick r:id="rId3"/>
              </a:rPr>
              <a:t>http://www.youtube.com/peterbretscher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6046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9" y="188681"/>
            <a:ext cx="10020913" cy="70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757234" y="718911"/>
            <a:ext cx="4882814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de-CH" dirty="0">
                <a:hlinkClick r:id="rId3"/>
              </a:rPr>
              <a:t>http://bengin.net/beta/basic_master_e.htm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080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684337"/>
            <a:ext cx="9220331" cy="590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78023" y="6832107"/>
            <a:ext cx="5557817" cy="40720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de-CH" dirty="0">
                <a:hlinkClick r:id="rId2"/>
              </a:rPr>
              <a:t>http://vimeo.com/38091481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5152787" y="5868863"/>
            <a:ext cx="4894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0" b="1" dirty="0"/>
              <a:t>English </a:t>
            </a:r>
            <a:r>
              <a:rPr lang="de-CH" sz="6000" b="1" dirty="0" err="1"/>
              <a:t>spoken</a:t>
            </a:r>
            <a:endParaRPr lang="en-US" sz="6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559006" y="172041"/>
            <a:ext cx="3487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Ineteconomics.org Rob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83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767" y="2748533"/>
            <a:ext cx="9624060" cy="1260211"/>
          </a:xfrm>
        </p:spPr>
        <p:txBody>
          <a:bodyPr>
            <a:noAutofit/>
          </a:bodyPr>
          <a:lstStyle/>
          <a:p>
            <a:r>
              <a:rPr lang="de-CH" sz="6000" b="1" dirty="0" err="1"/>
              <a:t>Questions</a:t>
            </a:r>
            <a:r>
              <a:rPr lang="de-CH" sz="6000" b="1" dirty="0"/>
              <a:t>?</a:t>
            </a:r>
            <a:br>
              <a:rPr lang="de-CH" sz="6000" dirty="0"/>
            </a:br>
            <a:br>
              <a:rPr lang="de-CH" sz="6000" dirty="0"/>
            </a:br>
            <a:r>
              <a:rPr lang="de-CH" sz="6000" dirty="0" err="1"/>
              <a:t>Thank</a:t>
            </a:r>
            <a:r>
              <a:rPr lang="de-CH" sz="6000" dirty="0"/>
              <a:t> </a:t>
            </a:r>
            <a:r>
              <a:rPr lang="de-CH" sz="6000" dirty="0" err="1"/>
              <a:t>You</a:t>
            </a:r>
            <a:endParaRPr lang="de-CH" sz="6000" dirty="0"/>
          </a:p>
        </p:txBody>
      </p:sp>
    </p:spTree>
    <p:extLst>
      <p:ext uri="{BB962C8B-B14F-4D97-AF65-F5344CB8AC3E}">
        <p14:creationId xmlns:p14="http://schemas.microsoft.com/office/powerpoint/2010/main" val="3937799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Other </a:t>
            </a:r>
            <a:r>
              <a:rPr lang="de-CH" dirty="0" err="1"/>
              <a:t>slides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4750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1361329"/>
            <a:ext cx="9852495" cy="586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18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670" y="1044327"/>
            <a:ext cx="9624060" cy="5710053"/>
          </a:xfrm>
        </p:spPr>
        <p:txBody>
          <a:bodyPr>
            <a:normAutofit fontScale="92500" lnSpcReduction="20000"/>
          </a:bodyPr>
          <a:lstStyle/>
          <a:p>
            <a:r>
              <a:rPr lang="de-CH" dirty="0"/>
              <a:t>Professional </a:t>
            </a:r>
            <a:r>
              <a:rPr lang="de-CH" dirty="0" err="1"/>
              <a:t>Mechanician</a:t>
            </a:r>
            <a:r>
              <a:rPr lang="de-CH" dirty="0"/>
              <a:t> (</a:t>
            </a:r>
            <a:r>
              <a:rPr lang="de-CH" dirty="0" err="1"/>
              <a:t>Handwork</a:t>
            </a:r>
            <a:r>
              <a:rPr lang="de-CH" dirty="0"/>
              <a:t>)</a:t>
            </a:r>
          </a:p>
          <a:p>
            <a:r>
              <a:rPr lang="de-CH" dirty="0"/>
              <a:t>Professional Engineer (</a:t>
            </a:r>
            <a:r>
              <a:rPr lang="de-CH" dirty="0" err="1"/>
              <a:t>Mindwork</a:t>
            </a:r>
            <a:r>
              <a:rPr lang="de-CH" dirty="0"/>
              <a:t>)</a:t>
            </a:r>
            <a:br>
              <a:rPr lang="de-CH" dirty="0"/>
            </a:br>
            <a:r>
              <a:rPr lang="de-CH" dirty="0"/>
              <a:t>(R&amp;D, </a:t>
            </a:r>
            <a:r>
              <a:rPr lang="de-CH" dirty="0" err="1"/>
              <a:t>Production</a:t>
            </a:r>
            <a:r>
              <a:rPr lang="de-CH" dirty="0"/>
              <a:t>, Marketing, IP-</a:t>
            </a:r>
            <a:r>
              <a:rPr lang="de-CH" dirty="0" err="1"/>
              <a:t>Rights</a:t>
            </a:r>
            <a:r>
              <a:rPr lang="de-CH" dirty="0"/>
              <a:t>, </a:t>
            </a:r>
            <a:r>
              <a:rPr lang="de-CH" dirty="0" err="1"/>
              <a:t>transdisciplinary</a:t>
            </a:r>
            <a:r>
              <a:rPr lang="de-CH" dirty="0"/>
              <a:t> </a:t>
            </a:r>
            <a:r>
              <a:rPr lang="de-CH" dirty="0" err="1"/>
              <a:t>trouble</a:t>
            </a:r>
            <a:r>
              <a:rPr lang="de-CH" dirty="0"/>
              <a:t>-shooting, </a:t>
            </a:r>
            <a:r>
              <a:rPr lang="de-CH" dirty="0" err="1"/>
              <a:t>special</a:t>
            </a:r>
            <a:r>
              <a:rPr lang="de-CH" dirty="0"/>
              <a:t> </a:t>
            </a:r>
            <a:r>
              <a:rPr lang="de-CH" dirty="0" err="1"/>
              <a:t>tasks</a:t>
            </a:r>
            <a:r>
              <a:rPr lang="de-CH" dirty="0"/>
              <a:t>....)</a:t>
            </a:r>
          </a:p>
          <a:p>
            <a:r>
              <a:rPr lang="de-CH" sz="6600" dirty="0"/>
              <a:t>∆ </a:t>
            </a:r>
            <a:r>
              <a:rPr lang="de-CH" b="1" dirty="0" err="1"/>
              <a:t>between</a:t>
            </a:r>
            <a:r>
              <a:rPr lang="de-CH" b="1" dirty="0"/>
              <a:t> real live </a:t>
            </a:r>
            <a:r>
              <a:rPr lang="de-CH" b="1" dirty="0" err="1"/>
              <a:t>and</a:t>
            </a:r>
            <a:r>
              <a:rPr lang="de-CH" b="1" dirty="0"/>
              <a:t> (</a:t>
            </a:r>
            <a:r>
              <a:rPr lang="de-CH" b="1" dirty="0" err="1"/>
              <a:t>business</a:t>
            </a:r>
            <a:r>
              <a:rPr lang="de-CH" b="1" dirty="0"/>
              <a:t>) </a:t>
            </a:r>
            <a:r>
              <a:rPr lang="de-CH" b="1" dirty="0" err="1"/>
              <a:t>theory</a:t>
            </a:r>
            <a:endParaRPr lang="de-CH" b="1" dirty="0"/>
          </a:p>
          <a:p>
            <a:r>
              <a:rPr lang="de-CH" dirty="0"/>
              <a:t>Technology &amp; Knowhow Transfer</a:t>
            </a:r>
            <a:br>
              <a:rPr lang="de-CH" dirty="0"/>
            </a:br>
            <a:br>
              <a:rPr lang="de-CH" dirty="0"/>
            </a:br>
            <a:r>
              <a:rPr lang="de-CH" dirty="0"/>
              <a:t>-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books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theory</a:t>
            </a:r>
            <a:r>
              <a:rPr lang="de-CH" dirty="0"/>
              <a:t>,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best</a:t>
            </a:r>
            <a:r>
              <a:rPr lang="de-CH" dirty="0"/>
              <a:t> </a:t>
            </a:r>
            <a:r>
              <a:rPr lang="de-CH" dirty="0" err="1"/>
              <a:t>practise</a:t>
            </a:r>
            <a:r>
              <a:rPr lang="de-CH" dirty="0"/>
              <a:t>....</a:t>
            </a:r>
            <a:br>
              <a:rPr lang="de-CH" dirty="0"/>
            </a:br>
            <a:br>
              <a:rPr lang="de-CH" dirty="0"/>
            </a:br>
            <a:r>
              <a:rPr lang="de-CH" dirty="0"/>
              <a:t>- </a:t>
            </a:r>
            <a:r>
              <a:rPr lang="de-CH" dirty="0" err="1"/>
              <a:t>need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inventing</a:t>
            </a:r>
            <a:r>
              <a:rPr lang="de-CH" dirty="0"/>
              <a:t> a </a:t>
            </a:r>
            <a:r>
              <a:rPr lang="de-CH" dirty="0" err="1"/>
              <a:t>model</a:t>
            </a:r>
            <a:r>
              <a:rPr lang="de-CH" dirty="0"/>
              <a:t> </a:t>
            </a:r>
            <a:r>
              <a:rPr lang="de-CH" dirty="0" err="1"/>
              <a:t>realize</a:t>
            </a:r>
            <a:r>
              <a:rPr lang="de-CH" dirty="0"/>
              <a:t> </a:t>
            </a:r>
            <a:r>
              <a:rPr lang="de-CH" dirty="0" err="1"/>
              <a:t>T’Transfer</a:t>
            </a:r>
            <a:br>
              <a:rPr lang="de-CH" dirty="0"/>
            </a:br>
            <a:r>
              <a:rPr lang="de-CH" dirty="0"/>
              <a:t>(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includes</a:t>
            </a:r>
            <a:r>
              <a:rPr lang="de-CH" dirty="0"/>
              <a:t> </a:t>
            </a:r>
            <a:r>
              <a:rPr lang="de-CH" dirty="0" err="1"/>
              <a:t>knowledge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intangibles</a:t>
            </a:r>
            <a:r>
              <a:rPr lang="de-CH" dirty="0"/>
              <a:t>)</a:t>
            </a:r>
            <a:br>
              <a:rPr lang="de-C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37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9999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5" y="843122"/>
            <a:ext cx="10376157" cy="60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262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5275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612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92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6350"/>
            <a:ext cx="10706101" cy="75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0023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159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68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125024"/>
              </p:ext>
            </p:extLst>
          </p:nvPr>
        </p:nvGraphicFramePr>
        <p:xfrm>
          <a:off x="455613" y="941388"/>
          <a:ext cx="9783762" cy="567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9783348" imgH="5678818" progId="Visio.Drawing.11">
                  <p:embed/>
                </p:oleObj>
              </mc:Choice>
              <mc:Fallback>
                <p:oleObj name="Visio" r:id="rId3" imgW="9783348" imgH="5678818" progId="Visio.Drawing.1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613" y="941388"/>
                        <a:ext cx="9783762" cy="567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5114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85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Obstacles</a:t>
            </a:r>
            <a:r>
              <a:rPr lang="de-CH" dirty="0"/>
              <a:t> – </a:t>
            </a:r>
            <a:r>
              <a:rPr lang="de-CH" dirty="0" err="1"/>
              <a:t>why</a:t>
            </a:r>
            <a:r>
              <a:rPr lang="de-CH" dirty="0"/>
              <a:t>?</a:t>
            </a:r>
            <a:endParaRPr lang="en-US" dirty="0"/>
          </a:p>
        </p:txBody>
      </p:sp>
      <p:sp>
        <p:nvSpPr>
          <p:cNvPr id="4" name="Ellipse 3"/>
          <p:cNvSpPr/>
          <p:nvPr/>
        </p:nvSpPr>
        <p:spPr>
          <a:xfrm>
            <a:off x="1458268" y="3276575"/>
            <a:ext cx="1296144" cy="1224136"/>
          </a:xfrm>
          <a:prstGeom prst="ellipse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4410596" y="3276575"/>
            <a:ext cx="1296144" cy="12241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7362924" y="3276575"/>
            <a:ext cx="1296144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273484" y="2484487"/>
            <a:ext cx="1697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World 1</a:t>
            </a:r>
            <a:endParaRPr lang="en-US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209910" y="2472767"/>
            <a:ext cx="1697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World 2</a:t>
            </a:r>
            <a:endParaRPr lang="en-US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162238" y="2484487"/>
            <a:ext cx="1697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b="1" dirty="0"/>
              <a:t>World 3</a:t>
            </a:r>
            <a:endParaRPr lang="en-US" sz="3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363347" y="5079615"/>
            <a:ext cx="1408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600" b="1" dirty="0"/>
              <a:t>real</a:t>
            </a:r>
            <a:br>
              <a:rPr lang="de-CH" sz="3600" b="1" dirty="0"/>
            </a:br>
            <a:r>
              <a:rPr lang="de-CH" sz="3600" b="1" dirty="0" err="1"/>
              <a:t>reality</a:t>
            </a:r>
            <a:endParaRPr lang="en-US" sz="3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790949" y="5079614"/>
            <a:ext cx="2535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600" b="1" dirty="0" err="1"/>
              <a:t>experienced</a:t>
            </a:r>
            <a:br>
              <a:rPr lang="de-CH" sz="3600" b="1" dirty="0"/>
            </a:br>
            <a:r>
              <a:rPr lang="de-CH" sz="3600" b="1" dirty="0" err="1"/>
              <a:t>reality</a:t>
            </a:r>
            <a:endParaRPr lang="en-US" sz="36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6983727" y="5079615"/>
            <a:ext cx="2054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3600" b="1" dirty="0" err="1"/>
              <a:t>explained</a:t>
            </a:r>
            <a:br>
              <a:rPr lang="de-CH" sz="3600" b="1" dirty="0"/>
            </a:br>
            <a:r>
              <a:rPr lang="de-CH" sz="3600" b="1" dirty="0" err="1"/>
              <a:t>reality</a:t>
            </a:r>
            <a:endParaRPr lang="en-US" sz="3600" b="1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3546500" y="2795932"/>
            <a:ext cx="0" cy="30009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642844" y="2807652"/>
            <a:ext cx="0" cy="30009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9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20638"/>
            <a:ext cx="10729913" cy="759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2701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44327"/>
            <a:ext cx="9304185" cy="460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338588" y="6228903"/>
            <a:ext cx="2306274" cy="40831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de-CH" dirty="0">
                <a:hlinkClick r:id="rId3"/>
              </a:rPr>
              <a:t>www.findicons.com</a:t>
            </a:r>
            <a:r>
              <a:rPr lang="de-C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3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Findings</a:t>
            </a:r>
            <a:r>
              <a:rPr lang="de-CH" dirty="0"/>
              <a:t> &amp; Project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9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1" y="366768"/>
            <a:ext cx="10273541" cy="701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49976" y="709331"/>
            <a:ext cx="4968731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b="1" dirty="0">
                <a:solidFill>
                  <a:srgbClr val="000066"/>
                </a:solidFill>
              </a:rPr>
              <a:t>1. </a:t>
            </a:r>
            <a:r>
              <a:rPr lang="de-CH" sz="2400" b="1" dirty="0" err="1">
                <a:solidFill>
                  <a:srgbClr val="000066"/>
                </a:solidFill>
              </a:rPr>
              <a:t>Bottom</a:t>
            </a:r>
            <a:r>
              <a:rPr lang="de-CH" sz="2400" b="1" dirty="0">
                <a:solidFill>
                  <a:srgbClr val="000066"/>
                </a:solidFill>
              </a:rPr>
              <a:t> </a:t>
            </a:r>
            <a:r>
              <a:rPr lang="de-CH" sz="2400" b="1" dirty="0" err="1">
                <a:solidFill>
                  <a:srgbClr val="000066"/>
                </a:solidFill>
              </a:rPr>
              <a:t>up</a:t>
            </a:r>
            <a:r>
              <a:rPr lang="de-CH" sz="2400" b="1" dirty="0">
                <a:solidFill>
                  <a:srgbClr val="000066"/>
                </a:solidFill>
              </a:rPr>
              <a:t> </a:t>
            </a:r>
            <a:r>
              <a:rPr lang="de-CH" sz="2400" b="1" dirty="0" err="1">
                <a:solidFill>
                  <a:srgbClr val="000066"/>
                </a:solidFill>
              </a:rPr>
              <a:t>structuring</a:t>
            </a:r>
            <a:r>
              <a:rPr lang="de-CH" sz="2400" b="1" dirty="0">
                <a:solidFill>
                  <a:srgbClr val="000066"/>
                </a:solidFill>
              </a:rPr>
              <a:t> </a:t>
            </a:r>
            <a:r>
              <a:rPr lang="de-CH" sz="2400" b="1" dirty="0" err="1">
                <a:solidFill>
                  <a:srgbClr val="000066"/>
                </a:solidFill>
              </a:rPr>
              <a:t>reality</a:t>
            </a:r>
            <a:r>
              <a:rPr lang="de-CH" sz="2400" b="1" dirty="0">
                <a:solidFill>
                  <a:srgbClr val="000066"/>
                </a:solidFill>
              </a:rPr>
              <a:t>,</a:t>
            </a:r>
            <a:br>
              <a:rPr lang="de-CH" sz="2400" b="1" dirty="0">
                <a:solidFill>
                  <a:srgbClr val="000066"/>
                </a:solidFill>
              </a:rPr>
            </a:br>
            <a:r>
              <a:rPr lang="de-CH" sz="2400" b="1" dirty="0">
                <a:solidFill>
                  <a:srgbClr val="000066"/>
                </a:solidFill>
              </a:rPr>
              <a:t>     3D-Models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09931" y="6372919"/>
            <a:ext cx="10273541" cy="1004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5490716" y="709331"/>
            <a:ext cx="49927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rgbClr val="000066"/>
                </a:solidFill>
              </a:rPr>
              <a:t>2. </a:t>
            </a:r>
            <a:r>
              <a:rPr lang="de-CH" sz="2400" b="1" dirty="0" err="1">
                <a:solidFill>
                  <a:srgbClr val="000066"/>
                </a:solidFill>
              </a:rPr>
              <a:t>Metrics</a:t>
            </a:r>
            <a:r>
              <a:rPr lang="de-CH" sz="2400" b="1" dirty="0">
                <a:solidFill>
                  <a:srgbClr val="000066"/>
                </a:solidFill>
              </a:rPr>
              <a:t> </a:t>
            </a:r>
            <a:r>
              <a:rPr lang="de-CH" sz="2400" b="1" dirty="0" err="1">
                <a:solidFill>
                  <a:srgbClr val="000066"/>
                </a:solidFill>
              </a:rPr>
              <a:t>that</a:t>
            </a:r>
            <a:r>
              <a:rPr lang="de-CH" sz="2400" b="1" dirty="0">
                <a:solidFill>
                  <a:srgbClr val="000066"/>
                </a:solidFill>
              </a:rPr>
              <a:t> </a:t>
            </a:r>
            <a:r>
              <a:rPr lang="de-CH" sz="2400" b="1" dirty="0" err="1">
                <a:solidFill>
                  <a:srgbClr val="000066"/>
                </a:solidFill>
              </a:rPr>
              <a:t>enables</a:t>
            </a:r>
            <a:r>
              <a:rPr lang="de-CH" sz="2400" b="1" dirty="0">
                <a:solidFill>
                  <a:srgbClr val="000066"/>
                </a:solidFill>
              </a:rPr>
              <a:t> </a:t>
            </a:r>
            <a:r>
              <a:rPr lang="de-CH" sz="2400" b="1" dirty="0" err="1">
                <a:solidFill>
                  <a:srgbClr val="000066"/>
                </a:solidFill>
              </a:rPr>
              <a:t>quantifying</a:t>
            </a:r>
            <a:r>
              <a:rPr lang="de-CH" sz="2400" b="1" dirty="0">
                <a:solidFill>
                  <a:srgbClr val="000066"/>
                </a:solidFill>
              </a:rPr>
              <a:t> </a:t>
            </a:r>
            <a:r>
              <a:rPr lang="de-CH" sz="2400" b="1" dirty="0" err="1">
                <a:solidFill>
                  <a:srgbClr val="000066"/>
                </a:solidFill>
              </a:rPr>
              <a:t>subjective</a:t>
            </a:r>
            <a:r>
              <a:rPr lang="de-CH" sz="2400" b="1" dirty="0">
                <a:solidFill>
                  <a:srgbClr val="000066"/>
                </a:solidFill>
              </a:rPr>
              <a:t> </a:t>
            </a:r>
            <a:r>
              <a:rPr lang="de-CH" sz="2400" b="1" dirty="0" err="1">
                <a:solidFill>
                  <a:srgbClr val="000066"/>
                </a:solidFill>
              </a:rPr>
              <a:t>dimension</a:t>
            </a:r>
            <a:r>
              <a:rPr lang="de-CH" sz="2400" b="1" dirty="0">
                <a:solidFill>
                  <a:srgbClr val="000066"/>
                </a:solidFill>
              </a:rPr>
              <a:t> </a:t>
            </a:r>
            <a:r>
              <a:rPr lang="de-CH" sz="2400" b="1" dirty="0" err="1">
                <a:solidFill>
                  <a:srgbClr val="000066"/>
                </a:solidFill>
              </a:rPr>
              <a:t>of</a:t>
            </a:r>
            <a:r>
              <a:rPr lang="de-CH" sz="2400" b="1" dirty="0">
                <a:solidFill>
                  <a:srgbClr val="000066"/>
                </a:solidFill>
              </a:rPr>
              <a:t> </a:t>
            </a:r>
            <a:r>
              <a:rPr lang="de-CH" sz="2400" b="1" dirty="0" err="1">
                <a:solidFill>
                  <a:srgbClr val="000066"/>
                </a:solidFill>
              </a:rPr>
              <a:t>value</a:t>
            </a:r>
            <a:endParaRPr lang="en-US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9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10729913" cy="759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5381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Benutzerdefiniert</PresentationFormat>
  <Paragraphs>63</Paragraphs>
  <Slides>61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5" baseType="lpstr">
      <vt:lpstr>Arial</vt:lpstr>
      <vt:lpstr>Calibri</vt:lpstr>
      <vt:lpstr>Larissa</vt:lpstr>
      <vt:lpstr>Visio</vt:lpstr>
      <vt:lpstr>Thoughts for a complementary view to the Classic Economic Mindset</vt:lpstr>
      <vt:lpstr>PowerPoint-Präsentation</vt:lpstr>
      <vt:lpstr>Agenda</vt:lpstr>
      <vt:lpstr>Peter Bretscher, Practical need for model that integrates intangibles</vt:lpstr>
      <vt:lpstr>PowerPoint-Präsentation</vt:lpstr>
      <vt:lpstr>Obstacles – why?</vt:lpstr>
      <vt:lpstr>Findings &amp; Project</vt:lpstr>
      <vt:lpstr>PowerPoint-Präsentation</vt:lpstr>
      <vt:lpstr>PowerPoint-Präsentation</vt:lpstr>
      <vt:lpstr>PowerPoint-Präsentation</vt:lpstr>
      <vt:lpstr>3 levels of enterprise</vt:lpstr>
      <vt:lpstr>PowerPoint-Präsentation</vt:lpstr>
      <vt:lpstr>Values, Visuals &amp; Framework beyond Smith &amp; Co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Values, Visuals &amp; Framework beyond Smith &amp; Co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What to make with potential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Further links</vt:lpstr>
      <vt:lpstr>PowerPoint-Präsentation</vt:lpstr>
      <vt:lpstr>PowerPoint-Präsentation</vt:lpstr>
      <vt:lpstr>PowerPoint-Präsentation</vt:lpstr>
      <vt:lpstr>Questions?  Thank You</vt:lpstr>
      <vt:lpstr>Other slides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Bretscher</dc:creator>
  <cp:lastModifiedBy>Peter Bretscher</cp:lastModifiedBy>
  <cp:revision>96</cp:revision>
  <cp:lastPrinted>2012-06-09T06:43:31Z</cp:lastPrinted>
  <dcterms:created xsi:type="dcterms:W3CDTF">2012-05-24T18:04:34Z</dcterms:created>
  <dcterms:modified xsi:type="dcterms:W3CDTF">2019-04-09T20:30:25Z</dcterms:modified>
</cp:coreProperties>
</file>