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17" r:id="rId2"/>
    <p:sldId id="318" r:id="rId3"/>
    <p:sldId id="321" r:id="rId4"/>
    <p:sldId id="274" r:id="rId5"/>
    <p:sldId id="320" r:id="rId6"/>
    <p:sldId id="347" r:id="rId7"/>
  </p:sldIdLst>
  <p:sldSz cx="9144000" cy="6858000" type="screen4x3"/>
  <p:notesSz cx="6727825" cy="98599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648">
          <p15:clr>
            <a:srgbClr val="A4A3A4"/>
          </p15:clr>
        </p15:guide>
        <p15:guide id="3" orient="horz" pos="240">
          <p15:clr>
            <a:srgbClr val="A4A3A4"/>
          </p15:clr>
        </p15:guide>
        <p15:guide id="4" orient="horz" pos="672">
          <p15:clr>
            <a:srgbClr val="A4A3A4"/>
          </p15:clr>
        </p15:guide>
        <p15:guide id="5" pos="2880">
          <p15:clr>
            <a:srgbClr val="A4A3A4"/>
          </p15:clr>
        </p15:guide>
        <p15:guide id="6" pos="384">
          <p15:clr>
            <a:srgbClr val="A4A3A4"/>
          </p15:clr>
        </p15:guide>
        <p15:guide id="7" pos="5280">
          <p15:clr>
            <a:srgbClr val="A4A3A4"/>
          </p15:clr>
        </p15:guide>
        <p15:guide id="8" pos="5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A9A8"/>
    <a:srgbClr val="E6E405"/>
    <a:srgbClr val="F4F4F4"/>
    <a:srgbClr val="CC00CC"/>
    <a:srgbClr val="00CC00"/>
    <a:srgbClr val="FF0000"/>
    <a:srgbClr val="008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-726" y="-90"/>
      </p:cViewPr>
      <p:guideLst>
        <p:guide orient="horz" pos="2160"/>
        <p:guide orient="horz" pos="3648"/>
        <p:guide orient="horz" pos="240"/>
        <p:guide orient="horz" pos="672"/>
        <p:guide pos="2880"/>
        <p:guide pos="384"/>
        <p:guide pos="5280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1782" y="-84"/>
      </p:cViewPr>
      <p:guideLst>
        <p:guide orient="horz" pos="3105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>
            <a:extLst>
              <a:ext uri="{FF2B5EF4-FFF2-40B4-BE49-F238E27FC236}">
                <a16:creationId xmlns:a16="http://schemas.microsoft.com/office/drawing/2014/main" id="{C8975A1C-FCE0-4288-BB6F-50F32CCF0D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625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77A93E8-3854-4EE4-B538-BAE542E9129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1588" y="936625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69B136-8ADF-4E76-A528-9741D35D9AD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7300679B-0516-4BBC-88AB-5BBB70C64A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EE5741C6-FE73-4F3F-9713-CAE7FBFA935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1588" y="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8C187D3-730C-4400-8E2C-8F906301D6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C612C2-EEF5-4582-BD6E-3A3DA3330EF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1588" y="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de-DE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96ABA6D-D661-488A-A4C0-D41EF19C445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29187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3574E44-7972-4F99-BC63-7488B85D0D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3125"/>
            <a:ext cx="4933950" cy="44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01CB2EF1-B30A-48D5-AAFC-0B3486F5697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625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de-DE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E23DD31-E530-4F8C-8308-5DFD3F039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1588" y="936625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265D27-4C14-424A-9450-0462BA2F0728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A8AC4C5-39BE-4EB0-A941-7873FAEB20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27600" cy="3697288"/>
          </a:xfrm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66672EF-D0CE-4C90-8250-3A84C846B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CH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54C43AA-AB07-406D-9314-B6F9474869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181225"/>
            <a:ext cx="8001000" cy="1019175"/>
          </a:xfrm>
        </p:spPr>
        <p:txBody>
          <a:bodyPr tIns="18000"/>
          <a:lstStyle>
            <a:lvl1pPr>
              <a:lnSpc>
                <a:spcPct val="100000"/>
              </a:lnSpc>
              <a:tabLst>
                <a:tab pos="327025" algn="l"/>
                <a:tab pos="758825" algn="l"/>
              </a:tabLst>
              <a:defRPr sz="3200"/>
            </a:lvl1pPr>
          </a:lstStyle>
          <a:p>
            <a:pPr lvl="0"/>
            <a:r>
              <a:rPr lang="de-CH" altLang="de-DE" noProof="0"/>
              <a:t>Click to Edit </a:t>
            </a:r>
            <a:br>
              <a:rPr lang="de-CH" altLang="de-DE" noProof="0"/>
            </a:br>
            <a:r>
              <a:rPr lang="de-CH" altLang="de-DE" noProof="0"/>
              <a:t>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05D5BC5-4681-4F34-8C29-B8D5835F163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0" y="4191000"/>
            <a:ext cx="4191000" cy="1219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tabLst>
                <a:tab pos="3810000" algn="l"/>
              </a:tabLst>
              <a:defRPr sz="1400"/>
            </a:lvl1pPr>
          </a:lstStyle>
          <a:p>
            <a:pPr lvl="0"/>
            <a:r>
              <a:rPr lang="de-CH" altLang="de-DE" noProof="0"/>
              <a:t>Click to edit Master subtitle style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9696AF5-BCEE-4012-A274-58186EE1CC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58FBCE4-0CA2-4DA8-85C3-FB19B4F6DB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EBAC9350-93AB-4DA6-865A-FB6AB4948A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6172200"/>
            <a:ext cx="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503048CC-77C3-4486-A6F9-F60ED0B3C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113" y="2286000"/>
            <a:ext cx="557213" cy="773113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50000">
                <a:schemeClr val="bg1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CH"/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33DA708A-B22E-4230-8D03-63B031AA1A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0"/>
            <a:ext cx="9144000" cy="1281113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50000">
                <a:srgbClr val="FFFFFF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/>
            <a:endParaRPr lang="de-CH" altLang="de-DE" b="1"/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8A9D0C64-CCB4-4EA7-B2EE-064C7DFA47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172200"/>
            <a:ext cx="846138" cy="336550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50000">
                <a:srgbClr val="FFFFFF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de-CH" altLang="de-DE" b="1"/>
              <a:t>bengin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0905E-C717-4C1A-9ABC-FA1D90FB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85AA64-E836-4F54-A4A2-0B5D7CCDE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162D4D-D44D-468B-9254-340E6B7F98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0889FC-2F08-4290-830B-8E91D38B01C1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DDE2FE-356E-485F-8187-3E53E4BEDDE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2EA91B3-2474-42BD-A40A-C94EDD3C17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407801522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E576724-51A0-4625-823B-27490342E6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29375" y="314325"/>
            <a:ext cx="1952625" cy="54768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3D7122-91D9-408A-874F-AE06C68F0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500" y="314325"/>
            <a:ext cx="5705475" cy="5476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D1B03E-3FDE-4FC4-83B4-DA96512A8F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F3E56A-7E5F-48D3-8E00-5D5FD34CD2A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34536-0722-41D3-A652-A7384DADF92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EA5358-E62B-491B-A93E-8BB5D4F18E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18580644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376BE-706C-4CA9-9F9E-67EB2016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D597CE-D398-44BE-98B2-7CB7282EF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9C94C45-467D-4598-B432-C3B6B09E20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2B6DF4-B932-437B-BC0D-1CF571C5735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2858E6-53B9-4F5F-BB3E-E57185D0D1B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1B3FDD-251B-4E74-A594-36105CE8FD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211161478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B1570A-3962-46E2-B657-290C90212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44BA8E-0EBF-4B4E-A777-72AA70C6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A778A9-88A2-4C89-9C70-0369C1562E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CE87F6-73B0-4813-9B7E-66F6A22F177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5901A2-26D0-43F6-9460-51BED5D59C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FC4B93-0A5A-4F21-BB30-26A28FDEE5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62721601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A5C84-4A33-4443-A901-816450D6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84476C-3F11-449E-A49C-36F9347BB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1524000"/>
            <a:ext cx="3829050" cy="4267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459DBA-400E-4E8F-A3F6-DA8801D5F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2950" y="1524000"/>
            <a:ext cx="3829050" cy="4267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29303C-7EB5-460C-B661-10516DD7EA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9F8857-D237-4186-9363-088D989A415A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2605E06-C272-4823-B552-6C914DB74B8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A19D41A-E622-453C-AA0B-324FD2C259D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15742403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12DD1-F7BA-469C-808A-4B49BFC1D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BD7EF4-9FB6-492A-A8C5-4A56BBC9E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F8B563-D19E-4B1D-B0CB-ACA6F3E0C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45BE01-ADBC-4F40-B68D-FF44E7DF1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9200486-59C3-49BF-ADD2-0C2A82408E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A75753-5C0E-4AB3-AA89-86D6A6F265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E3510D-5D56-44D2-979E-122FEC3D6CC8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BE00536-D17C-4A74-97ED-04A19440C76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D11F6DCF-579B-4A34-A430-7E7E939F40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354616359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5ED34-CBE4-48D9-AE8C-F0477409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50D6EC-0BFF-4A2B-B7DF-92F68D0036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383D9D-5154-4A5E-863E-3C3BE805D5C5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3228E3-090F-4A4B-A40C-D3875D4AAEA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36ED0B-33A8-4737-886F-E2A12ABBA8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29206859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5E64872-302C-4851-ABDF-14356643F6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7D2FEB-033E-4D9A-8A8A-FFA9B1914B12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E2AAD7-11C8-4792-B361-FAC886E27EC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BC38A6-3E64-47D1-B489-26793D63574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11421703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2D11BC-0BA5-44CD-8F55-6EF634DC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A63494-8088-414E-86A2-CCE37F915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9B1373-2C45-46DE-9547-C32430C55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8AFEE3C-B999-4532-ACAD-29E21EF057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78EE0D-4D9B-4D79-96AC-BE67C7BED54A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F13CD06-86DB-4FCA-9795-57B0E13D9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91DFFF1-DB41-4B55-9D31-D5C7D31142E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240564359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8F2EE-F0BC-4BB4-87EE-036F62D02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3F19AC-8E2D-4C59-BCE3-377F170E3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02F333-1F09-4A4C-8A5E-64CA5648D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4DAAA6-C9DB-40B1-BE53-A918F741E0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646CB4-9EC5-4998-A770-33317356D25E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227D322-62EB-4C36-B867-78798C0B2A9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A95D690-66FE-490A-AD1B-2A06D736EA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Mapping values</a:t>
            </a:r>
          </a:p>
        </p:txBody>
      </p:sp>
    </p:spTree>
    <p:extLst>
      <p:ext uri="{BB962C8B-B14F-4D97-AF65-F5344CB8AC3E}">
        <p14:creationId xmlns:p14="http://schemas.microsoft.com/office/powerpoint/2010/main" val="160961980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C855AA1-282E-47DA-AC69-8DA795ED8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14325"/>
            <a:ext cx="78105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36000" rIns="18000" bIns="18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Click to Edit</a:t>
            </a:r>
            <a:br>
              <a:rPr lang="de-CH" altLang="de-DE"/>
            </a:br>
            <a:r>
              <a:rPr lang="de-CH" altLang="de-DE"/>
              <a:t>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BE7E5C0-E786-4951-8756-329ED7389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24000"/>
            <a:ext cx="78105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45" tIns="19045" rIns="19045" bIns="19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Click to edit Master text styles</a:t>
            </a:r>
          </a:p>
          <a:p>
            <a:pPr lvl="1"/>
            <a:r>
              <a:rPr lang="de-CH" altLang="de-DE"/>
              <a:t>Second level</a:t>
            </a:r>
          </a:p>
          <a:p>
            <a:pPr lvl="2"/>
            <a:r>
              <a:rPr lang="de-CH" altLang="de-DE"/>
              <a:t>Third level</a:t>
            </a:r>
          </a:p>
          <a:p>
            <a:pPr lvl="3"/>
            <a:r>
              <a:rPr lang="de-CH" altLang="de-DE"/>
              <a:t>Fourth level</a:t>
            </a:r>
          </a:p>
          <a:p>
            <a:pPr lvl="4"/>
            <a:r>
              <a:rPr lang="de-CH" altLang="de-DE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4E2AA4-090D-4861-B733-159D5E4DA0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9200" y="6172200"/>
            <a:ext cx="2254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871538" eaLnBrk="0" hangingPunct="0">
              <a:defRPr sz="1000" b="1"/>
            </a:lvl1pPr>
          </a:lstStyle>
          <a:p>
            <a:fld id="{FBBDE57F-78ED-4421-9A93-F4FB12B63DD8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BD46F416-1976-4300-9747-38CA75EB9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0" y="6477000"/>
            <a:ext cx="4114800" cy="13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871538" eaLnBrk="0" hangingPunct="0">
              <a:lnSpc>
                <a:spcPts val="1063"/>
              </a:lnSpc>
              <a:defRPr sz="1000"/>
            </a:lvl1pPr>
          </a:lstStyle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1CFB11C7-0077-49BE-BA59-2A2F3286B7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342063"/>
            <a:ext cx="4114800" cy="13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871538" eaLnBrk="0" hangingPunct="0">
              <a:lnSpc>
                <a:spcPts val="1063"/>
              </a:lnSpc>
              <a:defRPr sz="1000"/>
            </a:lvl1pPr>
          </a:lstStyle>
          <a:p>
            <a:r>
              <a:rPr lang="de-CH" altLang="de-DE"/>
              <a:t>Mapping values</a:t>
            </a:r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F765426A-3A4B-484B-A33E-B26F62AFD6B7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6172200"/>
            <a:ext cx="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06B5C876-E129-4E2D-B1B4-B24BB66A2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381000"/>
            <a:ext cx="395288" cy="557213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50000">
                <a:schemeClr val="bg1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CH"/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B1BB588E-E99A-4C07-9395-1CD3F93DD46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172200"/>
            <a:ext cx="846138" cy="336550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50000">
                <a:srgbClr val="FFFFFF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de-CH" altLang="de-DE" b="1"/>
              <a:t>bengin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rgbClr val="00235B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panose="020B0604020202020204" pitchFamily="34" charset="0"/>
        </a:defRPr>
      </a:lvl9pPr>
    </p:titleStyle>
    <p:bodyStyle>
      <a:lvl1pPr marL="287338" indent="-287338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60413" indent="-282575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5075" indent="-2809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09738" indent="-284163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065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">
            <a:extLst>
              <a:ext uri="{FF2B5EF4-FFF2-40B4-BE49-F238E27FC236}">
                <a16:creationId xmlns:a16="http://schemas.microsoft.com/office/drawing/2014/main" id="{1661862A-0FA2-4DE4-9BE2-903AF25CC4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3B3AB-A161-4E8F-8B10-BFF1FBDCB941}" type="slidenum">
              <a:rPr lang="de-CH" altLang="de-DE"/>
              <a:pPr/>
              <a:t>1</a:t>
            </a:fld>
            <a:endParaRPr lang="de-CH" altLang="de-DE"/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7B98519B-D7E7-484C-8B04-F9BF25F37B1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BB885537-DEAF-46D3-B982-D00B938CDAD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altLang="de-DE"/>
              <a:t>Mapping values</a:t>
            </a:r>
          </a:p>
        </p:txBody>
      </p:sp>
      <p:sp>
        <p:nvSpPr>
          <p:cNvPr id="101378" name="Text Box 2">
            <a:extLst>
              <a:ext uri="{FF2B5EF4-FFF2-40B4-BE49-F238E27FC236}">
                <a16:creationId xmlns:a16="http://schemas.microsoft.com/office/drawing/2014/main" id="{4981D069-6F73-4B0B-B424-A04E2CD01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50000">
                <a:srgbClr val="FFFFFF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/>
            <a:endParaRPr lang="de-CH" altLang="de-DE" sz="6000" b="1"/>
          </a:p>
          <a:p>
            <a:pPr algn="ctr"/>
            <a:endParaRPr lang="de-CH" altLang="de-DE" sz="6000" b="1"/>
          </a:p>
          <a:p>
            <a:pPr algn="ctr"/>
            <a:endParaRPr lang="de-CH" altLang="de-DE" sz="6000" b="1"/>
          </a:p>
          <a:p>
            <a:pPr algn="ctr"/>
            <a:r>
              <a:rPr lang="de-CH" altLang="de-DE" sz="8000" b="1"/>
              <a:t>bengin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C67D6745-9F01-4DBF-9660-57AD892559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CF4FDE-6C48-43B1-A8E9-BD110F389A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 altLang="de-DE"/>
              <a:t>Mapping values</a:t>
            </a:r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F74AABB8-2BBC-4E5D-92E8-3792E9293F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181225"/>
            <a:ext cx="8001000" cy="979488"/>
          </a:xfrm>
        </p:spPr>
        <p:txBody>
          <a:bodyPr anchor="ctr"/>
          <a:lstStyle/>
          <a:p>
            <a:r>
              <a:rPr lang="en-US" altLang="de-DE"/>
              <a:t>Expanding value paradigm (in a hurry)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E32ABEF1-DFC5-4B53-8E14-F2315FC240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tabLst/>
            </a:pPr>
            <a:r>
              <a:rPr lang="en-US" altLang="de-DE" sz="2000"/>
              <a:t>Peter Bretscher</a:t>
            </a:r>
          </a:p>
          <a:p>
            <a:pPr>
              <a:lnSpc>
                <a:spcPct val="100000"/>
              </a:lnSpc>
              <a:spcBef>
                <a:spcPct val="0"/>
              </a:spcBef>
              <a:tabLst/>
            </a:pPr>
            <a:endParaRPr lang="en-US" altLang="de-DE" sz="2000"/>
          </a:p>
          <a:p>
            <a:pPr>
              <a:lnSpc>
                <a:spcPct val="100000"/>
              </a:lnSpc>
              <a:spcBef>
                <a:spcPct val="0"/>
              </a:spcBef>
              <a:tabLst/>
            </a:pPr>
            <a:r>
              <a:rPr lang="en-US" altLang="de-DE" sz="2000"/>
              <a:t>6. November 2002</a:t>
            </a:r>
          </a:p>
          <a:p>
            <a:pPr>
              <a:lnSpc>
                <a:spcPct val="100000"/>
              </a:lnSpc>
              <a:spcBef>
                <a:spcPct val="0"/>
              </a:spcBef>
              <a:tabLst/>
            </a:pPr>
            <a:endParaRPr lang="en-US" altLang="de-DE" sz="200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8B9F03F9-83CA-48DC-B351-329B18002B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34A4E-7BC7-4983-AC9E-8C916AFEB01F}" type="slidenum">
              <a:rPr lang="de-CH" altLang="de-DE"/>
              <a:pPr/>
              <a:t>3</a:t>
            </a:fld>
            <a:endParaRPr lang="de-CH" altLang="de-DE"/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8072B6A1-37F0-49CF-B0D2-E297D020270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3C90691A-FACE-4D0A-9B21-32FB097504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altLang="de-DE"/>
              <a:t>Mapping values</a:t>
            </a:r>
          </a:p>
        </p:txBody>
      </p:sp>
      <p:grpSp>
        <p:nvGrpSpPr>
          <p:cNvPr id="106511" name="Group 15">
            <a:extLst>
              <a:ext uri="{FF2B5EF4-FFF2-40B4-BE49-F238E27FC236}">
                <a16:creationId xmlns:a16="http://schemas.microsoft.com/office/drawing/2014/main" id="{1A7B0576-5EFE-48E4-897C-5CD63D759DC3}"/>
              </a:ext>
            </a:extLst>
          </p:cNvPr>
          <p:cNvGrpSpPr>
            <a:grpSpLocks/>
          </p:cNvGrpSpPr>
          <p:nvPr/>
        </p:nvGrpSpPr>
        <p:grpSpPr bwMode="auto">
          <a:xfrm>
            <a:off x="5768975" y="1600200"/>
            <a:ext cx="2003425" cy="3962400"/>
            <a:chOff x="3634" y="1008"/>
            <a:chExt cx="1262" cy="2496"/>
          </a:xfrm>
        </p:grpSpPr>
        <p:sp>
          <p:nvSpPr>
            <p:cNvPr id="106501" name="AutoShape 5">
              <a:extLst>
                <a:ext uri="{FF2B5EF4-FFF2-40B4-BE49-F238E27FC236}">
                  <a16:creationId xmlns:a16="http://schemas.microsoft.com/office/drawing/2014/main" id="{98A564D5-45E0-45C7-BB32-26994B39F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4" y="1488"/>
              <a:ext cx="1262" cy="2016"/>
            </a:xfrm>
            <a:prstGeom prst="homePlate">
              <a:avLst>
                <a:gd name="adj" fmla="val 25000"/>
              </a:avLst>
            </a:prstGeom>
            <a:gradFill rotWithShape="0">
              <a:gsLst>
                <a:gs pos="0">
                  <a:schemeClr val="bg2"/>
                </a:gs>
                <a:gs pos="50000">
                  <a:srgbClr val="FFFFFF"/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altLang="de-DE" sz="2000" b="1"/>
                <a:t>Applications</a:t>
              </a:r>
            </a:p>
            <a:p>
              <a:pPr eaLnBrk="0" hangingPunct="0"/>
              <a:r>
                <a:rPr lang="en-US" altLang="de-DE" sz="2000" b="1"/>
                <a:t>Outlook</a:t>
              </a:r>
            </a:p>
          </p:txBody>
        </p:sp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4190A546-616E-417A-ACB0-B502536ED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7" y="1008"/>
              <a:ext cx="45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de-DE" sz="2800" b="1"/>
                <a:t>3.</a:t>
              </a:r>
            </a:p>
          </p:txBody>
        </p:sp>
      </p:grpSp>
      <p:grpSp>
        <p:nvGrpSpPr>
          <p:cNvPr id="106513" name="Group 17">
            <a:extLst>
              <a:ext uri="{FF2B5EF4-FFF2-40B4-BE49-F238E27FC236}">
                <a16:creationId xmlns:a16="http://schemas.microsoft.com/office/drawing/2014/main" id="{1911134F-5817-4BDA-B274-7A0BB8B4D00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600200"/>
            <a:ext cx="2003425" cy="3962400"/>
            <a:chOff x="672" y="1008"/>
            <a:chExt cx="1262" cy="2496"/>
          </a:xfrm>
        </p:grpSpPr>
        <p:sp>
          <p:nvSpPr>
            <p:cNvPr id="106503" name="AutoShape 7">
              <a:extLst>
                <a:ext uri="{FF2B5EF4-FFF2-40B4-BE49-F238E27FC236}">
                  <a16:creationId xmlns:a16="http://schemas.microsoft.com/office/drawing/2014/main" id="{14F25710-4585-40C5-BD3A-C0CFCDAE9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488"/>
              <a:ext cx="1262" cy="2016"/>
            </a:xfrm>
            <a:prstGeom prst="homePlate">
              <a:avLst>
                <a:gd name="adj" fmla="val 25000"/>
              </a:avLst>
            </a:prstGeom>
            <a:gradFill rotWithShape="0">
              <a:gsLst>
                <a:gs pos="0">
                  <a:schemeClr val="bg2"/>
                </a:gs>
                <a:gs pos="50000">
                  <a:srgbClr val="FFFFFF"/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altLang="de-DE" sz="2000" b="1"/>
                <a:t>Objects</a:t>
              </a:r>
            </a:p>
            <a:p>
              <a:pPr eaLnBrk="0" hangingPunct="0"/>
              <a:r>
                <a:rPr lang="en-US" altLang="de-DE" sz="2000" b="1"/>
                <a:t>Measures</a:t>
              </a:r>
            </a:p>
            <a:p>
              <a:pPr eaLnBrk="0" hangingPunct="0"/>
              <a:r>
                <a:rPr lang="en-US" altLang="de-DE" sz="2000" b="1"/>
                <a:t>Values</a:t>
              </a:r>
            </a:p>
            <a:p>
              <a:pPr eaLnBrk="0" hangingPunct="0"/>
              <a:r>
                <a:rPr lang="en-US" altLang="de-DE" sz="2000" b="1"/>
                <a:t>Maps</a:t>
              </a:r>
              <a:endParaRPr lang="en-US" altLang="de-DE" sz="2400" b="1"/>
            </a:p>
          </p:txBody>
        </p:sp>
        <p:sp>
          <p:nvSpPr>
            <p:cNvPr id="106504" name="Text Box 8">
              <a:extLst>
                <a:ext uri="{FF2B5EF4-FFF2-40B4-BE49-F238E27FC236}">
                  <a16:creationId xmlns:a16="http://schemas.microsoft.com/office/drawing/2014/main" id="{F876D01D-2FE0-464F-BFB7-2C39DFF502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1008"/>
              <a:ext cx="45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de-DE" sz="2800" b="1"/>
                <a:t>1.</a:t>
              </a:r>
            </a:p>
          </p:txBody>
        </p:sp>
      </p:grpSp>
      <p:grpSp>
        <p:nvGrpSpPr>
          <p:cNvPr id="106512" name="Group 16">
            <a:extLst>
              <a:ext uri="{FF2B5EF4-FFF2-40B4-BE49-F238E27FC236}">
                <a16:creationId xmlns:a16="http://schemas.microsoft.com/office/drawing/2014/main" id="{31200064-45FA-4B6A-A2EA-E75247703CD8}"/>
              </a:ext>
            </a:extLst>
          </p:cNvPr>
          <p:cNvGrpSpPr>
            <a:grpSpLocks/>
          </p:cNvGrpSpPr>
          <p:nvPr/>
        </p:nvGrpSpPr>
        <p:grpSpPr bwMode="auto">
          <a:xfrm>
            <a:off x="3417888" y="1600200"/>
            <a:ext cx="2003425" cy="3962400"/>
            <a:chOff x="2153" y="1008"/>
            <a:chExt cx="1262" cy="2496"/>
          </a:xfrm>
        </p:grpSpPr>
        <p:sp>
          <p:nvSpPr>
            <p:cNvPr id="106505" name="AutoShape 9">
              <a:extLst>
                <a:ext uri="{FF2B5EF4-FFF2-40B4-BE49-F238E27FC236}">
                  <a16:creationId xmlns:a16="http://schemas.microsoft.com/office/drawing/2014/main" id="{C6F31181-BFD8-4FF6-9883-D07B5A448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3" y="1488"/>
              <a:ext cx="1262" cy="2016"/>
            </a:xfrm>
            <a:prstGeom prst="homePlate">
              <a:avLst>
                <a:gd name="adj" fmla="val 25000"/>
              </a:avLst>
            </a:prstGeom>
            <a:gradFill rotWithShape="0">
              <a:gsLst>
                <a:gs pos="0">
                  <a:schemeClr val="bg2"/>
                </a:gs>
                <a:gs pos="50000">
                  <a:srgbClr val="FFFFFF"/>
                </a:gs>
                <a:gs pos="100000">
                  <a:schemeClr val="bg2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altLang="de-DE" sz="2000" b="1"/>
                <a:t>Relative and absolute Value maps</a:t>
              </a:r>
              <a:endParaRPr lang="en-US" altLang="de-DE" sz="1800" b="1"/>
            </a:p>
          </p:txBody>
        </p:sp>
        <p:sp>
          <p:nvSpPr>
            <p:cNvPr id="106506" name="Text Box 10">
              <a:extLst>
                <a:ext uri="{FF2B5EF4-FFF2-40B4-BE49-F238E27FC236}">
                  <a16:creationId xmlns:a16="http://schemas.microsoft.com/office/drawing/2014/main" id="{DB0E575C-0FE3-4349-BD35-D1938DB73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6" y="1008"/>
              <a:ext cx="45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de-DE" sz="2800" b="1"/>
                <a:t>2.</a:t>
              </a:r>
            </a:p>
          </p:txBody>
        </p:sp>
      </p:grpSp>
      <p:sp>
        <p:nvSpPr>
          <p:cNvPr id="106510" name="Rectangle 14">
            <a:extLst>
              <a:ext uri="{FF2B5EF4-FFF2-40B4-BE49-F238E27FC236}">
                <a16:creationId xmlns:a16="http://schemas.microsoft.com/office/drawing/2014/main" id="{BEC0A57B-8473-4758-899F-6D5555818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09600"/>
          </a:xfrm>
          <a:noFill/>
          <a:ln/>
        </p:spPr>
        <p:txBody>
          <a:bodyPr anchor="ctr"/>
          <a:lstStyle/>
          <a:p>
            <a:r>
              <a:rPr lang="de-CH" altLang="de-DE">
                <a:solidFill>
                  <a:schemeClr val="tx1"/>
                </a:solidFill>
              </a:rPr>
              <a:t>Agenda</a:t>
            </a:r>
            <a:endParaRPr lang="en-US" alt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liennummernplatzhalter 3">
            <a:extLst>
              <a:ext uri="{FF2B5EF4-FFF2-40B4-BE49-F238E27FC236}">
                <a16:creationId xmlns:a16="http://schemas.microsoft.com/office/drawing/2014/main" id="{71A3EAC9-1EFD-426A-8EDD-1B9AAB12F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DFFFB-A0A9-49B6-A072-6B10E2134920}" type="slidenum">
              <a:rPr lang="de-CH" altLang="de-DE"/>
              <a:pPr/>
              <a:t>4</a:t>
            </a:fld>
            <a:endParaRPr lang="de-CH" altLang="de-DE"/>
          </a:p>
        </p:txBody>
      </p:sp>
      <p:sp>
        <p:nvSpPr>
          <p:cNvPr id="63" name="Datumsplatzhalter 4">
            <a:extLst>
              <a:ext uri="{FF2B5EF4-FFF2-40B4-BE49-F238E27FC236}">
                <a16:creationId xmlns:a16="http://schemas.microsoft.com/office/drawing/2014/main" id="{2D39A8E6-62D2-45BD-B565-09441918969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64" name="Fußzeilenplatzhalter 5">
            <a:extLst>
              <a:ext uri="{FF2B5EF4-FFF2-40B4-BE49-F238E27FC236}">
                <a16:creationId xmlns:a16="http://schemas.microsoft.com/office/drawing/2014/main" id="{E4BA29AF-8A8F-4FDB-813A-14C9E2392D5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altLang="de-DE"/>
              <a:t>Mapping values</a:t>
            </a:r>
          </a:p>
        </p:txBody>
      </p:sp>
      <p:grpSp>
        <p:nvGrpSpPr>
          <p:cNvPr id="37963" name="Group 75">
            <a:extLst>
              <a:ext uri="{FF2B5EF4-FFF2-40B4-BE49-F238E27FC236}">
                <a16:creationId xmlns:a16="http://schemas.microsoft.com/office/drawing/2014/main" id="{CF66B69F-8FDC-4342-8F4C-C187E26E275D}"/>
              </a:ext>
            </a:extLst>
          </p:cNvPr>
          <p:cNvGrpSpPr>
            <a:grpSpLocks/>
          </p:cNvGrpSpPr>
          <p:nvPr/>
        </p:nvGrpSpPr>
        <p:grpSpPr bwMode="auto">
          <a:xfrm>
            <a:off x="0" y="3781425"/>
            <a:ext cx="9144000" cy="2284413"/>
            <a:chOff x="0" y="2382"/>
            <a:chExt cx="5760" cy="1439"/>
          </a:xfrm>
        </p:grpSpPr>
        <p:sp>
          <p:nvSpPr>
            <p:cNvPr id="37953" name="Rectangle 65">
              <a:extLst>
                <a:ext uri="{FF2B5EF4-FFF2-40B4-BE49-F238E27FC236}">
                  <a16:creationId xmlns:a16="http://schemas.microsoft.com/office/drawing/2014/main" id="{B6F231EA-1B74-47DF-9681-BC7BF5701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382"/>
              <a:ext cx="5760" cy="1439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sp>
          <p:nvSpPr>
            <p:cNvPr id="37951" name="Text Box 63">
              <a:extLst>
                <a:ext uri="{FF2B5EF4-FFF2-40B4-BE49-F238E27FC236}">
                  <a16:creationId xmlns:a16="http://schemas.microsoft.com/office/drawing/2014/main" id="{563549AD-5685-4BB5-BFAC-09F8591E8B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" y="2642"/>
              <a:ext cx="6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de-DE" sz="2000" b="1"/>
                <a:t>Metrics</a:t>
              </a:r>
            </a:p>
          </p:txBody>
        </p:sp>
      </p:grpSp>
      <p:sp>
        <p:nvSpPr>
          <p:cNvPr id="37952" name="Rectangle 64">
            <a:extLst>
              <a:ext uri="{FF2B5EF4-FFF2-40B4-BE49-F238E27FC236}">
                <a16:creationId xmlns:a16="http://schemas.microsoft.com/office/drawing/2014/main" id="{23EE4C28-C5B3-428F-862A-9903E1B3A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6325"/>
            <a:ext cx="9144000" cy="24003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CH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272E4DA5-090B-4577-9CA6-667FD5AE61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381000"/>
            <a:ext cx="7810500" cy="609600"/>
          </a:xfrm>
        </p:spPr>
        <p:txBody>
          <a:bodyPr anchor="ctr"/>
          <a:lstStyle/>
          <a:p>
            <a:r>
              <a:rPr lang="en-US" altLang="de-DE">
                <a:solidFill>
                  <a:schemeClr val="tx1"/>
                </a:solidFill>
              </a:rPr>
              <a:t>Objects – Measures – Values – Maps</a:t>
            </a:r>
          </a:p>
        </p:txBody>
      </p:sp>
      <p:grpSp>
        <p:nvGrpSpPr>
          <p:cNvPr id="37964" name="Group 76">
            <a:extLst>
              <a:ext uri="{FF2B5EF4-FFF2-40B4-BE49-F238E27FC236}">
                <a16:creationId xmlns:a16="http://schemas.microsoft.com/office/drawing/2014/main" id="{0C603A5D-A7F6-4AA3-ACF4-EF4E2AB26B6C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1169988"/>
            <a:ext cx="1600200" cy="1606550"/>
            <a:chOff x="1584" y="737"/>
            <a:chExt cx="1008" cy="1012"/>
          </a:xfrm>
        </p:grpSpPr>
        <p:grpSp>
          <p:nvGrpSpPr>
            <p:cNvPr id="37958" name="Group 70">
              <a:extLst>
                <a:ext uri="{FF2B5EF4-FFF2-40B4-BE49-F238E27FC236}">
                  <a16:creationId xmlns:a16="http://schemas.microsoft.com/office/drawing/2014/main" id="{25D57753-C8AF-4B47-9A2B-C1F2EDC9DF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173"/>
              <a:ext cx="1008" cy="576"/>
              <a:chOff x="1584" y="1173"/>
              <a:chExt cx="1008" cy="576"/>
            </a:xfrm>
          </p:grpSpPr>
          <p:sp>
            <p:nvSpPr>
              <p:cNvPr id="37901" name="Line 13">
                <a:extLst>
                  <a:ext uri="{FF2B5EF4-FFF2-40B4-BE49-F238E27FC236}">
                    <a16:creationId xmlns:a16="http://schemas.microsoft.com/office/drawing/2014/main" id="{74A3969C-F64C-4658-801D-5CEDAD95DD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4" y="1173"/>
                <a:ext cx="672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/>
              <a:lstStyle/>
              <a:p>
                <a:endParaRPr lang="de-CH"/>
              </a:p>
            </p:txBody>
          </p:sp>
          <p:sp>
            <p:nvSpPr>
              <p:cNvPr id="37902" name="Line 14">
                <a:extLst>
                  <a:ext uri="{FF2B5EF4-FFF2-40B4-BE49-F238E27FC236}">
                    <a16:creationId xmlns:a16="http://schemas.microsoft.com/office/drawing/2014/main" id="{816297AB-5648-4E83-8B1D-395A47588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365"/>
                <a:ext cx="672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/>
              <a:lstStyle/>
              <a:p>
                <a:endParaRPr lang="de-CH"/>
              </a:p>
            </p:txBody>
          </p:sp>
          <p:sp>
            <p:nvSpPr>
              <p:cNvPr id="37903" name="Line 15">
                <a:extLst>
                  <a:ext uri="{FF2B5EF4-FFF2-40B4-BE49-F238E27FC236}">
                    <a16:creationId xmlns:a16="http://schemas.microsoft.com/office/drawing/2014/main" id="{B10162D4-2880-47D3-9AC8-EA3C4F70F4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1557"/>
                <a:ext cx="672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/>
              <a:lstStyle/>
              <a:p>
                <a:endParaRPr lang="de-CH"/>
              </a:p>
            </p:txBody>
          </p:sp>
          <p:sp>
            <p:nvSpPr>
              <p:cNvPr id="37904" name="Line 16">
                <a:extLst>
                  <a:ext uri="{FF2B5EF4-FFF2-40B4-BE49-F238E27FC236}">
                    <a16:creationId xmlns:a16="http://schemas.microsoft.com/office/drawing/2014/main" id="{D35EF768-257E-4A3D-8B22-CB792EB1D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749"/>
                <a:ext cx="672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/>
              <a:lstStyle/>
              <a:p>
                <a:endParaRPr lang="de-CH"/>
              </a:p>
            </p:txBody>
          </p:sp>
        </p:grpSp>
        <p:sp>
          <p:nvSpPr>
            <p:cNvPr id="37908" name="Text Box 20">
              <a:extLst>
                <a:ext uri="{FF2B5EF4-FFF2-40B4-BE49-F238E27FC236}">
                  <a16:creationId xmlns:a16="http://schemas.microsoft.com/office/drawing/2014/main" id="{86845CA3-B5A6-4B9A-9E4F-E1513EBB1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737"/>
              <a:ext cx="8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de-DE" sz="2000" b="1"/>
                <a:t>Measures</a:t>
              </a:r>
            </a:p>
          </p:txBody>
        </p:sp>
      </p:grpSp>
      <p:sp>
        <p:nvSpPr>
          <p:cNvPr id="37914" name="AutoShape 26">
            <a:extLst>
              <a:ext uri="{FF2B5EF4-FFF2-40B4-BE49-F238E27FC236}">
                <a16:creationId xmlns:a16="http://schemas.microsoft.com/office/drawing/2014/main" id="{5DEFA084-B5C8-44EB-96EB-346C8D3B9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252538"/>
            <a:ext cx="1981200" cy="17526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lin ang="0" scaled="1"/>
          </a:gra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altLang="de-DE" sz="1800" b="1">
                <a:solidFill>
                  <a:schemeClr val="bg1"/>
                </a:solidFill>
              </a:rPr>
              <a:t>Black</a:t>
            </a:r>
          </a:p>
          <a:p>
            <a:pPr algn="ctr"/>
            <a:r>
              <a:rPr lang="en-US" altLang="de-DE" sz="1800" b="1">
                <a:solidFill>
                  <a:schemeClr val="bg1"/>
                </a:solidFill>
              </a:rPr>
              <a:t>Box</a:t>
            </a:r>
          </a:p>
        </p:txBody>
      </p:sp>
      <p:grpSp>
        <p:nvGrpSpPr>
          <p:cNvPr id="37959" name="Group 71">
            <a:extLst>
              <a:ext uri="{FF2B5EF4-FFF2-40B4-BE49-F238E27FC236}">
                <a16:creationId xmlns:a16="http://schemas.microsoft.com/office/drawing/2014/main" id="{7DA50441-75B8-4025-8E37-BF0271272B91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1169988"/>
            <a:ext cx="2060575" cy="2306637"/>
            <a:chOff x="4320" y="737"/>
            <a:chExt cx="1298" cy="1453"/>
          </a:xfrm>
        </p:grpSpPr>
        <p:sp>
          <p:nvSpPr>
            <p:cNvPr id="37909" name="Line 21">
              <a:extLst>
                <a:ext uri="{FF2B5EF4-FFF2-40B4-BE49-F238E27FC236}">
                  <a16:creationId xmlns:a16="http://schemas.microsoft.com/office/drawing/2014/main" id="{E3615FDA-F2ED-4F9F-BC6E-FFFCF6E18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173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11" name="Text Box 23">
              <a:extLst>
                <a:ext uri="{FF2B5EF4-FFF2-40B4-BE49-F238E27FC236}">
                  <a16:creationId xmlns:a16="http://schemas.microsoft.com/office/drawing/2014/main" id="{A712B572-D9A7-4359-B786-416800021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6" y="737"/>
              <a:ext cx="10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de-DE" sz="2000" b="1"/>
                <a:t>Key Figures</a:t>
              </a:r>
            </a:p>
          </p:txBody>
        </p:sp>
        <p:sp>
          <p:nvSpPr>
            <p:cNvPr id="37923" name="Rectangle 35">
              <a:extLst>
                <a:ext uri="{FF2B5EF4-FFF2-40B4-BE49-F238E27FC236}">
                  <a16:creationId xmlns:a16="http://schemas.microsoft.com/office/drawing/2014/main" id="{67FD354B-3588-485E-8129-8B0C54C5C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308"/>
              <a:ext cx="1298" cy="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marL="457200" indent="-457200" defTabSz="7620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indent="-457200" defTabSz="7620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600200" indent="-457200" defTabSz="7620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2171700" indent="-457200" defTabSz="7620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743200" indent="-457200" defTabSz="7620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3200400" indent="-457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657600" indent="-457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4114800" indent="-457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572000" indent="-457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ts val="1200"/>
                </a:spcBef>
              </a:pPr>
              <a:r>
                <a:rPr lang="en-US" altLang="de-DE" sz="1400" b="1"/>
                <a:t>1. Absolute [€, $, CHF]</a:t>
              </a:r>
            </a:p>
            <a:p>
              <a:pPr>
                <a:spcBef>
                  <a:spcPts val="1200"/>
                </a:spcBef>
              </a:pPr>
              <a:r>
                <a:rPr lang="en-US" altLang="de-DE" sz="1400" b="1"/>
                <a:t>2. Absolute [€, $, CHF]</a:t>
              </a:r>
            </a:p>
            <a:p>
              <a:pPr>
                <a:spcBef>
                  <a:spcPts val="1200"/>
                </a:spcBef>
              </a:pPr>
              <a:r>
                <a:rPr lang="en-US" altLang="de-DE" sz="1400" b="1"/>
                <a:t>3.   ......</a:t>
              </a:r>
            </a:p>
            <a:p>
              <a:pPr>
                <a:spcBef>
                  <a:spcPts val="1200"/>
                </a:spcBef>
              </a:pPr>
              <a:r>
                <a:rPr lang="en-US" altLang="de-DE" sz="1400" b="1"/>
                <a:t>n	relative</a:t>
              </a:r>
            </a:p>
          </p:txBody>
        </p:sp>
      </p:grpSp>
      <p:grpSp>
        <p:nvGrpSpPr>
          <p:cNvPr id="37965" name="Group 77">
            <a:extLst>
              <a:ext uri="{FF2B5EF4-FFF2-40B4-BE49-F238E27FC236}">
                <a16:creationId xmlns:a16="http://schemas.microsoft.com/office/drawing/2014/main" id="{08848469-10A4-419B-A07F-B7ED7814858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155700"/>
            <a:ext cx="2819400" cy="2124075"/>
            <a:chOff x="192" y="728"/>
            <a:chExt cx="1776" cy="1338"/>
          </a:xfrm>
        </p:grpSpPr>
        <p:sp>
          <p:nvSpPr>
            <p:cNvPr id="37907" name="Text Box 19">
              <a:extLst>
                <a:ext uri="{FF2B5EF4-FFF2-40B4-BE49-F238E27FC236}">
                  <a16:creationId xmlns:a16="http://schemas.microsoft.com/office/drawing/2014/main" id="{E2B3691A-B717-4DC2-A2AC-C25D52DD29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" y="728"/>
              <a:ext cx="6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de-DE" sz="2000" b="1"/>
                <a:t>Object</a:t>
              </a:r>
            </a:p>
          </p:txBody>
        </p:sp>
        <p:grpSp>
          <p:nvGrpSpPr>
            <p:cNvPr id="37957" name="Group 69">
              <a:extLst>
                <a:ext uri="{FF2B5EF4-FFF2-40B4-BE49-F238E27FC236}">
                  <a16:creationId xmlns:a16="http://schemas.microsoft.com/office/drawing/2014/main" id="{2CF46E83-E825-4436-AFF8-D418CA490C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996"/>
              <a:ext cx="1776" cy="1070"/>
              <a:chOff x="192" y="996"/>
              <a:chExt cx="1776" cy="1070"/>
            </a:xfrm>
          </p:grpSpPr>
          <p:sp>
            <p:nvSpPr>
              <p:cNvPr id="37920" name="Rectangle 32">
                <a:extLst>
                  <a:ext uri="{FF2B5EF4-FFF2-40B4-BE49-F238E27FC236}">
                    <a16:creationId xmlns:a16="http://schemas.microsoft.com/office/drawing/2014/main" id="{C3CF94ED-453A-47D8-90B4-AF1B1E0BB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996"/>
                <a:ext cx="177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33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>
                <a:lvl1pPr defTabSz="7620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571500" defTabSz="7620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defTabSz="7620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714500" defTabSz="7620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286000" defTabSz="7620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ts val="1200"/>
                  </a:spcBef>
                </a:pPr>
                <a:r>
                  <a:rPr lang="en-US" altLang="de-DE" sz="1200"/>
                  <a:t>Nature: </a:t>
                </a:r>
                <a:r>
                  <a:rPr lang="en-US" altLang="de-DE" sz="1200">
                    <a:sym typeface="Wingdings" panose="05000000000000000000" pitchFamily="2" charset="2"/>
                  </a:rPr>
                  <a:t></a:t>
                </a:r>
                <a:r>
                  <a:rPr lang="en-US" altLang="de-DE" sz="1200"/>
                  <a:t> tangible, intangible</a:t>
                </a:r>
              </a:p>
            </p:txBody>
          </p:sp>
          <p:grpSp>
            <p:nvGrpSpPr>
              <p:cNvPr id="37954" name="Group 66">
                <a:extLst>
                  <a:ext uri="{FF2B5EF4-FFF2-40B4-BE49-F238E27FC236}">
                    <a16:creationId xmlns:a16="http://schemas.microsoft.com/office/drawing/2014/main" id="{2CDB7BB4-474A-4856-A833-32026455D3E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302" y="1173"/>
                <a:ext cx="970" cy="893"/>
                <a:chOff x="288" y="1077"/>
                <a:chExt cx="1200" cy="1104"/>
              </a:xfrm>
            </p:grpSpPr>
            <p:sp>
              <p:nvSpPr>
                <p:cNvPr id="37893" name="Oval 5">
                  <a:extLst>
                    <a:ext uri="{FF2B5EF4-FFF2-40B4-BE49-F238E27FC236}">
                      <a16:creationId xmlns:a16="http://schemas.microsoft.com/office/drawing/2014/main" id="{D9260D71-80AE-41FF-8F6A-71765AF4E5E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88" y="1269"/>
                  <a:ext cx="288" cy="288"/>
                </a:xfrm>
                <a:prstGeom prst="ellipse">
                  <a:avLst/>
                </a:prstGeom>
                <a:pattFill prst="wdDnDiag">
                  <a:fgClr>
                    <a:srgbClr val="FFCCFF"/>
                  </a:fgClr>
                  <a:bgClr>
                    <a:srgbClr val="FFFF99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894" name="Oval 6">
                  <a:extLst>
                    <a:ext uri="{FF2B5EF4-FFF2-40B4-BE49-F238E27FC236}">
                      <a16:creationId xmlns:a16="http://schemas.microsoft.com/office/drawing/2014/main" id="{8F25D2C7-0658-4FAE-B9F7-DF0769160BF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816" y="1077"/>
                  <a:ext cx="288" cy="288"/>
                </a:xfrm>
                <a:prstGeom prst="ellipse">
                  <a:avLst/>
                </a:prstGeom>
                <a:pattFill prst="dotGrid">
                  <a:fgClr>
                    <a:srgbClr val="FFCCFF"/>
                  </a:fgClr>
                  <a:bgClr>
                    <a:srgbClr val="FFFF99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895" name="Oval 7">
                  <a:extLst>
                    <a:ext uri="{FF2B5EF4-FFF2-40B4-BE49-F238E27FC236}">
                      <a16:creationId xmlns:a16="http://schemas.microsoft.com/office/drawing/2014/main" id="{1C410AF7-3210-410D-8F26-5AC24EB2EEE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104" y="1365"/>
                  <a:ext cx="288" cy="288"/>
                </a:xfrm>
                <a:prstGeom prst="ellipse">
                  <a:avLst/>
                </a:prstGeom>
                <a:pattFill prst="dashVert">
                  <a:fgClr>
                    <a:schemeClr val="accent1"/>
                  </a:fgClr>
                  <a:bgClr>
                    <a:srgbClr val="99CCFF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896" name="Oval 8">
                  <a:extLst>
                    <a:ext uri="{FF2B5EF4-FFF2-40B4-BE49-F238E27FC236}">
                      <a16:creationId xmlns:a16="http://schemas.microsoft.com/office/drawing/2014/main" id="{01EF6CDF-7941-444E-BAEF-052044089ED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84" y="1797"/>
                  <a:ext cx="288" cy="288"/>
                </a:xfrm>
                <a:prstGeom prst="ellipse">
                  <a:avLst/>
                </a:prstGeom>
                <a:pattFill prst="wdUpDiag">
                  <a:fgClr>
                    <a:schemeClr val="accent1"/>
                  </a:fgClr>
                  <a:bgClr>
                    <a:srgbClr val="99CCFF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897" name="Oval 9">
                  <a:extLst>
                    <a:ext uri="{FF2B5EF4-FFF2-40B4-BE49-F238E27FC236}">
                      <a16:creationId xmlns:a16="http://schemas.microsoft.com/office/drawing/2014/main" id="{0068CEEF-D717-424E-A252-46E12F76600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1797"/>
                  <a:ext cx="288" cy="288"/>
                </a:xfrm>
                <a:prstGeom prst="ellipse">
                  <a:avLst/>
                </a:prstGeom>
                <a:pattFill prst="lgConfetti">
                  <a:fgClr>
                    <a:schemeClr val="accent1"/>
                  </a:fgClr>
                  <a:bgClr>
                    <a:srgbClr val="99CCFF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898" name="Oval 10">
                  <a:extLst>
                    <a:ext uri="{FF2B5EF4-FFF2-40B4-BE49-F238E27FC236}">
                      <a16:creationId xmlns:a16="http://schemas.microsoft.com/office/drawing/2014/main" id="{F76DBF9E-2B47-40E8-A2D2-C3E0980745A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816" y="1893"/>
                  <a:ext cx="288" cy="288"/>
                </a:xfrm>
                <a:prstGeom prst="ellipse">
                  <a:avLst/>
                </a:prstGeom>
                <a:pattFill prst="horzBrick">
                  <a:fgClr>
                    <a:srgbClr val="FFCCFF"/>
                  </a:fgClr>
                  <a:bgClr>
                    <a:srgbClr val="FFFF99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899" name="Oval 11">
                  <a:extLst>
                    <a:ext uri="{FF2B5EF4-FFF2-40B4-BE49-F238E27FC236}">
                      <a16:creationId xmlns:a16="http://schemas.microsoft.com/office/drawing/2014/main" id="{430631F3-6D9E-4B25-A554-363D07EC070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1461"/>
                  <a:ext cx="288" cy="288"/>
                </a:xfrm>
                <a:prstGeom prst="ellipse">
                  <a:avLst/>
                </a:prstGeom>
                <a:pattFill prst="dkHorz">
                  <a:fgClr>
                    <a:schemeClr val="accent1"/>
                  </a:fgClr>
                  <a:bgClr>
                    <a:srgbClr val="99CCFF"/>
                  </a:bgClr>
                </a:pattFill>
                <a:ln w="635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24" name="Line 36">
                  <a:extLst>
                    <a:ext uri="{FF2B5EF4-FFF2-40B4-BE49-F238E27FC236}">
                      <a16:creationId xmlns:a16="http://schemas.microsoft.com/office/drawing/2014/main" id="{722CA3A7-6FB3-4AC9-A5A9-C76AFD8D50A7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28" y="1200"/>
                  <a:ext cx="336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25" name="Line 37">
                  <a:extLst>
                    <a:ext uri="{FF2B5EF4-FFF2-40B4-BE49-F238E27FC236}">
                      <a16:creationId xmlns:a16="http://schemas.microsoft.com/office/drawing/2014/main" id="{EB67B871-0031-4E01-86EF-F490F7380BE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960" y="1296"/>
                  <a:ext cx="192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26" name="Line 38">
                  <a:extLst>
                    <a:ext uri="{FF2B5EF4-FFF2-40B4-BE49-F238E27FC236}">
                      <a16:creationId xmlns:a16="http://schemas.microsoft.com/office/drawing/2014/main" id="{84A80E9A-1705-429D-AE4D-3A212613874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912" y="1536"/>
                  <a:ext cx="24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27" name="Line 39">
                  <a:extLst>
                    <a:ext uri="{FF2B5EF4-FFF2-40B4-BE49-F238E27FC236}">
                      <a16:creationId xmlns:a16="http://schemas.microsoft.com/office/drawing/2014/main" id="{0F210C2A-FBBC-44F7-813B-7DAFCC3AA619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1296" y="1584"/>
                  <a:ext cx="48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28" name="Line 40">
                  <a:extLst>
                    <a:ext uri="{FF2B5EF4-FFF2-40B4-BE49-F238E27FC236}">
                      <a16:creationId xmlns:a16="http://schemas.microsoft.com/office/drawing/2014/main" id="{1E7CDFE8-AC6A-4060-B12D-32EC27F11E0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864" y="1680"/>
                  <a:ext cx="48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29" name="Line 41">
                  <a:extLst>
                    <a:ext uri="{FF2B5EF4-FFF2-40B4-BE49-F238E27FC236}">
                      <a16:creationId xmlns:a16="http://schemas.microsoft.com/office/drawing/2014/main" id="{F20C4F28-F0D8-4253-9638-34919E8DF3C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528" y="1440"/>
                  <a:ext cx="288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30" name="Line 42">
                  <a:extLst>
                    <a:ext uri="{FF2B5EF4-FFF2-40B4-BE49-F238E27FC236}">
                      <a16:creationId xmlns:a16="http://schemas.microsoft.com/office/drawing/2014/main" id="{AE195CE2-F252-4D5F-9AC3-5E3345FE6B8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432" y="1488"/>
                  <a:ext cx="96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31" name="Line 43">
                  <a:extLst>
                    <a:ext uri="{FF2B5EF4-FFF2-40B4-BE49-F238E27FC236}">
                      <a16:creationId xmlns:a16="http://schemas.microsoft.com/office/drawing/2014/main" id="{34F51262-CF2B-4562-BB7A-A294F69BA4E9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912" y="1632"/>
                  <a:ext cx="384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32" name="Line 44">
                  <a:extLst>
                    <a:ext uri="{FF2B5EF4-FFF2-40B4-BE49-F238E27FC236}">
                      <a16:creationId xmlns:a16="http://schemas.microsoft.com/office/drawing/2014/main" id="{1FCC4C9D-CE41-4B07-ADA5-9760FBE46E5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008" y="1968"/>
                  <a:ext cx="240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  <p:sp>
              <p:nvSpPr>
                <p:cNvPr id="37933" name="Line 45">
                  <a:extLst>
                    <a:ext uri="{FF2B5EF4-FFF2-40B4-BE49-F238E27FC236}">
                      <a16:creationId xmlns:a16="http://schemas.microsoft.com/office/drawing/2014/main" id="{58F6925A-28F5-497B-96EE-F9DFA72A40C8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576" y="2016"/>
                  <a:ext cx="288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/>
                <a:lstStyle/>
                <a:p>
                  <a:endParaRPr lang="de-CH"/>
                </a:p>
              </p:txBody>
            </p:sp>
          </p:grpSp>
        </p:grpSp>
      </p:grpSp>
      <p:grpSp>
        <p:nvGrpSpPr>
          <p:cNvPr id="37960" name="Group 72">
            <a:extLst>
              <a:ext uri="{FF2B5EF4-FFF2-40B4-BE49-F238E27FC236}">
                <a16:creationId xmlns:a16="http://schemas.microsoft.com/office/drawing/2014/main" id="{A5912159-C5DF-41B7-88DA-78CDE887C496}"/>
              </a:ext>
            </a:extLst>
          </p:cNvPr>
          <p:cNvGrpSpPr>
            <a:grpSpLocks/>
          </p:cNvGrpSpPr>
          <p:nvPr/>
        </p:nvGrpSpPr>
        <p:grpSpPr bwMode="auto">
          <a:xfrm>
            <a:off x="2019300" y="4364038"/>
            <a:ext cx="1143000" cy="1184275"/>
            <a:chOff x="1272" y="2749"/>
            <a:chExt cx="720" cy="746"/>
          </a:xfrm>
        </p:grpSpPr>
        <p:sp>
          <p:nvSpPr>
            <p:cNvPr id="37935" name="Rectangle 47">
              <a:extLst>
                <a:ext uri="{FF2B5EF4-FFF2-40B4-BE49-F238E27FC236}">
                  <a16:creationId xmlns:a16="http://schemas.microsoft.com/office/drawing/2014/main" id="{0A3A5847-67E3-4FB9-A895-8536DE000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07"/>
              <a:ext cx="52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de-DE" sz="1400"/>
                <a:t>1 D</a:t>
              </a:r>
            </a:p>
          </p:txBody>
        </p:sp>
        <p:sp>
          <p:nvSpPr>
            <p:cNvPr id="37936" name="Line 48">
              <a:extLst>
                <a:ext uri="{FF2B5EF4-FFF2-40B4-BE49-F238E27FC236}">
                  <a16:creationId xmlns:a16="http://schemas.microsoft.com/office/drawing/2014/main" id="{8A5A37A1-B5B3-48D0-887F-2C04AB5B50F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824" y="2581"/>
              <a:ext cx="0" cy="336"/>
            </a:xfrm>
            <a:prstGeom prst="line">
              <a:avLst/>
            </a:prstGeom>
            <a:noFill/>
            <a:ln w="381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37" name="Line 49">
              <a:extLst>
                <a:ext uri="{FF2B5EF4-FFF2-40B4-BE49-F238E27FC236}">
                  <a16:creationId xmlns:a16="http://schemas.microsoft.com/office/drawing/2014/main" id="{79473E99-9970-428F-BDC1-BDB0ACE8B9B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727" y="2678"/>
              <a:ext cx="1" cy="336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38" name="Line 50">
              <a:extLst>
                <a:ext uri="{FF2B5EF4-FFF2-40B4-BE49-F238E27FC236}">
                  <a16:creationId xmlns:a16="http://schemas.microsoft.com/office/drawing/2014/main" id="{9E26A0AF-747B-4CB2-85DA-6205B4DDD5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632" y="2775"/>
              <a:ext cx="1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39" name="Line 51">
              <a:extLst>
                <a:ext uri="{FF2B5EF4-FFF2-40B4-BE49-F238E27FC236}">
                  <a16:creationId xmlns:a16="http://schemas.microsoft.com/office/drawing/2014/main" id="{64DB5014-FD74-474C-BB5A-5AA050FEBC7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535" y="2870"/>
              <a:ext cx="1" cy="33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40" name="Line 52">
              <a:extLst>
                <a:ext uri="{FF2B5EF4-FFF2-40B4-BE49-F238E27FC236}">
                  <a16:creationId xmlns:a16="http://schemas.microsoft.com/office/drawing/2014/main" id="{15E98C00-CAA5-464C-94C0-51DB52250AC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1632" y="2773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</p:grpSp>
      <p:sp>
        <p:nvSpPr>
          <p:cNvPr id="37948" name="Rectangle 60">
            <a:extLst>
              <a:ext uri="{FF2B5EF4-FFF2-40B4-BE49-F238E27FC236}">
                <a16:creationId xmlns:a16="http://schemas.microsoft.com/office/drawing/2014/main" id="{06632FFE-3992-4F19-A48B-654C644A7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5064125"/>
            <a:ext cx="8382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sz="1400"/>
              <a:t> ….. n D</a:t>
            </a:r>
          </a:p>
        </p:txBody>
      </p:sp>
      <p:grpSp>
        <p:nvGrpSpPr>
          <p:cNvPr id="37962" name="Group 74">
            <a:extLst>
              <a:ext uri="{FF2B5EF4-FFF2-40B4-BE49-F238E27FC236}">
                <a16:creationId xmlns:a16="http://schemas.microsoft.com/office/drawing/2014/main" id="{9F376194-C1A0-4BF5-BE95-30EA5E370C73}"/>
              </a:ext>
            </a:extLst>
          </p:cNvPr>
          <p:cNvGrpSpPr>
            <a:grpSpLocks/>
          </p:cNvGrpSpPr>
          <p:nvPr/>
        </p:nvGrpSpPr>
        <p:grpSpPr bwMode="auto">
          <a:xfrm>
            <a:off x="5421313" y="4198938"/>
            <a:ext cx="1620837" cy="1866900"/>
            <a:chOff x="3415" y="2645"/>
            <a:chExt cx="1021" cy="1176"/>
          </a:xfrm>
        </p:grpSpPr>
        <p:sp>
          <p:nvSpPr>
            <p:cNvPr id="37943" name="Line 55">
              <a:extLst>
                <a:ext uri="{FF2B5EF4-FFF2-40B4-BE49-F238E27FC236}">
                  <a16:creationId xmlns:a16="http://schemas.microsoft.com/office/drawing/2014/main" id="{86660308-427F-4DEB-B86C-12A90C3D8D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3" y="2645"/>
              <a:ext cx="0" cy="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44" name="Line 56">
              <a:extLst>
                <a:ext uri="{FF2B5EF4-FFF2-40B4-BE49-F238E27FC236}">
                  <a16:creationId xmlns:a16="http://schemas.microsoft.com/office/drawing/2014/main" id="{6AE0D0F3-9343-45CF-A76B-578D011AF61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358831" flipV="1">
              <a:off x="3955" y="2803"/>
              <a:ext cx="1" cy="4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45" name="Line 57">
              <a:extLst>
                <a:ext uri="{FF2B5EF4-FFF2-40B4-BE49-F238E27FC236}">
                  <a16:creationId xmlns:a16="http://schemas.microsoft.com/office/drawing/2014/main" id="{5AF24065-4C17-4F14-A175-1CBF6CF4C8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282024">
              <a:off x="3858" y="2772"/>
              <a:ext cx="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47" name="Rectangle 59">
              <a:extLst>
                <a:ext uri="{FF2B5EF4-FFF2-40B4-BE49-F238E27FC236}">
                  <a16:creationId xmlns:a16="http://schemas.microsoft.com/office/drawing/2014/main" id="{9C4253F3-72D4-43CB-8583-9359978AA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2" y="3190"/>
              <a:ext cx="52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de-DE" sz="1400"/>
                <a:t>3 D</a:t>
              </a:r>
            </a:p>
          </p:txBody>
        </p:sp>
        <p:sp>
          <p:nvSpPr>
            <p:cNvPr id="37949" name="Text Box 61">
              <a:extLst>
                <a:ext uri="{FF2B5EF4-FFF2-40B4-BE49-F238E27FC236}">
                  <a16:creationId xmlns:a16="http://schemas.microsoft.com/office/drawing/2014/main" id="{95C10502-CFFA-4A44-99A2-3409CD1D8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5" y="3495"/>
              <a:ext cx="1021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de-DE" sz="1400"/>
                <a:t>Color Theory</a:t>
              </a:r>
            </a:p>
            <a:p>
              <a:pPr algn="ctr"/>
              <a:r>
                <a:rPr lang="en-US" altLang="de-DE" sz="1400"/>
                <a:t>Coordinates: RGB</a:t>
              </a:r>
            </a:p>
          </p:txBody>
        </p:sp>
        <p:sp>
          <p:nvSpPr>
            <p:cNvPr id="37955" name="Line 67">
              <a:extLst>
                <a:ext uri="{FF2B5EF4-FFF2-40B4-BE49-F238E27FC236}">
                  <a16:creationId xmlns:a16="http://schemas.microsoft.com/office/drawing/2014/main" id="{46897BF1-DAE3-48CC-AC12-943ED230CD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2" y="2758"/>
              <a:ext cx="176" cy="28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</p:grpSp>
      <p:grpSp>
        <p:nvGrpSpPr>
          <p:cNvPr id="37961" name="Group 73">
            <a:extLst>
              <a:ext uri="{FF2B5EF4-FFF2-40B4-BE49-F238E27FC236}">
                <a16:creationId xmlns:a16="http://schemas.microsoft.com/office/drawing/2014/main" id="{898DEEF4-0C08-4846-A6EC-7EF81198D6A3}"/>
              </a:ext>
            </a:extLst>
          </p:cNvPr>
          <p:cNvGrpSpPr>
            <a:grpSpLocks/>
          </p:cNvGrpSpPr>
          <p:nvPr/>
        </p:nvGrpSpPr>
        <p:grpSpPr bwMode="auto">
          <a:xfrm>
            <a:off x="3730625" y="4378325"/>
            <a:ext cx="1681163" cy="1687513"/>
            <a:chOff x="2350" y="2758"/>
            <a:chExt cx="1059" cy="1063"/>
          </a:xfrm>
        </p:grpSpPr>
        <p:sp>
          <p:nvSpPr>
            <p:cNvPr id="37941" name="Line 53">
              <a:extLst>
                <a:ext uri="{FF2B5EF4-FFF2-40B4-BE49-F238E27FC236}">
                  <a16:creationId xmlns:a16="http://schemas.microsoft.com/office/drawing/2014/main" id="{A6BA397B-9D06-4D96-B185-30BE26EC01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64" y="275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42" name="Line 54">
              <a:extLst>
                <a:ext uri="{FF2B5EF4-FFF2-40B4-BE49-F238E27FC236}">
                  <a16:creationId xmlns:a16="http://schemas.microsoft.com/office/drawing/2014/main" id="{F3F66F79-4269-4EF4-BE9D-940B9E098E7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358831" flipV="1">
              <a:off x="2831" y="2927"/>
              <a:ext cx="1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37946" name="Rectangle 58">
              <a:extLst>
                <a:ext uri="{FF2B5EF4-FFF2-40B4-BE49-F238E27FC236}">
                  <a16:creationId xmlns:a16="http://schemas.microsoft.com/office/drawing/2014/main" id="{44895A5C-0BBE-463D-ACFB-B44557085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3190"/>
              <a:ext cx="52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de-DE" sz="1400"/>
                <a:t>2 D</a:t>
              </a:r>
            </a:p>
          </p:txBody>
        </p:sp>
        <p:sp>
          <p:nvSpPr>
            <p:cNvPr id="37950" name="Text Box 62">
              <a:extLst>
                <a:ext uri="{FF2B5EF4-FFF2-40B4-BE49-F238E27FC236}">
                  <a16:creationId xmlns:a16="http://schemas.microsoft.com/office/drawing/2014/main" id="{E2D206C8-971A-4330-8194-3806B2387E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0" y="3495"/>
              <a:ext cx="105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altLang="de-DE" sz="1400"/>
                <a:t>Force &amp; Direction</a:t>
              </a:r>
            </a:p>
            <a:p>
              <a:pPr algn="ctr"/>
              <a:r>
                <a:rPr lang="en-US" altLang="de-DE" sz="1400"/>
                <a:t>Coordinates</a:t>
              </a:r>
            </a:p>
          </p:txBody>
        </p:sp>
        <p:sp>
          <p:nvSpPr>
            <p:cNvPr id="37956" name="Line 68">
              <a:extLst>
                <a:ext uri="{FF2B5EF4-FFF2-40B4-BE49-F238E27FC236}">
                  <a16:creationId xmlns:a16="http://schemas.microsoft.com/office/drawing/2014/main" id="{E36C4559-FCEB-4882-B3D0-2F497EAA61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64" y="2892"/>
              <a:ext cx="216" cy="203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oliennummernplatzhalter 1">
            <a:extLst>
              <a:ext uri="{FF2B5EF4-FFF2-40B4-BE49-F238E27FC236}">
                <a16:creationId xmlns:a16="http://schemas.microsoft.com/office/drawing/2014/main" id="{FA6A6990-AA6B-4A39-B6A6-B70EF48E8D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AE35F-2B04-4C05-BFD7-4763A895C5CE}" type="slidenum">
              <a:rPr lang="de-CH" altLang="de-DE"/>
              <a:pPr/>
              <a:t>5</a:t>
            </a:fld>
            <a:endParaRPr lang="de-CH" altLang="de-DE"/>
          </a:p>
        </p:txBody>
      </p:sp>
      <p:sp>
        <p:nvSpPr>
          <p:cNvPr id="168" name="Datumsplatzhalter 2">
            <a:extLst>
              <a:ext uri="{FF2B5EF4-FFF2-40B4-BE49-F238E27FC236}">
                <a16:creationId xmlns:a16="http://schemas.microsoft.com/office/drawing/2014/main" id="{D4ECC613-60C5-41E6-BCD0-2E374426AAE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169" name="Fußzeilenplatzhalter 3">
            <a:extLst>
              <a:ext uri="{FF2B5EF4-FFF2-40B4-BE49-F238E27FC236}">
                <a16:creationId xmlns:a16="http://schemas.microsoft.com/office/drawing/2014/main" id="{9F8DFA7A-B526-41E9-AD28-C3B1F6FB4B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altLang="de-DE"/>
              <a:t>Mapping values</a:t>
            </a:r>
          </a:p>
        </p:txBody>
      </p:sp>
      <p:grpSp>
        <p:nvGrpSpPr>
          <p:cNvPr id="105685" name="Group 213">
            <a:extLst>
              <a:ext uri="{FF2B5EF4-FFF2-40B4-BE49-F238E27FC236}">
                <a16:creationId xmlns:a16="http://schemas.microsoft.com/office/drawing/2014/main" id="{351A3868-4F22-494B-A4B3-BBD0E5398F41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227138"/>
            <a:ext cx="3962400" cy="2260600"/>
            <a:chOff x="2880" y="773"/>
            <a:chExt cx="2496" cy="1424"/>
          </a:xfrm>
        </p:grpSpPr>
        <p:sp>
          <p:nvSpPr>
            <p:cNvPr id="105616" name="Rectangle 144">
              <a:extLst>
                <a:ext uri="{FF2B5EF4-FFF2-40B4-BE49-F238E27FC236}">
                  <a16:creationId xmlns:a16="http://schemas.microsoft.com/office/drawing/2014/main" id="{19B2F567-233F-4C6D-AB35-23F8323AE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773"/>
              <a:ext cx="2383" cy="1424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endParaRPr lang="de-CH" altLang="de-DE"/>
            </a:p>
          </p:txBody>
        </p:sp>
        <p:sp>
          <p:nvSpPr>
            <p:cNvPr id="105504" name="Rectangle 32">
              <a:extLst>
                <a:ext uri="{FF2B5EF4-FFF2-40B4-BE49-F238E27FC236}">
                  <a16:creationId xmlns:a16="http://schemas.microsoft.com/office/drawing/2014/main" id="{94D41BFD-1296-4635-AA2A-854E3ED41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773"/>
              <a:ext cx="249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36000" rIns="18000" bIns="18000"/>
            <a:lstStyle>
              <a:lvl1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1pPr>
              <a:lvl2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2pPr>
              <a:lvl3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3pPr>
              <a:lvl4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4pPr>
              <a:lvl5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5pPr>
              <a:lvl6pPr marL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6pPr>
              <a:lvl7pPr marL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7pPr>
              <a:lvl8pPr marL="13716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8pPr>
              <a:lvl9pPr marL="18288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800">
                  <a:solidFill>
                    <a:schemeClr val="tx1"/>
                  </a:solidFill>
                </a:rPr>
                <a:t>b) absolute Vector, Ortskurve</a:t>
              </a:r>
            </a:p>
          </p:txBody>
        </p:sp>
      </p:grpSp>
      <p:grpSp>
        <p:nvGrpSpPr>
          <p:cNvPr id="105684" name="Group 212">
            <a:extLst>
              <a:ext uri="{FF2B5EF4-FFF2-40B4-BE49-F238E27FC236}">
                <a16:creationId xmlns:a16="http://schemas.microsoft.com/office/drawing/2014/main" id="{1E349A30-AFAE-4617-B1FE-7E371C71FDB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227138"/>
            <a:ext cx="3962400" cy="2260600"/>
            <a:chOff x="384" y="773"/>
            <a:chExt cx="2496" cy="1424"/>
          </a:xfrm>
        </p:grpSpPr>
        <p:sp>
          <p:nvSpPr>
            <p:cNvPr id="105615" name="Rectangle 143">
              <a:extLst>
                <a:ext uri="{FF2B5EF4-FFF2-40B4-BE49-F238E27FC236}">
                  <a16:creationId xmlns:a16="http://schemas.microsoft.com/office/drawing/2014/main" id="{7E165EE8-DD6F-433B-8777-E56006B49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773"/>
              <a:ext cx="2383" cy="1424"/>
            </a:xfrm>
            <a:prstGeom prst="rect">
              <a:avLst/>
            </a:prstGeom>
            <a:solidFill>
              <a:srgbClr val="F4F4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sp>
          <p:nvSpPr>
            <p:cNvPr id="105503" name="Rectangle 31">
              <a:extLst>
                <a:ext uri="{FF2B5EF4-FFF2-40B4-BE49-F238E27FC236}">
                  <a16:creationId xmlns:a16="http://schemas.microsoft.com/office/drawing/2014/main" id="{D0034F41-DEDA-4051-9C66-C74071671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773"/>
              <a:ext cx="249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36000" rIns="18000" bIns="18000"/>
            <a:lstStyle>
              <a:lvl1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1pPr>
              <a:lvl2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2pPr>
              <a:lvl3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3pPr>
              <a:lvl4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4pPr>
              <a:lvl5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5pPr>
              <a:lvl6pPr marL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6pPr>
              <a:lvl7pPr marL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7pPr>
              <a:lvl8pPr marL="13716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8pPr>
              <a:lvl9pPr marL="18288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800">
                  <a:solidFill>
                    <a:schemeClr val="tx1"/>
                  </a:solidFill>
                </a:rPr>
                <a:t>a) relative Vector, Vector profile</a:t>
              </a:r>
            </a:p>
          </p:txBody>
        </p:sp>
      </p:grpSp>
      <p:grpSp>
        <p:nvGrpSpPr>
          <p:cNvPr id="105676" name="Group 204">
            <a:extLst>
              <a:ext uri="{FF2B5EF4-FFF2-40B4-BE49-F238E27FC236}">
                <a16:creationId xmlns:a16="http://schemas.microsoft.com/office/drawing/2014/main" id="{F579B2C6-FF44-4B8E-BD23-2B3C4B5D8DE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760538"/>
            <a:ext cx="1473200" cy="1625600"/>
            <a:chOff x="384" y="1109"/>
            <a:chExt cx="928" cy="1024"/>
          </a:xfrm>
        </p:grpSpPr>
        <p:grpSp>
          <p:nvGrpSpPr>
            <p:cNvPr id="105474" name="Group 2">
              <a:extLst>
                <a:ext uri="{FF2B5EF4-FFF2-40B4-BE49-F238E27FC236}">
                  <a16:creationId xmlns:a16="http://schemas.microsoft.com/office/drawing/2014/main" id="{006ABE1A-119D-4865-98A5-DDAF4F762EE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28" y="1109"/>
              <a:ext cx="399" cy="327"/>
              <a:chOff x="3974" y="5820"/>
              <a:chExt cx="1562" cy="1278"/>
            </a:xfrm>
          </p:grpSpPr>
          <p:sp>
            <p:nvSpPr>
              <p:cNvPr id="105475" name="Line 3">
                <a:extLst>
                  <a:ext uri="{FF2B5EF4-FFF2-40B4-BE49-F238E27FC236}">
                    <a16:creationId xmlns:a16="http://schemas.microsoft.com/office/drawing/2014/main" id="{F5DDFB9E-9FD4-48F5-8EAF-4412F5EC1EA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116" y="6388"/>
                <a:ext cx="1136" cy="56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76" name="Line 4">
                <a:extLst>
                  <a:ext uri="{FF2B5EF4-FFF2-40B4-BE49-F238E27FC236}">
                    <a16:creationId xmlns:a16="http://schemas.microsoft.com/office/drawing/2014/main" id="{1B5C1547-A69C-47FD-87C3-B0331DFDC6A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974" y="6388"/>
                <a:ext cx="1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77" name="Line 5">
                <a:extLst>
                  <a:ext uri="{FF2B5EF4-FFF2-40B4-BE49-F238E27FC236}">
                    <a16:creationId xmlns:a16="http://schemas.microsoft.com/office/drawing/2014/main" id="{91FAD2D9-B6B9-4DDB-8DF8-DA90D5AD013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5252" y="6388"/>
                <a:ext cx="0" cy="7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78" name="Line 6">
                <a:extLst>
                  <a:ext uri="{FF2B5EF4-FFF2-40B4-BE49-F238E27FC236}">
                    <a16:creationId xmlns:a16="http://schemas.microsoft.com/office/drawing/2014/main" id="{5EFE6DF8-98DA-4CD0-9A3E-E7DD1230DE7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116" y="6104"/>
                <a:ext cx="0" cy="9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79" name="Line 7">
                <a:extLst>
                  <a:ext uri="{FF2B5EF4-FFF2-40B4-BE49-F238E27FC236}">
                    <a16:creationId xmlns:a16="http://schemas.microsoft.com/office/drawing/2014/main" id="{A6F72957-68C1-4E93-AEAE-171A0DC374A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974" y="6956"/>
                <a:ext cx="15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80" name="Text Box 8">
                <a:extLst>
                  <a:ext uri="{FF2B5EF4-FFF2-40B4-BE49-F238E27FC236}">
                    <a16:creationId xmlns:a16="http://schemas.microsoft.com/office/drawing/2014/main" id="{3A92EDB1-0337-4224-B357-1D366FB7ADC9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400" y="5820"/>
                <a:ext cx="852" cy="9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de-DE" sz="1400"/>
                  <a:t>V</a:t>
                </a:r>
                <a:r>
                  <a:rPr lang="en-US" altLang="de-DE" sz="1400" baseline="-25000"/>
                  <a:t>1</a:t>
                </a:r>
                <a:endParaRPr lang="en-US" altLang="de-DE" sz="1400"/>
              </a:p>
            </p:txBody>
          </p:sp>
        </p:grpSp>
        <p:grpSp>
          <p:nvGrpSpPr>
            <p:cNvPr id="105481" name="Group 9">
              <a:extLst>
                <a:ext uri="{FF2B5EF4-FFF2-40B4-BE49-F238E27FC236}">
                  <a16:creationId xmlns:a16="http://schemas.microsoft.com/office/drawing/2014/main" id="{A6E52800-F1B5-4747-98E6-B1F7153B3E5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84" y="1733"/>
              <a:ext cx="400" cy="400"/>
              <a:chOff x="5962" y="4258"/>
              <a:chExt cx="1562" cy="1562"/>
            </a:xfrm>
          </p:grpSpPr>
          <p:sp>
            <p:nvSpPr>
              <p:cNvPr id="105482" name="Line 10">
                <a:extLst>
                  <a:ext uri="{FF2B5EF4-FFF2-40B4-BE49-F238E27FC236}">
                    <a16:creationId xmlns:a16="http://schemas.microsoft.com/office/drawing/2014/main" id="{FD8592FC-342E-4874-8EC4-22FC161D829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6104" y="4542"/>
                <a:ext cx="568" cy="113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83" name="Line 11">
                <a:extLst>
                  <a:ext uri="{FF2B5EF4-FFF2-40B4-BE49-F238E27FC236}">
                    <a16:creationId xmlns:a16="http://schemas.microsoft.com/office/drawing/2014/main" id="{CAE662AB-56E8-422B-A266-D948C8A0BF6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6104" y="4258"/>
                <a:ext cx="0" cy="15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84" name="Line 12">
                <a:extLst>
                  <a:ext uri="{FF2B5EF4-FFF2-40B4-BE49-F238E27FC236}">
                    <a16:creationId xmlns:a16="http://schemas.microsoft.com/office/drawing/2014/main" id="{8ECB11F3-B9C2-499D-911F-10FE7A0E070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962" y="5678"/>
                <a:ext cx="9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85" name="Line 13">
                <a:extLst>
                  <a:ext uri="{FF2B5EF4-FFF2-40B4-BE49-F238E27FC236}">
                    <a16:creationId xmlns:a16="http://schemas.microsoft.com/office/drawing/2014/main" id="{4ED4C188-2D08-4FFB-89FC-2397F4D52C8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962" y="4542"/>
                <a:ext cx="71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86" name="Line 14">
                <a:extLst>
                  <a:ext uri="{FF2B5EF4-FFF2-40B4-BE49-F238E27FC236}">
                    <a16:creationId xmlns:a16="http://schemas.microsoft.com/office/drawing/2014/main" id="{34BFF839-0150-4835-96AC-5A528DE1B56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6672" y="4542"/>
                <a:ext cx="0" cy="12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87" name="Text Box 15">
                <a:extLst>
                  <a:ext uri="{FF2B5EF4-FFF2-40B4-BE49-F238E27FC236}">
                    <a16:creationId xmlns:a16="http://schemas.microsoft.com/office/drawing/2014/main" id="{E1EE1300-D153-4AAC-9521-6C05B0B59F2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6672" y="4826"/>
                <a:ext cx="852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de-DE" sz="1400"/>
                  <a:t>V</a:t>
                </a:r>
                <a:r>
                  <a:rPr lang="en-US" altLang="de-DE" sz="1400" baseline="-25000"/>
                  <a:t>2</a:t>
                </a:r>
                <a:endParaRPr lang="en-US" altLang="de-DE" sz="1400"/>
              </a:p>
            </p:txBody>
          </p:sp>
        </p:grpSp>
        <p:grpSp>
          <p:nvGrpSpPr>
            <p:cNvPr id="105488" name="Group 16">
              <a:extLst>
                <a:ext uri="{FF2B5EF4-FFF2-40B4-BE49-F238E27FC236}">
                  <a16:creationId xmlns:a16="http://schemas.microsoft.com/office/drawing/2014/main" id="{8035E658-F89E-4949-8FA6-61B8D5E9D6B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2" y="1253"/>
              <a:ext cx="400" cy="364"/>
              <a:chOff x="7666" y="2696"/>
              <a:chExt cx="1562" cy="1420"/>
            </a:xfrm>
          </p:grpSpPr>
          <p:sp>
            <p:nvSpPr>
              <p:cNvPr id="105489" name="Line 17">
                <a:extLst>
                  <a:ext uri="{FF2B5EF4-FFF2-40B4-BE49-F238E27FC236}">
                    <a16:creationId xmlns:a16="http://schemas.microsoft.com/office/drawing/2014/main" id="{74AF1847-B878-4772-A4B1-AA19EC32ECE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8944" y="3122"/>
                <a:ext cx="0" cy="9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0" name="Line 18">
                <a:extLst>
                  <a:ext uri="{FF2B5EF4-FFF2-40B4-BE49-F238E27FC236}">
                    <a16:creationId xmlns:a16="http://schemas.microsoft.com/office/drawing/2014/main" id="{18951395-324D-4EAE-B445-175BA9135AD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7808" y="3122"/>
                <a:ext cx="1136" cy="85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1" name="Line 19">
                <a:extLst>
                  <a:ext uri="{FF2B5EF4-FFF2-40B4-BE49-F238E27FC236}">
                    <a16:creationId xmlns:a16="http://schemas.microsoft.com/office/drawing/2014/main" id="{DFC99C11-64FD-45AF-B364-31854304E48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7808" y="2838"/>
                <a:ext cx="0" cy="12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2" name="Line 20">
                <a:extLst>
                  <a:ext uri="{FF2B5EF4-FFF2-40B4-BE49-F238E27FC236}">
                    <a16:creationId xmlns:a16="http://schemas.microsoft.com/office/drawing/2014/main" id="{7B70412C-4C1E-4FCC-A3E1-C80398A27F1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7666" y="3974"/>
                <a:ext cx="15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3" name="Line 21">
                <a:extLst>
                  <a:ext uri="{FF2B5EF4-FFF2-40B4-BE49-F238E27FC236}">
                    <a16:creationId xmlns:a16="http://schemas.microsoft.com/office/drawing/2014/main" id="{B490AB24-9D9B-4205-8BDC-403578114B7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7666" y="3122"/>
                <a:ext cx="1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4" name="Text Box 22">
                <a:extLst>
                  <a:ext uri="{FF2B5EF4-FFF2-40B4-BE49-F238E27FC236}">
                    <a16:creationId xmlns:a16="http://schemas.microsoft.com/office/drawing/2014/main" id="{B5C62D29-4EF1-489D-8337-17BDBB248141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234" y="2696"/>
                <a:ext cx="852" cy="9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de-DE" sz="1400"/>
                  <a:t>V</a:t>
                </a:r>
                <a:r>
                  <a:rPr lang="en-US" altLang="de-DE" sz="1400" baseline="-25000"/>
                  <a:t>3</a:t>
                </a:r>
                <a:endParaRPr lang="en-US" altLang="de-DE" sz="1400"/>
              </a:p>
            </p:txBody>
          </p:sp>
        </p:grpSp>
        <p:grpSp>
          <p:nvGrpSpPr>
            <p:cNvPr id="105495" name="Group 23">
              <a:extLst>
                <a:ext uri="{FF2B5EF4-FFF2-40B4-BE49-F238E27FC236}">
                  <a16:creationId xmlns:a16="http://schemas.microsoft.com/office/drawing/2014/main" id="{13D33AD6-5EFF-4B7A-8CCD-8BE9F599E7C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20" y="1589"/>
              <a:ext cx="328" cy="437"/>
              <a:chOff x="8376" y="4826"/>
              <a:chExt cx="1278" cy="1704"/>
            </a:xfrm>
          </p:grpSpPr>
          <p:sp>
            <p:nvSpPr>
              <p:cNvPr id="105496" name="Line 24">
                <a:extLst>
                  <a:ext uri="{FF2B5EF4-FFF2-40B4-BE49-F238E27FC236}">
                    <a16:creationId xmlns:a16="http://schemas.microsoft.com/office/drawing/2014/main" id="{E92C5DEE-8B4F-4AE9-8698-436FBAAD5A9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9370" y="5110"/>
                <a:ext cx="0" cy="1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7" name="Line 25">
                <a:extLst>
                  <a:ext uri="{FF2B5EF4-FFF2-40B4-BE49-F238E27FC236}">
                    <a16:creationId xmlns:a16="http://schemas.microsoft.com/office/drawing/2014/main" id="{533B8F5E-4938-4A5D-8BB2-BDE9986D01B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8518" y="5110"/>
                <a:ext cx="852" cy="127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8" name="Line 26">
                <a:extLst>
                  <a:ext uri="{FF2B5EF4-FFF2-40B4-BE49-F238E27FC236}">
                    <a16:creationId xmlns:a16="http://schemas.microsoft.com/office/drawing/2014/main" id="{E488B41A-FB98-4F2C-BF41-7810B98719B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8518" y="4826"/>
                <a:ext cx="0" cy="170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499" name="Line 27">
                <a:extLst>
                  <a:ext uri="{FF2B5EF4-FFF2-40B4-BE49-F238E27FC236}">
                    <a16:creationId xmlns:a16="http://schemas.microsoft.com/office/drawing/2014/main" id="{15BA6502-38CF-4438-BA81-DEFA5E1487F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376" y="6388"/>
                <a:ext cx="1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00" name="Line 28">
                <a:extLst>
                  <a:ext uri="{FF2B5EF4-FFF2-40B4-BE49-F238E27FC236}">
                    <a16:creationId xmlns:a16="http://schemas.microsoft.com/office/drawing/2014/main" id="{51324D85-AEEB-4674-9338-0E235AF179D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376" y="5110"/>
                <a:ext cx="9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01" name="Text Box 29">
                <a:extLst>
                  <a:ext uri="{FF2B5EF4-FFF2-40B4-BE49-F238E27FC236}">
                    <a16:creationId xmlns:a16="http://schemas.microsoft.com/office/drawing/2014/main" id="{09141DB2-718C-47AF-838E-803CEC61DCF8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660" y="4826"/>
                <a:ext cx="710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de-DE" sz="1400">
                    <a:solidFill>
                      <a:srgbClr val="000000"/>
                    </a:solidFill>
                  </a:rPr>
                  <a:t>V</a:t>
                </a:r>
                <a:r>
                  <a:rPr lang="en-US" altLang="de-DE" sz="1400" baseline="-25000">
                    <a:solidFill>
                      <a:srgbClr val="000000"/>
                    </a:solidFill>
                  </a:rPr>
                  <a:t>4</a:t>
                </a:r>
                <a:endParaRPr lang="en-US" altLang="de-DE" sz="1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5502" name="Rectangle 30">
            <a:extLst>
              <a:ext uri="{FF2B5EF4-FFF2-40B4-BE49-F238E27FC236}">
                <a16:creationId xmlns:a16="http://schemas.microsoft.com/office/drawing/2014/main" id="{25B120FE-B1EE-4670-B6C5-B7954FB17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10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6000" rIns="18000" bIns="18000" anchor="ctr"/>
          <a:lstStyle>
            <a:lvl1pPr>
              <a:lnSpc>
                <a:spcPct val="90000"/>
              </a:lnSpc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1pPr>
            <a:lvl2pPr>
              <a:lnSpc>
                <a:spcPct val="90000"/>
              </a:lnSpc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2pPr>
            <a:lvl3pPr>
              <a:lnSpc>
                <a:spcPct val="90000"/>
              </a:lnSpc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3pPr>
            <a:lvl4pPr>
              <a:lnSpc>
                <a:spcPct val="90000"/>
              </a:lnSpc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4pPr>
            <a:lvl5pPr>
              <a:lnSpc>
                <a:spcPct val="90000"/>
              </a:lnSpc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235B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de-DE">
                <a:solidFill>
                  <a:schemeClr val="tx1"/>
                </a:solidFill>
              </a:rPr>
              <a:t>Relative and absolute Value maps</a:t>
            </a:r>
          </a:p>
        </p:txBody>
      </p:sp>
      <p:grpSp>
        <p:nvGrpSpPr>
          <p:cNvPr id="105544" name="Group 72">
            <a:extLst>
              <a:ext uri="{FF2B5EF4-FFF2-40B4-BE49-F238E27FC236}">
                <a16:creationId xmlns:a16="http://schemas.microsoft.com/office/drawing/2014/main" id="{F341BC17-0AA6-44B6-AD49-CD3D33D7A53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62200" y="1608138"/>
            <a:ext cx="1806575" cy="1862137"/>
            <a:chOff x="864" y="1488"/>
            <a:chExt cx="1874" cy="1931"/>
          </a:xfrm>
        </p:grpSpPr>
        <p:grpSp>
          <p:nvGrpSpPr>
            <p:cNvPr id="105545" name="Group 73">
              <a:extLst>
                <a:ext uri="{FF2B5EF4-FFF2-40B4-BE49-F238E27FC236}">
                  <a16:creationId xmlns:a16="http://schemas.microsoft.com/office/drawing/2014/main" id="{D14C9C54-162A-4EAF-9035-D1F4DA0F298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64" y="1488"/>
              <a:ext cx="1874" cy="1931"/>
              <a:chOff x="864" y="1488"/>
              <a:chExt cx="1874" cy="1931"/>
            </a:xfrm>
          </p:grpSpPr>
          <p:sp>
            <p:nvSpPr>
              <p:cNvPr id="105546" name="Line 74">
                <a:extLst>
                  <a:ext uri="{FF2B5EF4-FFF2-40B4-BE49-F238E27FC236}">
                    <a16:creationId xmlns:a16="http://schemas.microsoft.com/office/drawing/2014/main" id="{95CCD00C-BD1F-4FF2-AD15-542D22D4E02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864" y="3306"/>
                <a:ext cx="187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47" name="Line 75">
                <a:extLst>
                  <a:ext uri="{FF2B5EF4-FFF2-40B4-BE49-F238E27FC236}">
                    <a16:creationId xmlns:a16="http://schemas.microsoft.com/office/drawing/2014/main" id="{4DDB1968-139D-4448-9BBE-688826A0245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978" y="1488"/>
                <a:ext cx="0" cy="19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grpSp>
            <p:nvGrpSpPr>
              <p:cNvPr id="105548" name="Group 76">
                <a:extLst>
                  <a:ext uri="{FF2B5EF4-FFF2-40B4-BE49-F238E27FC236}">
                    <a16:creationId xmlns:a16="http://schemas.microsoft.com/office/drawing/2014/main" id="{2B37AD21-E969-417C-AE61-CE50FA27372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921" y="2510"/>
                <a:ext cx="852" cy="852"/>
                <a:chOff x="921" y="2510"/>
                <a:chExt cx="852" cy="852"/>
              </a:xfrm>
            </p:grpSpPr>
            <p:sp>
              <p:nvSpPr>
                <p:cNvPr id="105549" name="Text Box 77">
                  <a:extLst>
                    <a:ext uri="{FF2B5EF4-FFF2-40B4-BE49-F238E27FC236}">
                      <a16:creationId xmlns:a16="http://schemas.microsoft.com/office/drawing/2014/main" id="{008AFDA3-71A1-4E3B-B614-D9F63DF29B26}"/>
                    </a:ext>
                  </a:extLst>
                </p:cNvPr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18" y="2681"/>
                  <a:ext cx="341" cy="1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en-US" altLang="de-DE" sz="1400"/>
                    <a:t>V</a:t>
                  </a:r>
                  <a:r>
                    <a:rPr lang="en-US" altLang="de-DE" sz="1400" baseline="-25000"/>
                    <a:t>2</a:t>
                  </a:r>
                  <a:endParaRPr lang="en-US" altLang="de-DE" sz="1400"/>
                </a:p>
              </p:txBody>
            </p:sp>
            <p:sp>
              <p:nvSpPr>
                <p:cNvPr id="105550" name="Line 78">
                  <a:extLst>
                    <a:ext uri="{FF2B5EF4-FFF2-40B4-BE49-F238E27FC236}">
                      <a16:creationId xmlns:a16="http://schemas.microsoft.com/office/drawing/2014/main" id="{93E65F15-6A06-4A88-A30A-2FD4FDFF758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32" y="2624"/>
                  <a:ext cx="227" cy="45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1" name="Line 79">
                  <a:extLst>
                    <a:ext uri="{FF2B5EF4-FFF2-40B4-BE49-F238E27FC236}">
                      <a16:creationId xmlns:a16="http://schemas.microsoft.com/office/drawing/2014/main" id="{6D381F5E-2764-44B0-872B-2C2D26B4E91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32" y="2510"/>
                  <a:ext cx="0" cy="6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2" name="Line 80">
                  <a:extLst>
                    <a:ext uri="{FF2B5EF4-FFF2-40B4-BE49-F238E27FC236}">
                      <a16:creationId xmlns:a16="http://schemas.microsoft.com/office/drawing/2014/main" id="{1A1E717A-F8F1-491E-8C46-21BA237B81BA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1375" y="3078"/>
                  <a:ext cx="39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3" name="Line 81">
                  <a:extLst>
                    <a:ext uri="{FF2B5EF4-FFF2-40B4-BE49-F238E27FC236}">
                      <a16:creationId xmlns:a16="http://schemas.microsoft.com/office/drawing/2014/main" id="{7A96DD2D-9FC6-4783-9F62-C57BECF78EDA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1375" y="2624"/>
                  <a:ext cx="2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4" name="Line 82">
                  <a:extLst>
                    <a:ext uri="{FF2B5EF4-FFF2-40B4-BE49-F238E27FC236}">
                      <a16:creationId xmlns:a16="http://schemas.microsoft.com/office/drawing/2014/main" id="{05B7AB59-8ACE-406C-811A-323480A70F3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659" y="2624"/>
                  <a:ext cx="0" cy="5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5" name="Line 83">
                  <a:extLst>
                    <a:ext uri="{FF2B5EF4-FFF2-40B4-BE49-F238E27FC236}">
                      <a16:creationId xmlns:a16="http://schemas.microsoft.com/office/drawing/2014/main" id="{97A4A047-39B9-42DA-BCD2-9D1ED1DA226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1659" y="3192"/>
                  <a:ext cx="0" cy="17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6" name="Line 84">
                  <a:extLst>
                    <a:ext uri="{FF2B5EF4-FFF2-40B4-BE49-F238E27FC236}">
                      <a16:creationId xmlns:a16="http://schemas.microsoft.com/office/drawing/2014/main" id="{CAB0EBAB-E5D1-4BA0-8BC6-7B59A85305E7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921" y="2624"/>
                  <a:ext cx="3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grpSp>
            <p:nvGrpSpPr>
              <p:cNvPr id="105557" name="Group 85">
                <a:extLst>
                  <a:ext uri="{FF2B5EF4-FFF2-40B4-BE49-F238E27FC236}">
                    <a16:creationId xmlns:a16="http://schemas.microsoft.com/office/drawing/2014/main" id="{4EEC9642-05AE-472C-ABCC-E04ACD0C5E8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921" y="2965"/>
                <a:ext cx="624" cy="397"/>
                <a:chOff x="921" y="2965"/>
                <a:chExt cx="624" cy="397"/>
              </a:xfrm>
            </p:grpSpPr>
            <p:sp>
              <p:nvSpPr>
                <p:cNvPr id="105558" name="Line 86">
                  <a:extLst>
                    <a:ext uri="{FF2B5EF4-FFF2-40B4-BE49-F238E27FC236}">
                      <a16:creationId xmlns:a16="http://schemas.microsoft.com/office/drawing/2014/main" id="{9364C817-D589-4D49-A6B1-DB64E4BABC8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8" y="3078"/>
                  <a:ext cx="454" cy="22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59" name="Line 87">
                  <a:extLst>
                    <a:ext uri="{FF2B5EF4-FFF2-40B4-BE49-F238E27FC236}">
                      <a16:creationId xmlns:a16="http://schemas.microsoft.com/office/drawing/2014/main" id="{C046B744-E12F-4FF6-A98A-BE2EB36A8BA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921" y="3078"/>
                  <a:ext cx="5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0" name="Line 88">
                  <a:extLst>
                    <a:ext uri="{FF2B5EF4-FFF2-40B4-BE49-F238E27FC236}">
                      <a16:creationId xmlns:a16="http://schemas.microsoft.com/office/drawing/2014/main" id="{39261443-DFD5-4487-A8A5-511F6A92F1C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32" y="3078"/>
                  <a:ext cx="0" cy="2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1" name="Line 89">
                  <a:extLst>
                    <a:ext uri="{FF2B5EF4-FFF2-40B4-BE49-F238E27FC236}">
                      <a16:creationId xmlns:a16="http://schemas.microsoft.com/office/drawing/2014/main" id="{08E8DA87-01D0-4F85-A2D8-6648A5AE5CB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8" y="2965"/>
                  <a:ext cx="0" cy="3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2" name="Line 90">
                  <a:extLst>
                    <a:ext uri="{FF2B5EF4-FFF2-40B4-BE49-F238E27FC236}">
                      <a16:creationId xmlns:a16="http://schemas.microsoft.com/office/drawing/2014/main" id="{6CEBA9B1-6FEF-4328-961C-373255ED667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921" y="330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3" name="Text Box 91">
                  <a:extLst>
                    <a:ext uri="{FF2B5EF4-FFF2-40B4-BE49-F238E27FC236}">
                      <a16:creationId xmlns:a16="http://schemas.microsoft.com/office/drawing/2014/main" id="{EFDC7010-A29A-4A60-999F-167BF1DD0A14}"/>
                    </a:ext>
                  </a:extLst>
                </p:cNvPr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21" y="3078"/>
                  <a:ext cx="341" cy="1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en-US" altLang="de-DE" sz="1400"/>
                    <a:t>V</a:t>
                  </a:r>
                  <a:r>
                    <a:rPr lang="en-US" altLang="de-DE" sz="1400" baseline="-25000"/>
                    <a:t>1</a:t>
                  </a:r>
                  <a:endParaRPr lang="en-US" altLang="de-DE" sz="1400"/>
                </a:p>
              </p:txBody>
            </p:sp>
          </p:grpSp>
          <p:grpSp>
            <p:nvGrpSpPr>
              <p:cNvPr id="105564" name="Group 92">
                <a:extLst>
                  <a:ext uri="{FF2B5EF4-FFF2-40B4-BE49-F238E27FC236}">
                    <a16:creationId xmlns:a16="http://schemas.microsoft.com/office/drawing/2014/main" id="{C4F5E58D-CEBF-4183-A1BD-BF72FF685D8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64" y="2170"/>
                <a:ext cx="1363" cy="1192"/>
                <a:chOff x="864" y="2170"/>
                <a:chExt cx="1363" cy="1192"/>
              </a:xfrm>
            </p:grpSpPr>
            <p:sp>
              <p:nvSpPr>
                <p:cNvPr id="105565" name="Line 93">
                  <a:extLst>
                    <a:ext uri="{FF2B5EF4-FFF2-40B4-BE49-F238E27FC236}">
                      <a16:creationId xmlns:a16="http://schemas.microsoft.com/office/drawing/2014/main" id="{8AA4C406-E3BB-4713-A1FF-B4B63A4FCF17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113" y="2283"/>
                  <a:ext cx="0" cy="3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6" name="Line 94">
                  <a:extLst>
                    <a:ext uri="{FF2B5EF4-FFF2-40B4-BE49-F238E27FC236}">
                      <a16:creationId xmlns:a16="http://schemas.microsoft.com/office/drawing/2014/main" id="{F7F34FBA-5FB0-43EA-95BF-7B8BE3926CBB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659" y="2283"/>
                  <a:ext cx="454" cy="34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7" name="Line 95">
                  <a:extLst>
                    <a:ext uri="{FF2B5EF4-FFF2-40B4-BE49-F238E27FC236}">
                      <a16:creationId xmlns:a16="http://schemas.microsoft.com/office/drawing/2014/main" id="{86E21ED9-B236-4263-8147-C584F4E3465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659" y="2170"/>
                  <a:ext cx="0" cy="51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8" name="Line 96">
                  <a:extLst>
                    <a:ext uri="{FF2B5EF4-FFF2-40B4-BE49-F238E27FC236}">
                      <a16:creationId xmlns:a16="http://schemas.microsoft.com/office/drawing/2014/main" id="{2BF47698-0E56-4CC4-B1BD-08EE2E6C1517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1602" y="2624"/>
                  <a:ext cx="6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69" name="Line 97">
                  <a:extLst>
                    <a:ext uri="{FF2B5EF4-FFF2-40B4-BE49-F238E27FC236}">
                      <a16:creationId xmlns:a16="http://schemas.microsoft.com/office/drawing/2014/main" id="{9D7375D8-1463-4FE9-A385-A53D7D70A9A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1602" y="2283"/>
                  <a:ext cx="5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70" name="Line 98">
                  <a:extLst>
                    <a:ext uri="{FF2B5EF4-FFF2-40B4-BE49-F238E27FC236}">
                      <a16:creationId xmlns:a16="http://schemas.microsoft.com/office/drawing/2014/main" id="{26D3F5B6-0B38-43C6-8784-B6E23A821022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2113" y="2738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71" name="Line 99">
                  <a:extLst>
                    <a:ext uri="{FF2B5EF4-FFF2-40B4-BE49-F238E27FC236}">
                      <a16:creationId xmlns:a16="http://schemas.microsoft.com/office/drawing/2014/main" id="{F8750A5A-10BF-438D-8B61-ABCEFB7AB6A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864" y="2283"/>
                  <a:ext cx="68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72" name="Text Box 100">
                  <a:extLst>
                    <a:ext uri="{FF2B5EF4-FFF2-40B4-BE49-F238E27FC236}">
                      <a16:creationId xmlns:a16="http://schemas.microsoft.com/office/drawing/2014/main" id="{8CCE5FE9-A334-4AD1-90D5-03BEC887D27F}"/>
                    </a:ext>
                  </a:extLst>
                </p:cNvPr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602" y="2340"/>
                  <a:ext cx="341" cy="3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en-US" altLang="de-DE" sz="1400"/>
                    <a:t>V</a:t>
                  </a:r>
                  <a:r>
                    <a:rPr lang="en-US" altLang="de-DE" sz="1400" baseline="-25000"/>
                    <a:t>3</a:t>
                  </a:r>
                  <a:endParaRPr lang="en-US" altLang="de-DE" sz="1400"/>
                </a:p>
              </p:txBody>
            </p:sp>
          </p:grpSp>
          <p:grpSp>
            <p:nvGrpSpPr>
              <p:cNvPr id="105573" name="Group 101">
                <a:extLst>
                  <a:ext uri="{FF2B5EF4-FFF2-40B4-BE49-F238E27FC236}">
                    <a16:creationId xmlns:a16="http://schemas.microsoft.com/office/drawing/2014/main" id="{D26D847E-386D-45BB-A5C6-E892AF95383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921" y="1658"/>
                <a:ext cx="1647" cy="1761"/>
                <a:chOff x="921" y="1658"/>
                <a:chExt cx="1647" cy="1761"/>
              </a:xfrm>
            </p:grpSpPr>
            <p:grpSp>
              <p:nvGrpSpPr>
                <p:cNvPr id="105574" name="Group 102">
                  <a:extLst>
                    <a:ext uri="{FF2B5EF4-FFF2-40B4-BE49-F238E27FC236}">
                      <a16:creationId xmlns:a16="http://schemas.microsoft.com/office/drawing/2014/main" id="{0E661E99-0218-41CC-AC25-057E51EC8303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057" y="1658"/>
                  <a:ext cx="511" cy="682"/>
                  <a:chOff x="8376" y="4826"/>
                  <a:chExt cx="1278" cy="1704"/>
                </a:xfrm>
              </p:grpSpPr>
              <p:sp>
                <p:nvSpPr>
                  <p:cNvPr id="105575" name="Line 103">
                    <a:extLst>
                      <a:ext uri="{FF2B5EF4-FFF2-40B4-BE49-F238E27FC236}">
                        <a16:creationId xmlns:a16="http://schemas.microsoft.com/office/drawing/2014/main" id="{2031BE04-7067-431A-829A-DFA2CE70E26B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9370" y="5110"/>
                    <a:ext cx="0" cy="14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CH"/>
                  </a:p>
                </p:txBody>
              </p:sp>
              <p:sp>
                <p:nvSpPr>
                  <p:cNvPr id="105576" name="Line 104">
                    <a:extLst>
                      <a:ext uri="{FF2B5EF4-FFF2-40B4-BE49-F238E27FC236}">
                        <a16:creationId xmlns:a16="http://schemas.microsoft.com/office/drawing/2014/main" id="{B7B56C87-40B1-4C4E-9DED-C97414AEBB1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518" y="5110"/>
                    <a:ext cx="852" cy="1278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CH"/>
                  </a:p>
                </p:txBody>
              </p:sp>
              <p:sp>
                <p:nvSpPr>
                  <p:cNvPr id="105577" name="Line 105">
                    <a:extLst>
                      <a:ext uri="{FF2B5EF4-FFF2-40B4-BE49-F238E27FC236}">
                        <a16:creationId xmlns:a16="http://schemas.microsoft.com/office/drawing/2014/main" id="{9C310838-06AD-41E1-AD64-18CEF58F0810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518" y="4826"/>
                    <a:ext cx="0" cy="170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CH"/>
                  </a:p>
                </p:txBody>
              </p:sp>
              <p:sp>
                <p:nvSpPr>
                  <p:cNvPr id="105578" name="Line 106">
                    <a:extLst>
                      <a:ext uri="{FF2B5EF4-FFF2-40B4-BE49-F238E27FC236}">
                        <a16:creationId xmlns:a16="http://schemas.microsoft.com/office/drawing/2014/main" id="{B2143825-EC5B-4237-958A-1DB8D87D3E5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376" y="6388"/>
                    <a:ext cx="127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CH"/>
                  </a:p>
                </p:txBody>
              </p:sp>
              <p:sp>
                <p:nvSpPr>
                  <p:cNvPr id="105579" name="Line 107">
                    <a:extLst>
                      <a:ext uri="{FF2B5EF4-FFF2-40B4-BE49-F238E27FC236}">
                        <a16:creationId xmlns:a16="http://schemas.microsoft.com/office/drawing/2014/main" id="{E548FACC-1B54-4E0E-9DA0-C0B8074A6573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376" y="5110"/>
                    <a:ext cx="99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CH"/>
                  </a:p>
                </p:txBody>
              </p:sp>
              <p:sp>
                <p:nvSpPr>
                  <p:cNvPr id="105580" name="Text Box 108">
                    <a:extLst>
                      <a:ext uri="{FF2B5EF4-FFF2-40B4-BE49-F238E27FC236}">
                        <a16:creationId xmlns:a16="http://schemas.microsoft.com/office/drawing/2014/main" id="{6198483D-3157-4997-9CE9-E47314E1B8EE}"/>
                      </a:ext>
                    </a:extLst>
                  </p:cNvPr>
                  <p:cNvSpPr txBox="1">
                    <a:spLocks noChangeAspect="1" noChangeArrowheads="1"/>
                  </p:cNvSpPr>
                  <p:nvPr/>
                </p:nvSpPr>
                <p:spPr bwMode="auto">
                  <a:xfrm>
                    <a:off x="8660" y="4826"/>
                    <a:ext cx="710" cy="12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/>
                  <a:p>
                    <a:pPr algn="ctr" eaLnBrk="0" hangingPunct="0"/>
                    <a:r>
                      <a:rPr lang="en-US" altLang="de-DE" sz="1400">
                        <a:solidFill>
                          <a:srgbClr val="000000"/>
                        </a:solidFill>
                      </a:rPr>
                      <a:t>V</a:t>
                    </a:r>
                    <a:r>
                      <a:rPr lang="en-US" altLang="de-DE" sz="1400" baseline="-25000">
                        <a:solidFill>
                          <a:srgbClr val="000000"/>
                        </a:solidFill>
                      </a:rPr>
                      <a:t>4</a:t>
                    </a:r>
                    <a:endParaRPr lang="en-US" altLang="de-DE" sz="1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05581" name="Line 109">
                  <a:extLst>
                    <a:ext uri="{FF2B5EF4-FFF2-40B4-BE49-F238E27FC236}">
                      <a16:creationId xmlns:a16="http://schemas.microsoft.com/office/drawing/2014/main" id="{E4CFAA60-05E3-4FEF-8A28-46774EF24D45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921" y="1772"/>
                  <a:ext cx="107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582" name="Line 110">
                  <a:extLst>
                    <a:ext uri="{FF2B5EF4-FFF2-40B4-BE49-F238E27FC236}">
                      <a16:creationId xmlns:a16="http://schemas.microsoft.com/office/drawing/2014/main" id="{81C94FFA-6DB7-470A-BE03-37656D302D32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2454" y="2397"/>
                  <a:ext cx="0" cy="102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</p:grpSp>
        <p:grpSp>
          <p:nvGrpSpPr>
            <p:cNvPr id="105583" name="Group 111">
              <a:extLst>
                <a:ext uri="{FF2B5EF4-FFF2-40B4-BE49-F238E27FC236}">
                  <a16:creationId xmlns:a16="http://schemas.microsoft.com/office/drawing/2014/main" id="{D7445D5F-DEB8-4DB4-A16F-86C116023F7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8" y="1771"/>
              <a:ext cx="1487" cy="1535"/>
              <a:chOff x="978" y="1771"/>
              <a:chExt cx="1487" cy="1535"/>
            </a:xfrm>
          </p:grpSpPr>
          <p:sp>
            <p:nvSpPr>
              <p:cNvPr id="105584" name="Line 112">
                <a:extLst>
                  <a:ext uri="{FF2B5EF4-FFF2-40B4-BE49-F238E27FC236}">
                    <a16:creationId xmlns:a16="http://schemas.microsoft.com/office/drawing/2014/main" id="{E57A1604-E217-4DFF-A105-A8EF2AA32AB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978" y="3085"/>
                <a:ext cx="442" cy="221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85" name="Line 113">
                <a:extLst>
                  <a:ext uri="{FF2B5EF4-FFF2-40B4-BE49-F238E27FC236}">
                    <a16:creationId xmlns:a16="http://schemas.microsoft.com/office/drawing/2014/main" id="{52E04F0B-3D0F-4972-8FC2-F5D8715D2F0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421" y="2613"/>
                <a:ext cx="229" cy="481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86" name="Line 114">
                <a:extLst>
                  <a:ext uri="{FF2B5EF4-FFF2-40B4-BE49-F238E27FC236}">
                    <a16:creationId xmlns:a16="http://schemas.microsoft.com/office/drawing/2014/main" id="{D17C85B9-8915-4CD9-BE6F-AA955DA0D73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1659" y="2268"/>
                <a:ext cx="450" cy="362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87" name="Line 115">
                <a:extLst>
                  <a:ext uri="{FF2B5EF4-FFF2-40B4-BE49-F238E27FC236}">
                    <a16:creationId xmlns:a16="http://schemas.microsoft.com/office/drawing/2014/main" id="{6F3F676D-3D1C-4C03-B7EB-041E184B3EE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2118" y="1771"/>
                <a:ext cx="347" cy="504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</p:grpSp>
      <p:grpSp>
        <p:nvGrpSpPr>
          <p:cNvPr id="105686" name="Group 214">
            <a:extLst>
              <a:ext uri="{FF2B5EF4-FFF2-40B4-BE49-F238E27FC236}">
                <a16:creationId xmlns:a16="http://schemas.microsoft.com/office/drawing/2014/main" id="{414F4599-8C87-47D8-9186-A9EF477E26F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665538"/>
            <a:ext cx="3962400" cy="2260600"/>
            <a:chOff x="384" y="2309"/>
            <a:chExt cx="2496" cy="1424"/>
          </a:xfrm>
        </p:grpSpPr>
        <p:sp>
          <p:nvSpPr>
            <p:cNvPr id="105617" name="Rectangle 145">
              <a:extLst>
                <a:ext uri="{FF2B5EF4-FFF2-40B4-BE49-F238E27FC236}">
                  <a16:creationId xmlns:a16="http://schemas.microsoft.com/office/drawing/2014/main" id="{10177443-B17A-4C07-8F04-D34F203DB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309"/>
              <a:ext cx="2383" cy="1424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sp>
          <p:nvSpPr>
            <p:cNvPr id="105588" name="Rectangle 116">
              <a:extLst>
                <a:ext uri="{FF2B5EF4-FFF2-40B4-BE49-F238E27FC236}">
                  <a16:creationId xmlns:a16="http://schemas.microsoft.com/office/drawing/2014/main" id="{B20BAE2B-C732-45CA-BB60-849B5C816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309"/>
              <a:ext cx="249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36000" rIns="18000" bIns="18000"/>
            <a:lstStyle>
              <a:lvl1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1pPr>
              <a:lvl2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2pPr>
              <a:lvl3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3pPr>
              <a:lvl4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4pPr>
              <a:lvl5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5pPr>
              <a:lvl6pPr marL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6pPr>
              <a:lvl7pPr marL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7pPr>
              <a:lvl8pPr marL="13716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8pPr>
              <a:lvl9pPr marL="18288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800">
                  <a:solidFill>
                    <a:schemeClr val="tx1"/>
                  </a:solidFill>
                </a:rPr>
                <a:t>c) Shareholders Valuation</a:t>
              </a:r>
            </a:p>
          </p:txBody>
        </p:sp>
      </p:grpSp>
      <p:grpSp>
        <p:nvGrpSpPr>
          <p:cNvPr id="105687" name="Group 215">
            <a:extLst>
              <a:ext uri="{FF2B5EF4-FFF2-40B4-BE49-F238E27FC236}">
                <a16:creationId xmlns:a16="http://schemas.microsoft.com/office/drawing/2014/main" id="{D480ACDC-8805-459A-841A-5FA3D1DE82F3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665538"/>
            <a:ext cx="3810000" cy="2260600"/>
            <a:chOff x="2880" y="2309"/>
            <a:chExt cx="2400" cy="1424"/>
          </a:xfrm>
        </p:grpSpPr>
        <p:sp>
          <p:nvSpPr>
            <p:cNvPr id="105618" name="Rectangle 146">
              <a:extLst>
                <a:ext uri="{FF2B5EF4-FFF2-40B4-BE49-F238E27FC236}">
                  <a16:creationId xmlns:a16="http://schemas.microsoft.com/office/drawing/2014/main" id="{5BADFA52-71D8-42F1-B5B0-02E0BEE39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309"/>
              <a:ext cx="2383" cy="1424"/>
            </a:xfrm>
            <a:prstGeom prst="rect">
              <a:avLst/>
            </a:prstGeom>
            <a:solidFill>
              <a:srgbClr val="F4F4F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sp>
          <p:nvSpPr>
            <p:cNvPr id="105614" name="Rectangle 142">
              <a:extLst>
                <a:ext uri="{FF2B5EF4-FFF2-40B4-BE49-F238E27FC236}">
                  <a16:creationId xmlns:a16="http://schemas.microsoft.com/office/drawing/2014/main" id="{36CF4A4B-51F0-4B00-833F-53F3AD327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309"/>
              <a:ext cx="240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36000" rIns="18000" bIns="18000"/>
            <a:lstStyle>
              <a:lvl1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1pPr>
              <a:lvl2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2pPr>
              <a:lvl3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3pPr>
              <a:lvl4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4pPr>
              <a:lvl5pPr>
                <a:lnSpc>
                  <a:spcPct val="90000"/>
                </a:lnSpc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5pPr>
              <a:lvl6pPr marL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6pPr>
              <a:lvl7pPr marL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7pPr>
              <a:lvl8pPr marL="13716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8pPr>
              <a:lvl9pPr marL="18288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235B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800">
                  <a:solidFill>
                    <a:schemeClr val="tx1"/>
                  </a:solidFill>
                </a:rPr>
                <a:t>d) Value Quadrants</a:t>
              </a:r>
            </a:p>
          </p:txBody>
        </p:sp>
      </p:grpSp>
      <p:grpSp>
        <p:nvGrpSpPr>
          <p:cNvPr id="105620" name="Group 148">
            <a:extLst>
              <a:ext uri="{FF2B5EF4-FFF2-40B4-BE49-F238E27FC236}">
                <a16:creationId xmlns:a16="http://schemas.microsoft.com/office/drawing/2014/main" id="{469E9F2A-8A3D-418A-ACDD-48AB1AEC7B1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38613"/>
            <a:ext cx="3752850" cy="1674812"/>
            <a:chOff x="3216" y="1728"/>
            <a:chExt cx="2364" cy="1055"/>
          </a:xfrm>
        </p:grpSpPr>
        <p:sp>
          <p:nvSpPr>
            <p:cNvPr id="105621" name="Line 149">
              <a:extLst>
                <a:ext uri="{FF2B5EF4-FFF2-40B4-BE49-F238E27FC236}">
                  <a16:creationId xmlns:a16="http://schemas.microsoft.com/office/drawing/2014/main" id="{34150F15-5580-4AEE-8913-0E1774E263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249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22" name="Line 150">
              <a:extLst>
                <a:ext uri="{FF2B5EF4-FFF2-40B4-BE49-F238E27FC236}">
                  <a16:creationId xmlns:a16="http://schemas.microsoft.com/office/drawing/2014/main" id="{CA669277-E782-413D-ADB6-4196C45A1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49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23" name="Line 151">
              <a:extLst>
                <a:ext uri="{FF2B5EF4-FFF2-40B4-BE49-F238E27FC236}">
                  <a16:creationId xmlns:a16="http://schemas.microsoft.com/office/drawing/2014/main" id="{E0063C71-BD22-43D0-8775-1977AA014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49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grpSp>
          <p:nvGrpSpPr>
            <p:cNvPr id="105624" name="Group 152">
              <a:extLst>
                <a:ext uri="{FF2B5EF4-FFF2-40B4-BE49-F238E27FC236}">
                  <a16:creationId xmlns:a16="http://schemas.microsoft.com/office/drawing/2014/main" id="{FEB50E8E-2A7B-40E5-89EE-7FF9503BB8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1728"/>
              <a:ext cx="2364" cy="1055"/>
              <a:chOff x="3216" y="1728"/>
              <a:chExt cx="2364" cy="1055"/>
            </a:xfrm>
          </p:grpSpPr>
          <p:grpSp>
            <p:nvGrpSpPr>
              <p:cNvPr id="105625" name="Group 153">
                <a:extLst>
                  <a:ext uri="{FF2B5EF4-FFF2-40B4-BE49-F238E27FC236}">
                    <a16:creationId xmlns:a16="http://schemas.microsoft.com/office/drawing/2014/main" id="{0256C01A-C739-4679-B3A2-0573D86D05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16" y="1728"/>
                <a:ext cx="2303" cy="900"/>
                <a:chOff x="3604" y="1824"/>
                <a:chExt cx="2303" cy="900"/>
              </a:xfrm>
            </p:grpSpPr>
            <p:sp>
              <p:nvSpPr>
                <p:cNvPr id="105626" name="Line 154">
                  <a:extLst>
                    <a:ext uri="{FF2B5EF4-FFF2-40B4-BE49-F238E27FC236}">
                      <a16:creationId xmlns:a16="http://schemas.microsoft.com/office/drawing/2014/main" id="{32A328A5-ED7F-4EE1-AA87-E6D1CE6D04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29" y="1925"/>
                  <a:ext cx="0" cy="6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27" name="Line 155">
                  <a:extLst>
                    <a:ext uri="{FF2B5EF4-FFF2-40B4-BE49-F238E27FC236}">
                      <a16:creationId xmlns:a16="http://schemas.microsoft.com/office/drawing/2014/main" id="{2334952D-E618-4E74-8922-0C079B4A55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60" y="2495"/>
                  <a:ext cx="171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28" name="Line 156">
                  <a:extLst>
                    <a:ext uri="{FF2B5EF4-FFF2-40B4-BE49-F238E27FC236}">
                      <a16:creationId xmlns:a16="http://schemas.microsoft.com/office/drawing/2014/main" id="{8F409668-FE7F-4FA9-BFBE-B34FC96E0D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29" y="2267"/>
                  <a:ext cx="0" cy="228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29" name="Line 157">
                  <a:extLst>
                    <a:ext uri="{FF2B5EF4-FFF2-40B4-BE49-F238E27FC236}">
                      <a16:creationId xmlns:a16="http://schemas.microsoft.com/office/drawing/2014/main" id="{345943C6-ABB6-4EE5-B43A-940EDF3511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29" y="2176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rgbClr val="99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0" name="Line 158">
                  <a:extLst>
                    <a:ext uri="{FF2B5EF4-FFF2-40B4-BE49-F238E27FC236}">
                      <a16:creationId xmlns:a16="http://schemas.microsoft.com/office/drawing/2014/main" id="{A1287C7D-89B0-4F7F-AF44-302D9CDAE9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29" y="2062"/>
                  <a:ext cx="296" cy="114"/>
                </a:xfrm>
                <a:prstGeom prst="line">
                  <a:avLst/>
                </a:prstGeom>
                <a:noFill/>
                <a:ln w="12700">
                  <a:solidFill>
                    <a:srgbClr val="99CC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1" name="Line 159">
                  <a:extLst>
                    <a:ext uri="{FF2B5EF4-FFF2-40B4-BE49-F238E27FC236}">
                      <a16:creationId xmlns:a16="http://schemas.microsoft.com/office/drawing/2014/main" id="{07548FF8-D9C3-4737-8FB7-A56A13EA6D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29" y="2062"/>
                  <a:ext cx="296" cy="205"/>
                </a:xfrm>
                <a:prstGeom prst="line">
                  <a:avLst/>
                </a:prstGeom>
                <a:noFill/>
                <a:ln w="12700">
                  <a:solidFill>
                    <a:srgbClr val="008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2" name="Line 160">
                  <a:extLst>
                    <a:ext uri="{FF2B5EF4-FFF2-40B4-BE49-F238E27FC236}">
                      <a16:creationId xmlns:a16="http://schemas.microsoft.com/office/drawing/2014/main" id="{572A0997-26C6-4926-910A-2E9608A79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04" y="2267"/>
                  <a:ext cx="2098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3" name="Line 161">
                  <a:extLst>
                    <a:ext uri="{FF2B5EF4-FFF2-40B4-BE49-F238E27FC236}">
                      <a16:creationId xmlns:a16="http://schemas.microsoft.com/office/drawing/2014/main" id="{DE527635-BF55-46B5-811A-097CFEC3A0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04" y="2062"/>
                  <a:ext cx="2098" cy="0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4" name="Text Box 162">
                  <a:extLst>
                    <a:ext uri="{FF2B5EF4-FFF2-40B4-BE49-F238E27FC236}">
                      <a16:creationId xmlns:a16="http://schemas.microsoft.com/office/drawing/2014/main" id="{8DF5A945-5F92-4BED-ADE0-E0583E17C9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30" y="2107"/>
                  <a:ext cx="1277" cy="4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eaLnBrk="0" hangingPunct="0">
                    <a:spcAft>
                      <a:spcPts val="600"/>
                    </a:spcAft>
                  </a:pPr>
                  <a:r>
                    <a:rPr lang="en-US" altLang="de-DE" sz="1200">
                      <a:solidFill>
                        <a:srgbClr val="008000"/>
                      </a:solidFill>
                    </a:rPr>
                    <a:t>REV</a:t>
                  </a:r>
                  <a:r>
                    <a:rPr lang="en-US" altLang="de-DE" sz="1000">
                      <a:solidFill>
                        <a:srgbClr val="008000"/>
                      </a:solidFill>
                    </a:rPr>
                    <a:t>(Real Enterprise Value)</a:t>
                  </a:r>
                </a:p>
                <a:p>
                  <a:pPr eaLnBrk="0" hangingPunct="0"/>
                  <a:r>
                    <a:rPr lang="en-US" altLang="de-DE" sz="1200">
                      <a:solidFill>
                        <a:srgbClr val="FF0000"/>
                      </a:solidFill>
                    </a:rPr>
                    <a:t>SPE</a:t>
                  </a:r>
                  <a:r>
                    <a:rPr lang="en-US" altLang="de-DE" sz="1000">
                      <a:solidFill>
                        <a:srgbClr val="FF0000"/>
                      </a:solidFill>
                    </a:rPr>
                    <a:t>(Shareholders Profit Expectation)</a:t>
                  </a:r>
                </a:p>
              </p:txBody>
            </p:sp>
            <p:sp>
              <p:nvSpPr>
                <p:cNvPr id="105635" name="Line 163">
                  <a:extLst>
                    <a:ext uri="{FF2B5EF4-FFF2-40B4-BE49-F238E27FC236}">
                      <a16:creationId xmlns:a16="http://schemas.microsoft.com/office/drawing/2014/main" id="{E11A173C-A5FF-48CF-BF7A-439C029FE1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41" y="2062"/>
                  <a:ext cx="0" cy="205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6" name="Text Box 164">
                  <a:extLst>
                    <a:ext uri="{FF2B5EF4-FFF2-40B4-BE49-F238E27FC236}">
                      <a16:creationId xmlns:a16="http://schemas.microsoft.com/office/drawing/2014/main" id="{98E937AF-A05D-40F9-A27B-E81428B8E5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46" y="2541"/>
                  <a:ext cx="57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r" eaLnBrk="0" hangingPunct="0"/>
                  <a:r>
                    <a:rPr lang="en-US" altLang="de-DE" sz="1200"/>
                    <a:t>mV [$]</a:t>
                  </a:r>
                </a:p>
              </p:txBody>
            </p:sp>
            <p:sp>
              <p:nvSpPr>
                <p:cNvPr id="105637" name="Text Box 165">
                  <a:extLst>
                    <a:ext uri="{FF2B5EF4-FFF2-40B4-BE49-F238E27FC236}">
                      <a16:creationId xmlns:a16="http://schemas.microsoft.com/office/drawing/2014/main" id="{DFF36CA9-29B4-4C84-92B6-A0C08EA442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32" y="1824"/>
                  <a:ext cx="370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altLang="de-DE" sz="1200"/>
                    <a:t>iV [i$]</a:t>
                  </a:r>
                </a:p>
              </p:txBody>
            </p:sp>
            <p:sp>
              <p:nvSpPr>
                <p:cNvPr id="105638" name="Line 166">
                  <a:extLst>
                    <a:ext uri="{FF2B5EF4-FFF2-40B4-BE49-F238E27FC236}">
                      <a16:creationId xmlns:a16="http://schemas.microsoft.com/office/drawing/2014/main" id="{C6C48976-2222-4A40-8733-48A9F54AF8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25" y="2062"/>
                  <a:ext cx="0" cy="433"/>
                </a:xfrm>
                <a:prstGeom prst="line">
                  <a:avLst/>
                </a:prstGeom>
                <a:noFill/>
                <a:ln w="635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39" name="Arc 167">
                  <a:extLst>
                    <a:ext uri="{FF2B5EF4-FFF2-40B4-BE49-F238E27FC236}">
                      <a16:creationId xmlns:a16="http://schemas.microsoft.com/office/drawing/2014/main" id="{CDC6D480-53F0-4F0A-B93F-7864453234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9" y="2076"/>
                  <a:ext cx="501" cy="394"/>
                </a:xfrm>
                <a:custGeom>
                  <a:avLst/>
                  <a:gdLst>
                    <a:gd name="G0" fmla="+- 0 0 0"/>
                    <a:gd name="G1" fmla="+- 17072 0 0"/>
                    <a:gd name="G2" fmla="+- 21600 0 0"/>
                    <a:gd name="T0" fmla="*/ 13233 w 21600"/>
                    <a:gd name="T1" fmla="*/ 0 h 17072"/>
                    <a:gd name="T2" fmla="*/ 21600 w 21600"/>
                    <a:gd name="T3" fmla="*/ 17072 h 17072"/>
                    <a:gd name="T4" fmla="*/ 0 w 21600"/>
                    <a:gd name="T5" fmla="*/ 17072 h 170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7072" fill="none" extrusionOk="0">
                      <a:moveTo>
                        <a:pt x="13232" y="0"/>
                      </a:moveTo>
                      <a:cubicBezTo>
                        <a:pt x="18511" y="4091"/>
                        <a:pt x="21600" y="10393"/>
                        <a:pt x="21600" y="17072"/>
                      </a:cubicBezTo>
                    </a:path>
                    <a:path w="21600" h="17072" stroke="0" extrusionOk="0">
                      <a:moveTo>
                        <a:pt x="13232" y="0"/>
                      </a:moveTo>
                      <a:cubicBezTo>
                        <a:pt x="18511" y="4091"/>
                        <a:pt x="21600" y="10393"/>
                        <a:pt x="21600" y="17072"/>
                      </a:cubicBezTo>
                      <a:lnTo>
                        <a:pt x="0" y="17072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40" name="Line 168">
                  <a:extLst>
                    <a:ext uri="{FF2B5EF4-FFF2-40B4-BE49-F238E27FC236}">
                      <a16:creationId xmlns:a16="http://schemas.microsoft.com/office/drawing/2014/main" id="{D9DA2B4D-631B-447F-9617-2474FC7F23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35" y="2057"/>
                  <a:ext cx="288" cy="432"/>
                </a:xfrm>
                <a:prstGeom prst="line">
                  <a:avLst/>
                </a:prstGeom>
                <a:noFill/>
                <a:ln w="9525">
                  <a:solidFill>
                    <a:srgbClr val="00008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sp>
            <p:nvSpPr>
              <p:cNvPr id="105641" name="Text Box 169">
                <a:extLst>
                  <a:ext uri="{FF2B5EF4-FFF2-40B4-BE49-F238E27FC236}">
                    <a16:creationId xmlns:a16="http://schemas.microsoft.com/office/drawing/2014/main" id="{03209F23-B167-4236-9E03-B1EEC1A460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8" y="2496"/>
                <a:ext cx="187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0" bIns="0">
                <a:spAutoFit/>
              </a:bodyPr>
              <a:lstStyle/>
              <a:p>
                <a:r>
                  <a:rPr lang="en-US" altLang="de-DE" sz="1800">
                    <a:solidFill>
                      <a:srgbClr val="008000"/>
                    </a:solidFill>
                  </a:rPr>
                  <a:t>REV</a:t>
                </a:r>
                <a:r>
                  <a:rPr lang="en-US" altLang="de-DE" sz="1800"/>
                  <a:t> + </a:t>
                </a:r>
                <a:r>
                  <a:rPr lang="en-US" altLang="de-DE" sz="1800">
                    <a:solidFill>
                      <a:srgbClr val="FF3300"/>
                    </a:solidFill>
                  </a:rPr>
                  <a:t>SPE</a:t>
                </a:r>
                <a:r>
                  <a:rPr lang="en-US" altLang="de-DE" sz="1800"/>
                  <a:t> = </a:t>
                </a:r>
                <a:r>
                  <a:rPr lang="en-US" altLang="de-DE" sz="1800">
                    <a:solidFill>
                      <a:schemeClr val="accent1"/>
                    </a:solidFill>
                  </a:rPr>
                  <a:t>TEV</a:t>
                </a:r>
              </a:p>
            </p:txBody>
          </p:sp>
          <p:sp>
            <p:nvSpPr>
              <p:cNvPr id="105642" name="Text Box 170">
                <a:extLst>
                  <a:ext uri="{FF2B5EF4-FFF2-40B4-BE49-F238E27FC236}">
                    <a16:creationId xmlns:a16="http://schemas.microsoft.com/office/drawing/2014/main" id="{06EBBB7B-69C3-497B-971A-3D787701B5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2687"/>
                <a:ext cx="1836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de-DE" sz="1000">
                    <a:solidFill>
                      <a:schemeClr val="accent1"/>
                    </a:solidFill>
                  </a:rPr>
                  <a:t>TEV</a:t>
                </a:r>
                <a:r>
                  <a:rPr lang="en-US" altLang="de-DE" sz="1000">
                    <a:solidFill>
                      <a:schemeClr val="hlink"/>
                    </a:solidFill>
                  </a:rPr>
                  <a:t> </a:t>
                </a:r>
                <a:r>
                  <a:rPr lang="en-US" altLang="de-DE" sz="1000"/>
                  <a:t>= Total Enterprise Value = “Shareholder Value”</a:t>
                </a:r>
              </a:p>
            </p:txBody>
          </p:sp>
        </p:grpSp>
      </p:grpSp>
      <p:grpSp>
        <p:nvGrpSpPr>
          <p:cNvPr id="105659" name="Group 187">
            <a:extLst>
              <a:ext uri="{FF2B5EF4-FFF2-40B4-BE49-F238E27FC236}">
                <a16:creationId xmlns:a16="http://schemas.microsoft.com/office/drawing/2014/main" id="{B3E76EB8-28BC-432D-8105-174865F9564D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1968500"/>
            <a:ext cx="1919288" cy="1447800"/>
            <a:chOff x="4129" y="1248"/>
            <a:chExt cx="1209" cy="912"/>
          </a:xfrm>
        </p:grpSpPr>
        <p:sp>
          <p:nvSpPr>
            <p:cNvPr id="105644" name="Text Box 172">
              <a:extLst>
                <a:ext uri="{FF2B5EF4-FFF2-40B4-BE49-F238E27FC236}">
                  <a16:creationId xmlns:a16="http://schemas.microsoft.com/office/drawing/2014/main" id="{A0BEA016-9240-4F2C-B20D-C11D69264E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0" y="2023"/>
              <a:ext cx="36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hangingPunct="0"/>
              <a:r>
                <a:rPr lang="en-US" altLang="de-DE" sz="1200"/>
                <a:t>mV [$]</a:t>
              </a:r>
            </a:p>
          </p:txBody>
        </p:sp>
        <p:sp>
          <p:nvSpPr>
            <p:cNvPr id="105645" name="Line 173">
              <a:extLst>
                <a:ext uri="{FF2B5EF4-FFF2-40B4-BE49-F238E27FC236}">
                  <a16:creationId xmlns:a16="http://schemas.microsoft.com/office/drawing/2014/main" id="{F43B092A-1DE4-410E-BC98-38AF352B8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" y="1886"/>
              <a:ext cx="205" cy="137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46" name="Line 174">
              <a:extLst>
                <a:ext uri="{FF2B5EF4-FFF2-40B4-BE49-F238E27FC236}">
                  <a16:creationId xmlns:a16="http://schemas.microsoft.com/office/drawing/2014/main" id="{5F03E2B4-A8F1-4EF2-B5F2-84E1CEAE1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" y="1886"/>
              <a:ext cx="320" cy="137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47" name="Line 175">
              <a:extLst>
                <a:ext uri="{FF2B5EF4-FFF2-40B4-BE49-F238E27FC236}">
                  <a16:creationId xmlns:a16="http://schemas.microsoft.com/office/drawing/2014/main" id="{FCFA7F50-93DA-46A4-8A5B-F0BC9416B7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" y="1841"/>
              <a:ext cx="136" cy="182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48" name="Line 176">
              <a:extLst>
                <a:ext uri="{FF2B5EF4-FFF2-40B4-BE49-F238E27FC236}">
                  <a16:creationId xmlns:a16="http://schemas.microsoft.com/office/drawing/2014/main" id="{06AC45CC-0A89-4910-9A2D-8D97324E57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" y="1727"/>
              <a:ext cx="182" cy="296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49" name="Line 177">
              <a:extLst>
                <a:ext uri="{FF2B5EF4-FFF2-40B4-BE49-F238E27FC236}">
                  <a16:creationId xmlns:a16="http://schemas.microsoft.com/office/drawing/2014/main" id="{6FDA8707-95F5-4126-8811-61B059389C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" y="1704"/>
              <a:ext cx="342" cy="319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0" name="Line 178">
              <a:extLst>
                <a:ext uri="{FF2B5EF4-FFF2-40B4-BE49-F238E27FC236}">
                  <a16:creationId xmlns:a16="http://schemas.microsoft.com/office/drawing/2014/main" id="{75745542-FBF7-404E-A20B-0634D71B46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6" y="1522"/>
              <a:ext cx="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1" name="Line 179">
              <a:extLst>
                <a:ext uri="{FF2B5EF4-FFF2-40B4-BE49-F238E27FC236}">
                  <a16:creationId xmlns:a16="http://schemas.microsoft.com/office/drawing/2014/main" id="{6170BD4B-B8EF-490E-A574-282D4F7428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7" y="2023"/>
              <a:ext cx="7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2" name="Line 180">
              <a:extLst>
                <a:ext uri="{FF2B5EF4-FFF2-40B4-BE49-F238E27FC236}">
                  <a16:creationId xmlns:a16="http://schemas.microsoft.com/office/drawing/2014/main" id="{509BB42D-FB50-4843-838B-43BA85435B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3" y="1841"/>
              <a:ext cx="68" cy="4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3" name="Line 181">
              <a:extLst>
                <a:ext uri="{FF2B5EF4-FFF2-40B4-BE49-F238E27FC236}">
                  <a16:creationId xmlns:a16="http://schemas.microsoft.com/office/drawing/2014/main" id="{A6422EAD-12A7-4A89-B264-2D09EF9C8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1" y="1886"/>
              <a:ext cx="11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4" name="Line 182">
              <a:extLst>
                <a:ext uri="{FF2B5EF4-FFF2-40B4-BE49-F238E27FC236}">
                  <a16:creationId xmlns:a16="http://schemas.microsoft.com/office/drawing/2014/main" id="{277E8803-AD9D-45D4-8512-5BBCECD220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48" y="1727"/>
              <a:ext cx="137" cy="15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5" name="Line 183">
              <a:extLst>
                <a:ext uri="{FF2B5EF4-FFF2-40B4-BE49-F238E27FC236}">
                  <a16:creationId xmlns:a16="http://schemas.microsoft.com/office/drawing/2014/main" id="{6D31DE86-58F5-4D04-B839-E4927F0AE7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8" y="1704"/>
              <a:ext cx="160" cy="2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56" name="Text Box 184">
              <a:extLst>
                <a:ext uri="{FF2B5EF4-FFF2-40B4-BE49-F238E27FC236}">
                  <a16:creationId xmlns:a16="http://schemas.microsoft.com/office/drawing/2014/main" id="{9074566F-2759-462A-918E-D3C50A62B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9" y="1385"/>
              <a:ext cx="2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hangingPunct="0"/>
              <a:r>
                <a:rPr lang="en-US" altLang="de-DE" sz="1200"/>
                <a:t>iV [i$]</a:t>
              </a:r>
            </a:p>
          </p:txBody>
        </p:sp>
        <p:sp>
          <p:nvSpPr>
            <p:cNvPr id="105658" name="Text Box 186">
              <a:extLst>
                <a:ext uri="{FF2B5EF4-FFF2-40B4-BE49-F238E27FC236}">
                  <a16:creationId xmlns:a16="http://schemas.microsoft.com/office/drawing/2014/main" id="{6F729660-94B5-44D0-8F59-9E46E9248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4" y="1248"/>
              <a:ext cx="8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/>
            <a:lstStyle/>
            <a:p>
              <a:pPr eaLnBrk="0" hangingPunct="0"/>
              <a:r>
                <a:rPr lang="en-US" altLang="de-DE" sz="1400"/>
                <a:t>Value Track</a:t>
              </a:r>
            </a:p>
          </p:txBody>
        </p:sp>
      </p:grpSp>
      <p:grpSp>
        <p:nvGrpSpPr>
          <p:cNvPr id="105683" name="Group 211">
            <a:extLst>
              <a:ext uri="{FF2B5EF4-FFF2-40B4-BE49-F238E27FC236}">
                <a16:creationId xmlns:a16="http://schemas.microsoft.com/office/drawing/2014/main" id="{67005D4D-4080-4601-BBDF-7742E9F896B3}"/>
              </a:ext>
            </a:extLst>
          </p:cNvPr>
          <p:cNvGrpSpPr>
            <a:grpSpLocks/>
          </p:cNvGrpSpPr>
          <p:nvPr/>
        </p:nvGrpSpPr>
        <p:grpSpPr bwMode="auto">
          <a:xfrm>
            <a:off x="5749925" y="3938588"/>
            <a:ext cx="2309813" cy="1987550"/>
            <a:chOff x="3622" y="2481"/>
            <a:chExt cx="1455" cy="1252"/>
          </a:xfrm>
        </p:grpSpPr>
        <p:sp>
          <p:nvSpPr>
            <p:cNvPr id="105661" name="Text Box 189">
              <a:extLst>
                <a:ext uri="{FF2B5EF4-FFF2-40B4-BE49-F238E27FC236}">
                  <a16:creationId xmlns:a16="http://schemas.microsoft.com/office/drawing/2014/main" id="{F53D14EE-1100-4FD2-AC5D-2C228F79BA6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392" y="2697"/>
              <a:ext cx="421" cy="40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altLang="de-DE" sz="800" b="1"/>
                <a:t>Q II</a:t>
              </a:r>
            </a:p>
            <a:p>
              <a:pPr algn="ctr"/>
              <a:r>
                <a:rPr lang="en-US" altLang="de-DE" sz="800"/>
                <a:t>Value</a:t>
              </a:r>
            </a:p>
            <a:p>
              <a:pPr algn="ctr"/>
              <a:r>
                <a:rPr lang="en-US" altLang="de-DE" sz="800" b="1"/>
                <a:t>Generation</a:t>
              </a:r>
              <a:endParaRPr lang="en-US" altLang="de-DE" sz="800"/>
            </a:p>
          </p:txBody>
        </p:sp>
        <p:sp>
          <p:nvSpPr>
            <p:cNvPr id="105662" name="Text Box 190">
              <a:extLst>
                <a:ext uri="{FF2B5EF4-FFF2-40B4-BE49-F238E27FC236}">
                  <a16:creationId xmlns:a16="http://schemas.microsoft.com/office/drawing/2014/main" id="{B849D600-C922-432E-A51F-3FB42944458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392" y="3114"/>
              <a:ext cx="421" cy="3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/>
              <a:r>
                <a:rPr lang="en-US" altLang="de-DE" sz="800" b="1"/>
                <a:t>Q III</a:t>
              </a:r>
            </a:p>
            <a:p>
              <a:pPr algn="ctr"/>
              <a:r>
                <a:rPr lang="en-US" altLang="de-DE" sz="800" b="1"/>
                <a:t>Transfor-mation</a:t>
              </a:r>
              <a:br>
                <a:rPr lang="en-US" altLang="de-DE" sz="800"/>
              </a:br>
              <a:r>
                <a:rPr lang="en-US" altLang="de-DE" sz="800"/>
                <a:t>(I to M)</a:t>
              </a:r>
            </a:p>
          </p:txBody>
        </p:sp>
        <p:sp>
          <p:nvSpPr>
            <p:cNvPr id="105663" name="Text Box 191">
              <a:extLst>
                <a:ext uri="{FF2B5EF4-FFF2-40B4-BE49-F238E27FC236}">
                  <a16:creationId xmlns:a16="http://schemas.microsoft.com/office/drawing/2014/main" id="{8D4E0A49-676E-4B9A-9B51-1D7CAD208B1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970" y="3114"/>
              <a:ext cx="422" cy="3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/>
              <a:r>
                <a:rPr lang="en-US" altLang="de-DE" sz="800" b="1"/>
                <a:t>Q IV</a:t>
              </a:r>
            </a:p>
            <a:p>
              <a:pPr algn="ctr"/>
              <a:r>
                <a:rPr lang="en-US" altLang="de-DE" sz="800"/>
                <a:t>Value</a:t>
              </a:r>
              <a:br>
                <a:rPr lang="en-US" altLang="de-DE" sz="800"/>
              </a:br>
              <a:r>
                <a:rPr lang="en-US" altLang="de-DE" sz="800" b="1"/>
                <a:t>Degenera-tion</a:t>
              </a:r>
              <a:endParaRPr lang="en-US" altLang="de-DE" sz="800"/>
            </a:p>
          </p:txBody>
        </p:sp>
        <p:sp>
          <p:nvSpPr>
            <p:cNvPr id="105664" name="Text Box 192">
              <a:extLst>
                <a:ext uri="{FF2B5EF4-FFF2-40B4-BE49-F238E27FC236}">
                  <a16:creationId xmlns:a16="http://schemas.microsoft.com/office/drawing/2014/main" id="{09F5E3FB-3A63-41D9-B206-4C9AF9C62FE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970" y="2697"/>
              <a:ext cx="422" cy="41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altLang="de-DE" sz="800" b="1"/>
                <a:t>Q I</a:t>
              </a:r>
            </a:p>
            <a:p>
              <a:pPr algn="ctr"/>
              <a:r>
                <a:rPr lang="en-US" altLang="de-DE" sz="800" b="1"/>
                <a:t>Transfor-mation</a:t>
              </a:r>
              <a:br>
                <a:rPr lang="en-US" altLang="de-DE" sz="800"/>
              </a:br>
              <a:r>
                <a:rPr lang="en-US" altLang="de-DE" sz="800"/>
                <a:t>(M to I)</a:t>
              </a:r>
            </a:p>
          </p:txBody>
        </p:sp>
        <p:sp>
          <p:nvSpPr>
            <p:cNvPr id="105665" name="Text Box 193">
              <a:extLst>
                <a:ext uri="{FF2B5EF4-FFF2-40B4-BE49-F238E27FC236}">
                  <a16:creationId xmlns:a16="http://schemas.microsoft.com/office/drawing/2014/main" id="{CDBF8926-B1F7-49BE-92FB-AEBFC502AAE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813" y="3114"/>
              <a:ext cx="26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de-DE" sz="800" b="1"/>
                <a:t>+ M</a:t>
              </a:r>
            </a:p>
          </p:txBody>
        </p:sp>
        <p:sp>
          <p:nvSpPr>
            <p:cNvPr id="105666" name="Line 194">
              <a:extLst>
                <a:ext uri="{FF2B5EF4-FFF2-40B4-BE49-F238E27FC236}">
                  <a16:creationId xmlns:a16="http://schemas.microsoft.com/office/drawing/2014/main" id="{03E0A053-708D-4BB9-830F-BE45373622D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3865" y="3114"/>
              <a:ext cx="5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67" name="Text Box 195">
              <a:extLst>
                <a:ext uri="{FF2B5EF4-FFF2-40B4-BE49-F238E27FC236}">
                  <a16:creationId xmlns:a16="http://schemas.microsoft.com/office/drawing/2014/main" id="{34F48E23-651B-4468-A149-5BE4DB5C647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234" y="2481"/>
              <a:ext cx="21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de-DE" sz="800" b="1"/>
                <a:t>+ I</a:t>
              </a:r>
            </a:p>
          </p:txBody>
        </p:sp>
        <p:sp>
          <p:nvSpPr>
            <p:cNvPr id="105668" name="Text Box 196">
              <a:extLst>
                <a:ext uri="{FF2B5EF4-FFF2-40B4-BE49-F238E27FC236}">
                  <a16:creationId xmlns:a16="http://schemas.microsoft.com/office/drawing/2014/main" id="{6DCB49CC-A1D1-4F50-AC68-C1ED188651C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622" y="3114"/>
              <a:ext cx="348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altLang="de-DE" sz="800" b="1"/>
                <a:t>- M</a:t>
              </a:r>
            </a:p>
          </p:txBody>
        </p:sp>
        <p:sp>
          <p:nvSpPr>
            <p:cNvPr id="105669" name="Text Box 197">
              <a:extLst>
                <a:ext uri="{FF2B5EF4-FFF2-40B4-BE49-F238E27FC236}">
                  <a16:creationId xmlns:a16="http://schemas.microsoft.com/office/drawing/2014/main" id="{520B56B0-086D-4CC3-9AE9-3CB546B09C0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234" y="3598"/>
              <a:ext cx="47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de-DE" sz="800" b="1"/>
                <a:t>- I</a:t>
              </a:r>
            </a:p>
          </p:txBody>
        </p:sp>
        <p:sp>
          <p:nvSpPr>
            <p:cNvPr id="105670" name="Text Box 198">
              <a:extLst>
                <a:ext uri="{FF2B5EF4-FFF2-40B4-BE49-F238E27FC236}">
                  <a16:creationId xmlns:a16="http://schemas.microsoft.com/office/drawing/2014/main" id="{0ADBA474-5F8C-40B5-8C9D-B645B8FD578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750" y="2595"/>
              <a:ext cx="23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 eaLnBrk="0" hangingPunct="0"/>
              <a:r>
                <a:rPr lang="en-US" altLang="de-DE" sz="1200" b="1">
                  <a:solidFill>
                    <a:srgbClr val="66FF33"/>
                  </a:solidFill>
                </a:rPr>
                <a:t>R&amp;D</a:t>
              </a:r>
            </a:p>
          </p:txBody>
        </p:sp>
        <p:sp>
          <p:nvSpPr>
            <p:cNvPr id="105671" name="Line 199">
              <a:extLst>
                <a:ext uri="{FF2B5EF4-FFF2-40B4-BE49-F238E27FC236}">
                  <a16:creationId xmlns:a16="http://schemas.microsoft.com/office/drawing/2014/main" id="{D1AE1330-AE9B-4F7D-8817-C92C768EF60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-5400000">
              <a:off x="4128" y="3378"/>
              <a:ext cx="5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72" name="Line 200">
              <a:extLst>
                <a:ext uri="{FF2B5EF4-FFF2-40B4-BE49-F238E27FC236}">
                  <a16:creationId xmlns:a16="http://schemas.microsoft.com/office/drawing/2014/main" id="{7097BA29-AC9E-4F33-8A57-1E6C82E3579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-10800000">
              <a:off x="4392" y="3114"/>
              <a:ext cx="5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73" name="Line 201">
              <a:extLst>
                <a:ext uri="{FF2B5EF4-FFF2-40B4-BE49-F238E27FC236}">
                  <a16:creationId xmlns:a16="http://schemas.microsoft.com/office/drawing/2014/main" id="{6816B51D-86A3-4EE4-9272-D4CFA02F276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5400000">
              <a:off x="4128" y="2850"/>
              <a:ext cx="5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05674" name="Line 202">
              <a:extLst>
                <a:ext uri="{FF2B5EF4-FFF2-40B4-BE49-F238E27FC236}">
                  <a16:creationId xmlns:a16="http://schemas.microsoft.com/office/drawing/2014/main" id="{DA7BDD3E-478F-4DCF-A1D2-C9186BE8167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4263" y="2903"/>
              <a:ext cx="129" cy="211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105682" name="Group 210">
            <a:extLst>
              <a:ext uri="{FF2B5EF4-FFF2-40B4-BE49-F238E27FC236}">
                <a16:creationId xmlns:a16="http://schemas.microsoft.com/office/drawing/2014/main" id="{37467885-A274-46C5-9D62-BBEFD7E05CA7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608138"/>
            <a:ext cx="1930400" cy="1662112"/>
            <a:chOff x="2880" y="1013"/>
            <a:chExt cx="1216" cy="1047"/>
          </a:xfrm>
        </p:grpSpPr>
        <p:grpSp>
          <p:nvGrpSpPr>
            <p:cNvPr id="105619" name="Group 147">
              <a:extLst>
                <a:ext uri="{FF2B5EF4-FFF2-40B4-BE49-F238E27FC236}">
                  <a16:creationId xmlns:a16="http://schemas.microsoft.com/office/drawing/2014/main" id="{13FF3513-EA51-4458-BECD-95953DCB3C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013"/>
              <a:ext cx="1152" cy="593"/>
              <a:chOff x="3024" y="1248"/>
              <a:chExt cx="1152" cy="593"/>
            </a:xfrm>
          </p:grpSpPr>
          <p:sp>
            <p:nvSpPr>
              <p:cNvPr id="105591" name="Line 119">
                <a:extLst>
                  <a:ext uri="{FF2B5EF4-FFF2-40B4-BE49-F238E27FC236}">
                    <a16:creationId xmlns:a16="http://schemas.microsoft.com/office/drawing/2014/main" id="{BD5120D2-E9F0-4159-9499-B55E27E2D3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2" y="1340"/>
                <a:ext cx="0" cy="50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2" name="Line 120">
                <a:extLst>
                  <a:ext uri="{FF2B5EF4-FFF2-40B4-BE49-F238E27FC236}">
                    <a16:creationId xmlns:a16="http://schemas.microsoft.com/office/drawing/2014/main" id="{CE921EA4-99E4-4833-8EF9-00BB59F964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1773"/>
                <a:ext cx="10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3" name="Line 121">
                <a:extLst>
                  <a:ext uri="{FF2B5EF4-FFF2-40B4-BE49-F238E27FC236}">
                    <a16:creationId xmlns:a16="http://schemas.microsoft.com/office/drawing/2014/main" id="{AFD95A40-2F7C-4DC6-8091-5C7545779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2" y="1590"/>
                <a:ext cx="0" cy="183"/>
              </a:xfrm>
              <a:prstGeom prst="line">
                <a:avLst/>
              </a:prstGeom>
              <a:noFill/>
              <a:ln w="12700">
                <a:solidFill>
                  <a:srgbClr val="99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4" name="Line 122">
                <a:extLst>
                  <a:ext uri="{FF2B5EF4-FFF2-40B4-BE49-F238E27FC236}">
                    <a16:creationId xmlns:a16="http://schemas.microsoft.com/office/drawing/2014/main" id="{7A53282C-19FB-4D52-94DF-5E907F945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2" y="1431"/>
                <a:ext cx="297" cy="159"/>
              </a:xfrm>
              <a:prstGeom prst="line">
                <a:avLst/>
              </a:prstGeom>
              <a:noFill/>
              <a:ln w="12700">
                <a:solidFill>
                  <a:srgbClr val="99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5" name="Line 123">
                <a:extLst>
                  <a:ext uri="{FF2B5EF4-FFF2-40B4-BE49-F238E27FC236}">
                    <a16:creationId xmlns:a16="http://schemas.microsoft.com/office/drawing/2014/main" id="{758487F8-8E83-4A60-8C47-C60B05178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2" y="1431"/>
                <a:ext cx="297" cy="342"/>
              </a:xfrm>
              <a:prstGeom prst="line">
                <a:avLst/>
              </a:prstGeom>
              <a:noFill/>
              <a:ln w="12700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6" name="Line 124">
                <a:extLst>
                  <a:ext uri="{FF2B5EF4-FFF2-40B4-BE49-F238E27FC236}">
                    <a16:creationId xmlns:a16="http://schemas.microsoft.com/office/drawing/2014/main" id="{CA825DA4-C981-40BE-850B-2CA4DCAD8F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1431"/>
                <a:ext cx="77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7" name="Line 125">
                <a:extLst>
                  <a:ext uri="{FF2B5EF4-FFF2-40B4-BE49-F238E27FC236}">
                    <a16:creationId xmlns:a16="http://schemas.microsoft.com/office/drawing/2014/main" id="{062AAA1F-2CD0-4E81-AE6D-62258A7990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0" y="1440"/>
                <a:ext cx="0" cy="342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598" name="Text Box 126">
                <a:extLst>
                  <a:ext uri="{FF2B5EF4-FFF2-40B4-BE49-F238E27FC236}">
                    <a16:creationId xmlns:a16="http://schemas.microsoft.com/office/drawing/2014/main" id="{D3ACCD04-624B-4CB4-8E17-F3A56F6D4B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0" y="1727"/>
                <a:ext cx="12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 eaLnBrk="0" hangingPunct="0"/>
                <a:r>
                  <a:rPr lang="en-US" altLang="de-DE" sz="800"/>
                  <a:t>mV</a:t>
                </a:r>
              </a:p>
            </p:txBody>
          </p:sp>
          <p:sp>
            <p:nvSpPr>
              <p:cNvPr id="105599" name="Text Box 127">
                <a:extLst>
                  <a:ext uri="{FF2B5EF4-FFF2-40B4-BE49-F238E27FC236}">
                    <a16:creationId xmlns:a16="http://schemas.microsoft.com/office/drawing/2014/main" id="{47333B33-9BB8-451F-BE58-1645C74A48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11" y="1248"/>
                <a:ext cx="234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de-DE" sz="800"/>
                  <a:t>iV</a:t>
                </a:r>
              </a:p>
            </p:txBody>
          </p:sp>
          <p:sp>
            <p:nvSpPr>
              <p:cNvPr id="105600" name="Line 128">
                <a:extLst>
                  <a:ext uri="{FF2B5EF4-FFF2-40B4-BE49-F238E27FC236}">
                    <a16:creationId xmlns:a16="http://schemas.microsoft.com/office/drawing/2014/main" id="{E843678C-CBF5-42D8-8552-63D934671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9" y="1431"/>
                <a:ext cx="0" cy="342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05601" name="Arc 129">
                <a:extLst>
                  <a:ext uri="{FF2B5EF4-FFF2-40B4-BE49-F238E27FC236}">
                    <a16:creationId xmlns:a16="http://schemas.microsoft.com/office/drawing/2014/main" id="{5FF7C730-CC26-4C04-8D0E-919A03C09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1430"/>
                <a:ext cx="454" cy="342"/>
              </a:xfrm>
              <a:custGeom>
                <a:avLst/>
                <a:gdLst>
                  <a:gd name="G0" fmla="+- 0 0 0"/>
                  <a:gd name="G1" fmla="+- 16282 0 0"/>
                  <a:gd name="G2" fmla="+- 21600 0 0"/>
                  <a:gd name="T0" fmla="*/ 14193 w 21600"/>
                  <a:gd name="T1" fmla="*/ 0 h 16282"/>
                  <a:gd name="T2" fmla="*/ 21600 w 21600"/>
                  <a:gd name="T3" fmla="*/ 16282 h 16282"/>
                  <a:gd name="T4" fmla="*/ 0 w 21600"/>
                  <a:gd name="T5" fmla="*/ 16282 h 16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6282" fill="none" extrusionOk="0">
                    <a:moveTo>
                      <a:pt x="14193" y="-1"/>
                    </a:moveTo>
                    <a:cubicBezTo>
                      <a:pt x="18899" y="4101"/>
                      <a:pt x="21600" y="10039"/>
                      <a:pt x="21600" y="16282"/>
                    </a:cubicBezTo>
                  </a:path>
                  <a:path w="21600" h="16282" stroke="0" extrusionOk="0">
                    <a:moveTo>
                      <a:pt x="14193" y="-1"/>
                    </a:moveTo>
                    <a:cubicBezTo>
                      <a:pt x="18899" y="4101"/>
                      <a:pt x="21600" y="10039"/>
                      <a:pt x="21600" y="16282"/>
                    </a:cubicBezTo>
                    <a:lnTo>
                      <a:pt x="0" y="1628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grpSp>
            <p:nvGrpSpPr>
              <p:cNvPr id="105605" name="Group 133">
                <a:extLst>
                  <a:ext uri="{FF2B5EF4-FFF2-40B4-BE49-F238E27FC236}">
                    <a16:creationId xmlns:a16="http://schemas.microsoft.com/office/drawing/2014/main" id="{8E21879E-711A-4F8C-8749-7DAEDA05B5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16" y="1440"/>
                <a:ext cx="48" cy="336"/>
                <a:chOff x="4389" y="9120"/>
                <a:chExt cx="114" cy="684"/>
              </a:xfrm>
            </p:grpSpPr>
            <p:sp>
              <p:nvSpPr>
                <p:cNvPr id="105606" name="Rectangle 134">
                  <a:extLst>
                    <a:ext uri="{FF2B5EF4-FFF2-40B4-BE49-F238E27FC236}">
                      <a16:creationId xmlns:a16="http://schemas.microsoft.com/office/drawing/2014/main" id="{B65A338B-CC9D-4AE5-9822-B227C68CB3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9" y="9120"/>
                  <a:ext cx="114" cy="17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07" name="Rectangle 135">
                  <a:extLst>
                    <a:ext uri="{FF2B5EF4-FFF2-40B4-BE49-F238E27FC236}">
                      <a16:creationId xmlns:a16="http://schemas.microsoft.com/office/drawing/2014/main" id="{4EBA957D-3F7E-4160-809B-66BC01AE9E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9" y="9291"/>
                  <a:ext cx="114" cy="17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08" name="Rectangle 136">
                  <a:extLst>
                    <a:ext uri="{FF2B5EF4-FFF2-40B4-BE49-F238E27FC236}">
                      <a16:creationId xmlns:a16="http://schemas.microsoft.com/office/drawing/2014/main" id="{03BF54C1-7CDC-47C7-A128-10124A9AD6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9" y="9462"/>
                  <a:ext cx="114" cy="17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05609" name="Rectangle 137">
                  <a:extLst>
                    <a:ext uri="{FF2B5EF4-FFF2-40B4-BE49-F238E27FC236}">
                      <a16:creationId xmlns:a16="http://schemas.microsoft.com/office/drawing/2014/main" id="{73DC058B-1FD3-411A-A216-3C84698339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9" y="9633"/>
                  <a:ext cx="114" cy="17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sp>
            <p:nvSpPr>
              <p:cNvPr id="105610" name="Text Box 138">
                <a:extLst>
                  <a:ext uri="{FF2B5EF4-FFF2-40B4-BE49-F238E27FC236}">
                    <a16:creationId xmlns:a16="http://schemas.microsoft.com/office/drawing/2014/main" id="{35B0EBB6-4AD6-4E3E-9236-5E679C16AF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952" y="1560"/>
                <a:ext cx="33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de-DE" sz="800"/>
                  <a:t>Structure</a:t>
                </a:r>
                <a:endParaRPr lang="en-US" altLang="de-DE" sz="800" baseline="30000"/>
              </a:p>
            </p:txBody>
          </p:sp>
        </p:grpSp>
        <p:sp>
          <p:nvSpPr>
            <p:cNvPr id="105678" name="Text Box 206">
              <a:extLst>
                <a:ext uri="{FF2B5EF4-FFF2-40B4-BE49-F238E27FC236}">
                  <a16:creationId xmlns:a16="http://schemas.microsoft.com/office/drawing/2014/main" id="{F00F4304-6D1F-4DEF-82A8-F4A3630A2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4" y="1772"/>
              <a:ext cx="37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CH" altLang="de-DE" b="1">
                  <a:solidFill>
                    <a:srgbClr val="FF0000"/>
                  </a:solidFill>
                </a:rPr>
                <a:t>cost</a:t>
              </a:r>
            </a:p>
          </p:txBody>
        </p:sp>
        <p:sp>
          <p:nvSpPr>
            <p:cNvPr id="105679" name="Text Box 207">
              <a:extLst>
                <a:ext uri="{FF2B5EF4-FFF2-40B4-BE49-F238E27FC236}">
                  <a16:creationId xmlns:a16="http://schemas.microsoft.com/office/drawing/2014/main" id="{C39872BE-3244-4BFE-BB5B-B856BF190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6" y="1848"/>
              <a:ext cx="4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CH" altLang="de-DE" b="1">
                  <a:solidFill>
                    <a:srgbClr val="00CC00"/>
                  </a:solidFill>
                </a:rPr>
                <a:t>price</a:t>
              </a:r>
            </a:p>
          </p:txBody>
        </p:sp>
        <p:sp>
          <p:nvSpPr>
            <p:cNvPr id="105680" name="Line 208">
              <a:extLst>
                <a:ext uri="{FF2B5EF4-FFF2-40B4-BE49-F238E27FC236}">
                  <a16:creationId xmlns:a16="http://schemas.microsoft.com/office/drawing/2014/main" id="{32FBD6A1-F076-4919-A9AC-744DE9762B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8" y="1589"/>
              <a:ext cx="264" cy="2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  <p:sp>
          <p:nvSpPr>
            <p:cNvPr id="105681" name="Line 209">
              <a:extLst>
                <a:ext uri="{FF2B5EF4-FFF2-40B4-BE49-F238E27FC236}">
                  <a16:creationId xmlns:a16="http://schemas.microsoft.com/office/drawing/2014/main" id="{7E4159E7-DE43-45B3-97B5-3AE8329535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12" y="1606"/>
              <a:ext cx="53" cy="242"/>
            </a:xfrm>
            <a:prstGeom prst="line">
              <a:avLst/>
            </a:prstGeom>
            <a:noFill/>
            <a:ln w="381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/>
            <a:p>
              <a:endParaRPr lang="de-CH"/>
            </a:p>
          </p:txBody>
        </p:sp>
      </p:grpSp>
      <p:grpSp>
        <p:nvGrpSpPr>
          <p:cNvPr id="105690" name="Group 218">
            <a:extLst>
              <a:ext uri="{FF2B5EF4-FFF2-40B4-BE49-F238E27FC236}">
                <a16:creationId xmlns:a16="http://schemas.microsoft.com/office/drawing/2014/main" id="{E2A30FCD-A5C9-459B-8FB1-560B3F7BE5A1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1539875"/>
            <a:ext cx="2217738" cy="1874838"/>
            <a:chOff x="1338" y="970"/>
            <a:chExt cx="1397" cy="1181"/>
          </a:xfrm>
        </p:grpSpPr>
        <p:sp>
          <p:nvSpPr>
            <p:cNvPr id="105688" name="Text Box 216">
              <a:extLst>
                <a:ext uri="{FF2B5EF4-FFF2-40B4-BE49-F238E27FC236}">
                  <a16:creationId xmlns:a16="http://schemas.microsoft.com/office/drawing/2014/main" id="{1B012BFB-BAD9-4779-BB34-2F23E8CFB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0" y="1939"/>
              <a:ext cx="1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CH" altLang="de-DE" b="1"/>
                <a:t>$</a:t>
              </a:r>
            </a:p>
          </p:txBody>
        </p:sp>
        <p:sp>
          <p:nvSpPr>
            <p:cNvPr id="105689" name="Text Box 217">
              <a:extLst>
                <a:ext uri="{FF2B5EF4-FFF2-40B4-BE49-F238E27FC236}">
                  <a16:creationId xmlns:a16="http://schemas.microsoft.com/office/drawing/2014/main" id="{CFB164F8-7808-4C8D-A16D-27B5DE071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970"/>
              <a:ext cx="2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CH" altLang="de-DE" b="1"/>
                <a:t>%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Foliennummernplatzhalter 2">
            <a:extLst>
              <a:ext uri="{FF2B5EF4-FFF2-40B4-BE49-F238E27FC236}">
                <a16:creationId xmlns:a16="http://schemas.microsoft.com/office/drawing/2014/main" id="{CEA98967-32E2-4619-8418-012BC912F5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20AF-2E87-4984-9ADA-543185FB4DA1}" type="slidenum">
              <a:rPr lang="de-CH" altLang="de-DE"/>
              <a:pPr/>
              <a:t>6</a:t>
            </a:fld>
            <a:endParaRPr lang="de-CH" altLang="de-DE"/>
          </a:p>
        </p:txBody>
      </p:sp>
      <p:sp>
        <p:nvSpPr>
          <p:cNvPr id="326" name="Datumsplatzhalter 3">
            <a:extLst>
              <a:ext uri="{FF2B5EF4-FFF2-40B4-BE49-F238E27FC236}">
                <a16:creationId xmlns:a16="http://schemas.microsoft.com/office/drawing/2014/main" id="{07CEFFF5-8874-41EE-82C4-34194CD55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de-DE"/>
              <a:t>© 2002 bengin</a:t>
            </a:r>
            <a:endParaRPr lang="de-CH" altLang="de-DE"/>
          </a:p>
        </p:txBody>
      </p:sp>
      <p:sp>
        <p:nvSpPr>
          <p:cNvPr id="327" name="Fußzeilenplatzhalter 4">
            <a:extLst>
              <a:ext uri="{FF2B5EF4-FFF2-40B4-BE49-F238E27FC236}">
                <a16:creationId xmlns:a16="http://schemas.microsoft.com/office/drawing/2014/main" id="{7A351A11-D73A-4AD9-9655-2EFDF22EAD4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altLang="de-DE"/>
              <a:t>Mapping values</a:t>
            </a:r>
          </a:p>
        </p:txBody>
      </p:sp>
      <p:pic>
        <p:nvPicPr>
          <p:cNvPr id="133122" name="Picture 2">
            <a:extLst>
              <a:ext uri="{FF2B5EF4-FFF2-40B4-BE49-F238E27FC236}">
                <a16:creationId xmlns:a16="http://schemas.microsoft.com/office/drawing/2014/main" id="{4D907B5C-D193-4C50-B464-D8CC3D920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23"/>
          <a:stretch>
            <a:fillRect/>
          </a:stretch>
        </p:blipFill>
        <p:spPr bwMode="auto">
          <a:xfrm>
            <a:off x="781050" y="1152525"/>
            <a:ext cx="2792413" cy="194627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26" name="Picture 6">
            <a:extLst>
              <a:ext uri="{FF2B5EF4-FFF2-40B4-BE49-F238E27FC236}">
                <a16:creationId xmlns:a16="http://schemas.microsoft.com/office/drawing/2014/main" id="{9FC05B7E-E23C-489E-8470-E8DDF021E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00"/>
          <a:stretch>
            <a:fillRect/>
          </a:stretch>
        </p:blipFill>
        <p:spPr bwMode="auto">
          <a:xfrm>
            <a:off x="1689100" y="1498600"/>
            <a:ext cx="1582738" cy="1303338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27" name="Picture 7">
            <a:extLst>
              <a:ext uri="{FF2B5EF4-FFF2-40B4-BE49-F238E27FC236}">
                <a16:creationId xmlns:a16="http://schemas.microsoft.com/office/drawing/2014/main" id="{CB506D09-8A83-45C8-975E-4404024B2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3"/>
          <a:stretch>
            <a:fillRect/>
          </a:stretch>
        </p:blipFill>
        <p:spPr bwMode="auto">
          <a:xfrm>
            <a:off x="4006850" y="852488"/>
            <a:ext cx="1495425" cy="1477962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28" name="Picture 8">
            <a:extLst>
              <a:ext uri="{FF2B5EF4-FFF2-40B4-BE49-F238E27FC236}">
                <a16:creationId xmlns:a16="http://schemas.microsoft.com/office/drawing/2014/main" id="{668A87EA-6D97-483F-BAAD-784DBE624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42"/>
          <a:stretch>
            <a:fillRect/>
          </a:stretch>
        </p:blipFill>
        <p:spPr bwMode="auto">
          <a:xfrm>
            <a:off x="2889250" y="1393825"/>
            <a:ext cx="1682750" cy="1624013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29" name="Picture 9">
            <a:extLst>
              <a:ext uri="{FF2B5EF4-FFF2-40B4-BE49-F238E27FC236}">
                <a16:creationId xmlns:a16="http://schemas.microsoft.com/office/drawing/2014/main" id="{33E94A97-EF38-4844-82DD-4206655FF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76"/>
          <a:stretch>
            <a:fillRect/>
          </a:stretch>
        </p:blipFill>
        <p:spPr bwMode="auto">
          <a:xfrm>
            <a:off x="4029075" y="2039938"/>
            <a:ext cx="1714500" cy="151765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30" name="Picture 10">
            <a:extLst>
              <a:ext uri="{FF2B5EF4-FFF2-40B4-BE49-F238E27FC236}">
                <a16:creationId xmlns:a16="http://schemas.microsoft.com/office/drawing/2014/main" id="{4483D891-0FC0-4A9A-BD68-6C2D292C1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74"/>
          <a:stretch>
            <a:fillRect/>
          </a:stretch>
        </p:blipFill>
        <p:spPr bwMode="auto">
          <a:xfrm>
            <a:off x="2203450" y="2317750"/>
            <a:ext cx="1370013" cy="12160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32" name="Rectangle 12">
            <a:extLst>
              <a:ext uri="{FF2B5EF4-FFF2-40B4-BE49-F238E27FC236}">
                <a16:creationId xmlns:a16="http://schemas.microsoft.com/office/drawing/2014/main" id="{85875D9A-8AC1-44C3-AFD8-7AA3D79AF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de-DE">
                <a:solidFill>
                  <a:schemeClr val="tx1"/>
                </a:solidFill>
              </a:rPr>
              <a:t>Applications, Outlook</a:t>
            </a:r>
          </a:p>
        </p:txBody>
      </p:sp>
      <p:pic>
        <p:nvPicPr>
          <p:cNvPr id="133124" name="Picture 4">
            <a:extLst>
              <a:ext uri="{FF2B5EF4-FFF2-40B4-BE49-F238E27FC236}">
                <a16:creationId xmlns:a16="http://schemas.microsoft.com/office/drawing/2014/main" id="{CC8C1029-D477-4455-A853-8582FAA06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3"/>
          <a:stretch>
            <a:fillRect/>
          </a:stretch>
        </p:blipFill>
        <p:spPr bwMode="auto">
          <a:xfrm>
            <a:off x="609600" y="2576513"/>
            <a:ext cx="1079500" cy="98425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3290" name="Group 170">
            <a:extLst>
              <a:ext uri="{FF2B5EF4-FFF2-40B4-BE49-F238E27FC236}">
                <a16:creationId xmlns:a16="http://schemas.microsoft.com/office/drawing/2014/main" id="{4DDE1F67-0D4D-4C0F-AB5F-CFE0423C828C}"/>
              </a:ext>
            </a:extLst>
          </p:cNvPr>
          <p:cNvGrpSpPr>
            <a:grpSpLocks/>
          </p:cNvGrpSpPr>
          <p:nvPr/>
        </p:nvGrpSpPr>
        <p:grpSpPr bwMode="auto">
          <a:xfrm>
            <a:off x="7545388" y="306388"/>
            <a:ext cx="1295400" cy="1428750"/>
            <a:chOff x="4176" y="920"/>
            <a:chExt cx="816" cy="900"/>
          </a:xfrm>
        </p:grpSpPr>
        <p:sp>
          <p:nvSpPr>
            <p:cNvPr id="133134" name="Rectangle 14">
              <a:extLst>
                <a:ext uri="{FF2B5EF4-FFF2-40B4-BE49-F238E27FC236}">
                  <a16:creationId xmlns:a16="http://schemas.microsoft.com/office/drawing/2014/main" id="{72DDC5B6-4D97-49C2-A2C0-36207FA32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920"/>
              <a:ext cx="816" cy="9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35" name="Rectangle 15">
              <a:extLst>
                <a:ext uri="{FF2B5EF4-FFF2-40B4-BE49-F238E27FC236}">
                  <a16:creationId xmlns:a16="http://schemas.microsoft.com/office/drawing/2014/main" id="{610DF9CD-C4EB-4A39-8DF5-9CDB73438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085"/>
              <a:ext cx="521" cy="52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36" name="Line 16">
              <a:extLst>
                <a:ext uri="{FF2B5EF4-FFF2-40B4-BE49-F238E27FC236}">
                  <a16:creationId xmlns:a16="http://schemas.microsoft.com/office/drawing/2014/main" id="{74555F92-74ED-4CEE-97A0-665B76D93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555"/>
              <a:ext cx="5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37" name="Line 17">
              <a:extLst>
                <a:ext uri="{FF2B5EF4-FFF2-40B4-BE49-F238E27FC236}">
                  <a16:creationId xmlns:a16="http://schemas.microsoft.com/office/drawing/2014/main" id="{275F9FE4-DA3F-4E63-8530-CDACBD5B8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495"/>
              <a:ext cx="5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38" name="Line 18">
              <a:extLst>
                <a:ext uri="{FF2B5EF4-FFF2-40B4-BE49-F238E27FC236}">
                  <a16:creationId xmlns:a16="http://schemas.microsoft.com/office/drawing/2014/main" id="{E07581CF-50E0-4223-B465-A5AE9CB651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438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39" name="Line 19">
              <a:extLst>
                <a:ext uri="{FF2B5EF4-FFF2-40B4-BE49-F238E27FC236}">
                  <a16:creationId xmlns:a16="http://schemas.microsoft.com/office/drawing/2014/main" id="{B886AF06-2907-4E5F-8CB9-F58F92A4D6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378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0" name="Line 20">
              <a:extLst>
                <a:ext uri="{FF2B5EF4-FFF2-40B4-BE49-F238E27FC236}">
                  <a16:creationId xmlns:a16="http://schemas.microsoft.com/office/drawing/2014/main" id="{1290755F-706D-4C74-B722-AA6E5463E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320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1" name="Line 21">
              <a:extLst>
                <a:ext uri="{FF2B5EF4-FFF2-40B4-BE49-F238E27FC236}">
                  <a16:creationId xmlns:a16="http://schemas.microsoft.com/office/drawing/2014/main" id="{4BBE8D00-F2E4-46C4-8965-091769654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260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2" name="Line 22">
              <a:extLst>
                <a:ext uri="{FF2B5EF4-FFF2-40B4-BE49-F238E27FC236}">
                  <a16:creationId xmlns:a16="http://schemas.microsoft.com/office/drawing/2014/main" id="{12B8F8CA-9D1D-4EF2-9F5F-9EA0BE34E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203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3" name="Line 23">
              <a:extLst>
                <a:ext uri="{FF2B5EF4-FFF2-40B4-BE49-F238E27FC236}">
                  <a16:creationId xmlns:a16="http://schemas.microsoft.com/office/drawing/2014/main" id="{0DA525AB-61FD-40B8-9589-04DF1E7F3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143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4" name="Line 24">
              <a:extLst>
                <a:ext uri="{FF2B5EF4-FFF2-40B4-BE49-F238E27FC236}">
                  <a16:creationId xmlns:a16="http://schemas.microsoft.com/office/drawing/2014/main" id="{10D7028E-0910-4473-A0CD-9AD39BE48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085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5" name="Rectangle 25">
              <a:extLst>
                <a:ext uri="{FF2B5EF4-FFF2-40B4-BE49-F238E27FC236}">
                  <a16:creationId xmlns:a16="http://schemas.microsoft.com/office/drawing/2014/main" id="{139C5E2B-1398-422D-82BD-93F42FE87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085"/>
              <a:ext cx="521" cy="52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6" name="Line 26">
              <a:extLst>
                <a:ext uri="{FF2B5EF4-FFF2-40B4-BE49-F238E27FC236}">
                  <a16:creationId xmlns:a16="http://schemas.microsoft.com/office/drawing/2014/main" id="{A0022624-EAD3-485F-BC2F-9AB9220F1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085"/>
              <a:ext cx="1" cy="5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7" name="Line 27">
              <a:extLst>
                <a:ext uri="{FF2B5EF4-FFF2-40B4-BE49-F238E27FC236}">
                  <a16:creationId xmlns:a16="http://schemas.microsoft.com/office/drawing/2014/main" id="{E7EFF248-3D94-4869-96E3-E9EFC4487F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613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8" name="Line 28">
              <a:extLst>
                <a:ext uri="{FF2B5EF4-FFF2-40B4-BE49-F238E27FC236}">
                  <a16:creationId xmlns:a16="http://schemas.microsoft.com/office/drawing/2014/main" id="{7B14C5DB-CECF-4497-8235-885284A2A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555"/>
              <a:ext cx="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49" name="Line 29">
              <a:extLst>
                <a:ext uri="{FF2B5EF4-FFF2-40B4-BE49-F238E27FC236}">
                  <a16:creationId xmlns:a16="http://schemas.microsoft.com/office/drawing/2014/main" id="{BC993CB5-EBFD-40A0-920E-88624994FA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495"/>
              <a:ext cx="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0" name="Line 30">
              <a:extLst>
                <a:ext uri="{FF2B5EF4-FFF2-40B4-BE49-F238E27FC236}">
                  <a16:creationId xmlns:a16="http://schemas.microsoft.com/office/drawing/2014/main" id="{4BE4865C-2706-48A1-8D58-2016FE969E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438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1" name="Line 31">
              <a:extLst>
                <a:ext uri="{FF2B5EF4-FFF2-40B4-BE49-F238E27FC236}">
                  <a16:creationId xmlns:a16="http://schemas.microsoft.com/office/drawing/2014/main" id="{270A5CB1-0E06-42D8-8D0D-97B30CF8A0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378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2" name="Line 32">
              <a:extLst>
                <a:ext uri="{FF2B5EF4-FFF2-40B4-BE49-F238E27FC236}">
                  <a16:creationId xmlns:a16="http://schemas.microsoft.com/office/drawing/2014/main" id="{A0672AB9-D48E-42D9-A08B-0E24DD65C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320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3" name="Line 33">
              <a:extLst>
                <a:ext uri="{FF2B5EF4-FFF2-40B4-BE49-F238E27FC236}">
                  <a16:creationId xmlns:a16="http://schemas.microsoft.com/office/drawing/2014/main" id="{802D1BBA-A0A1-4BBD-A467-8A77523D0A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260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4" name="Line 34">
              <a:extLst>
                <a:ext uri="{FF2B5EF4-FFF2-40B4-BE49-F238E27FC236}">
                  <a16:creationId xmlns:a16="http://schemas.microsoft.com/office/drawing/2014/main" id="{05ED87A2-FA6C-447F-BA88-44CEFB30D5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203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5" name="Line 35">
              <a:extLst>
                <a:ext uri="{FF2B5EF4-FFF2-40B4-BE49-F238E27FC236}">
                  <a16:creationId xmlns:a16="http://schemas.microsoft.com/office/drawing/2014/main" id="{2E5E7B85-A0D2-4956-B86F-7E3EF8E95F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143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6" name="Line 36">
              <a:extLst>
                <a:ext uri="{FF2B5EF4-FFF2-40B4-BE49-F238E27FC236}">
                  <a16:creationId xmlns:a16="http://schemas.microsoft.com/office/drawing/2014/main" id="{C0987A4B-3FF9-45EE-A6A6-4737CAA7BE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1085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7" name="Line 37">
              <a:extLst>
                <a:ext uri="{FF2B5EF4-FFF2-40B4-BE49-F238E27FC236}">
                  <a16:creationId xmlns:a16="http://schemas.microsoft.com/office/drawing/2014/main" id="{07049B8B-440E-43E8-BA8A-474E3A44F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613"/>
              <a:ext cx="5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8" name="Line 38">
              <a:extLst>
                <a:ext uri="{FF2B5EF4-FFF2-40B4-BE49-F238E27FC236}">
                  <a16:creationId xmlns:a16="http://schemas.microsoft.com/office/drawing/2014/main" id="{6DCC1951-6D6E-4D2C-8D4C-DCA7CCDBC7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4" y="1613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59" name="Line 39">
              <a:extLst>
                <a:ext uri="{FF2B5EF4-FFF2-40B4-BE49-F238E27FC236}">
                  <a16:creationId xmlns:a16="http://schemas.microsoft.com/office/drawing/2014/main" id="{A17332B4-0E0B-44F5-BE81-26A11A139E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8" y="1613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0" name="Line 40">
              <a:extLst>
                <a:ext uri="{FF2B5EF4-FFF2-40B4-BE49-F238E27FC236}">
                  <a16:creationId xmlns:a16="http://schemas.microsoft.com/office/drawing/2014/main" id="{ED676B02-F23D-4D00-B9EF-8140214340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1" y="1613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1" name="Line 41">
              <a:extLst>
                <a:ext uri="{FF2B5EF4-FFF2-40B4-BE49-F238E27FC236}">
                  <a16:creationId xmlns:a16="http://schemas.microsoft.com/office/drawing/2014/main" id="{00D056DE-7EDD-4F85-85E9-9C2C809C56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5" y="1613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2" name="Line 42">
              <a:extLst>
                <a:ext uri="{FF2B5EF4-FFF2-40B4-BE49-F238E27FC236}">
                  <a16:creationId xmlns:a16="http://schemas.microsoft.com/office/drawing/2014/main" id="{3B0A557E-8BFD-4EE7-8BB3-9F2BF2362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4" y="1555"/>
              <a:ext cx="50" cy="5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3" name="Line 43">
              <a:extLst>
                <a:ext uri="{FF2B5EF4-FFF2-40B4-BE49-F238E27FC236}">
                  <a16:creationId xmlns:a16="http://schemas.microsoft.com/office/drawing/2014/main" id="{2F352FC9-1D51-4E8F-9E20-07CFC2210C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4" y="1503"/>
              <a:ext cx="5" cy="52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4" name="Line 44">
              <a:extLst>
                <a:ext uri="{FF2B5EF4-FFF2-40B4-BE49-F238E27FC236}">
                  <a16:creationId xmlns:a16="http://schemas.microsoft.com/office/drawing/2014/main" id="{55CB40DB-37A7-4924-9A82-3C44AA67A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9" y="1503"/>
              <a:ext cx="10" cy="17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5" name="Line 45">
              <a:extLst>
                <a:ext uri="{FF2B5EF4-FFF2-40B4-BE49-F238E27FC236}">
                  <a16:creationId xmlns:a16="http://schemas.microsoft.com/office/drawing/2014/main" id="{3AD8439F-7F4E-4D6F-B852-419E60EFB3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9" y="1418"/>
              <a:ext cx="29" cy="102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6" name="Line 46">
              <a:extLst>
                <a:ext uri="{FF2B5EF4-FFF2-40B4-BE49-F238E27FC236}">
                  <a16:creationId xmlns:a16="http://schemas.microsoft.com/office/drawing/2014/main" id="{6D849F78-378E-4EC6-BBBB-C579A44A2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1418"/>
              <a:ext cx="5" cy="22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7" name="Line 47">
              <a:extLst>
                <a:ext uri="{FF2B5EF4-FFF2-40B4-BE49-F238E27FC236}">
                  <a16:creationId xmlns:a16="http://schemas.microsoft.com/office/drawing/2014/main" id="{4C304F18-1928-4DE0-B68C-AA86175A8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3" y="1325"/>
              <a:ext cx="70" cy="115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8" name="Line 48">
              <a:extLst>
                <a:ext uri="{FF2B5EF4-FFF2-40B4-BE49-F238E27FC236}">
                  <a16:creationId xmlns:a16="http://schemas.microsoft.com/office/drawing/2014/main" id="{9D9C01DD-3C2F-4420-A8F7-12F079AB8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3" y="1210"/>
              <a:ext cx="54" cy="115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69" name="Line 49">
              <a:extLst>
                <a:ext uri="{FF2B5EF4-FFF2-40B4-BE49-F238E27FC236}">
                  <a16:creationId xmlns:a16="http://schemas.microsoft.com/office/drawing/2014/main" id="{718D21E2-2049-4BEC-91B5-F557881443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7" y="1138"/>
              <a:ext cx="238" cy="7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70" name="Line 50">
              <a:extLst>
                <a:ext uri="{FF2B5EF4-FFF2-40B4-BE49-F238E27FC236}">
                  <a16:creationId xmlns:a16="http://schemas.microsoft.com/office/drawing/2014/main" id="{2EEF6E54-0EB9-4553-8551-95EB9C3844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46" y="1138"/>
              <a:ext cx="99" cy="210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71" name="Line 51">
              <a:extLst>
                <a:ext uri="{FF2B5EF4-FFF2-40B4-BE49-F238E27FC236}">
                  <a16:creationId xmlns:a16="http://schemas.microsoft.com/office/drawing/2014/main" id="{37B259CE-3FA2-45F2-9DF9-8EA84713ED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6" y="1348"/>
              <a:ext cx="15" cy="265"/>
            </a:xfrm>
            <a:prstGeom prst="line">
              <a:avLst/>
            </a:prstGeom>
            <a:noFill/>
            <a:ln w="9525">
              <a:solidFill>
                <a:srgbClr val="CC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72" name="Freeform 52">
              <a:extLst>
                <a:ext uri="{FF2B5EF4-FFF2-40B4-BE49-F238E27FC236}">
                  <a16:creationId xmlns:a16="http://schemas.microsoft.com/office/drawing/2014/main" id="{5056FB7A-F585-4E6B-B6A6-9AD44F190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9" y="1605"/>
              <a:ext cx="30" cy="1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73" name="Freeform 53">
              <a:extLst>
                <a:ext uri="{FF2B5EF4-FFF2-40B4-BE49-F238E27FC236}">
                  <a16:creationId xmlns:a16="http://schemas.microsoft.com/office/drawing/2014/main" id="{437E147A-B9D2-4817-86F7-082A20EA2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1548"/>
              <a:ext cx="30" cy="1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74" name="Rectangle 54">
              <a:extLst>
                <a:ext uri="{FF2B5EF4-FFF2-40B4-BE49-F238E27FC236}">
                  <a16:creationId xmlns:a16="http://schemas.microsoft.com/office/drawing/2014/main" id="{6691BBA8-E84F-4D9D-BA0C-BEDD523F3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48"/>
              <a:ext cx="25" cy="12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75" name="Rectangle 55">
              <a:extLst>
                <a:ext uri="{FF2B5EF4-FFF2-40B4-BE49-F238E27FC236}">
                  <a16:creationId xmlns:a16="http://schemas.microsoft.com/office/drawing/2014/main" id="{E87173F9-F54B-428E-AF3A-3276374D9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4" y="1495"/>
              <a:ext cx="25" cy="13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76" name="Freeform 56">
              <a:extLst>
                <a:ext uri="{FF2B5EF4-FFF2-40B4-BE49-F238E27FC236}">
                  <a16:creationId xmlns:a16="http://schemas.microsoft.com/office/drawing/2014/main" id="{D66534FE-8DC4-4B36-B5E5-464B930D66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4" y="1495"/>
              <a:ext cx="30" cy="1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77" name="Freeform 57">
              <a:extLst>
                <a:ext uri="{FF2B5EF4-FFF2-40B4-BE49-F238E27FC236}">
                  <a16:creationId xmlns:a16="http://schemas.microsoft.com/office/drawing/2014/main" id="{350DC912-5BA4-4C3C-B68C-D577E7578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4" y="1513"/>
              <a:ext cx="30" cy="1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178" name="Rectangle 58">
              <a:extLst>
                <a:ext uri="{FF2B5EF4-FFF2-40B4-BE49-F238E27FC236}">
                  <a16:creationId xmlns:a16="http://schemas.microsoft.com/office/drawing/2014/main" id="{18C90097-94EA-47F0-B739-16343BCEC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9" y="1510"/>
              <a:ext cx="45" cy="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79" name="Line 59">
              <a:extLst>
                <a:ext uri="{FF2B5EF4-FFF2-40B4-BE49-F238E27FC236}">
                  <a16:creationId xmlns:a16="http://schemas.microsoft.com/office/drawing/2014/main" id="{EE7A9A4C-C1B4-4F81-A2A0-B143929D5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34" y="1513"/>
              <a:ext cx="15" cy="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0" name="Line 60">
              <a:extLst>
                <a:ext uri="{FF2B5EF4-FFF2-40B4-BE49-F238E27FC236}">
                  <a16:creationId xmlns:a16="http://schemas.microsoft.com/office/drawing/2014/main" id="{4F338BDE-E310-4E74-950A-76B3DF150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9" y="1520"/>
              <a:ext cx="15" cy="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1" name="Line 61">
              <a:extLst>
                <a:ext uri="{FF2B5EF4-FFF2-40B4-BE49-F238E27FC236}">
                  <a16:creationId xmlns:a16="http://schemas.microsoft.com/office/drawing/2014/main" id="{BA965A2F-9EF1-4726-84FE-8CFAB19ABC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34" y="1520"/>
              <a:ext cx="15" cy="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2" name="Line 62">
              <a:extLst>
                <a:ext uri="{FF2B5EF4-FFF2-40B4-BE49-F238E27FC236}">
                  <a16:creationId xmlns:a16="http://schemas.microsoft.com/office/drawing/2014/main" id="{156ED59F-6DAA-4973-946B-0F450F6A81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9" y="1513"/>
              <a:ext cx="15" cy="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3" name="Rectangle 63">
              <a:extLst>
                <a:ext uri="{FF2B5EF4-FFF2-40B4-BE49-F238E27FC236}">
                  <a16:creationId xmlns:a16="http://schemas.microsoft.com/office/drawing/2014/main" id="{083387F0-298D-4D50-BC5B-733D373BB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9" y="1408"/>
              <a:ext cx="44" cy="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4" name="Line 64">
              <a:extLst>
                <a:ext uri="{FF2B5EF4-FFF2-40B4-BE49-F238E27FC236}">
                  <a16:creationId xmlns:a16="http://schemas.microsoft.com/office/drawing/2014/main" id="{D07DBE17-26E1-4738-9220-95EF9EEB51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64" y="1410"/>
              <a:ext cx="14" cy="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5" name="Line 65">
              <a:extLst>
                <a:ext uri="{FF2B5EF4-FFF2-40B4-BE49-F238E27FC236}">
                  <a16:creationId xmlns:a16="http://schemas.microsoft.com/office/drawing/2014/main" id="{411A947D-9D4E-46B6-A816-313CFDEC90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1418"/>
              <a:ext cx="15" cy="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6" name="Line 66">
              <a:extLst>
                <a:ext uri="{FF2B5EF4-FFF2-40B4-BE49-F238E27FC236}">
                  <a16:creationId xmlns:a16="http://schemas.microsoft.com/office/drawing/2014/main" id="{A41EC229-06E2-4F89-A33D-A9133FCBCE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1418"/>
              <a:ext cx="14" cy="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7" name="Line 67">
              <a:extLst>
                <a:ext uri="{FF2B5EF4-FFF2-40B4-BE49-F238E27FC236}">
                  <a16:creationId xmlns:a16="http://schemas.microsoft.com/office/drawing/2014/main" id="{7730991A-6D0D-484B-BA07-5805E190E6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8" y="1410"/>
              <a:ext cx="15" cy="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8" name="Rectangle 68">
              <a:extLst>
                <a:ext uri="{FF2B5EF4-FFF2-40B4-BE49-F238E27FC236}">
                  <a16:creationId xmlns:a16="http://schemas.microsoft.com/office/drawing/2014/main" id="{16ECC318-FF89-49EF-A436-7F3DADC21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9" y="1408"/>
              <a:ext cx="44" cy="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89" name="Line 69">
              <a:extLst>
                <a:ext uri="{FF2B5EF4-FFF2-40B4-BE49-F238E27FC236}">
                  <a16:creationId xmlns:a16="http://schemas.microsoft.com/office/drawing/2014/main" id="{00468B2A-10D5-4A9B-885E-FA53DF5FE0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64" y="1410"/>
              <a:ext cx="14" cy="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0" name="Line 70">
              <a:extLst>
                <a:ext uri="{FF2B5EF4-FFF2-40B4-BE49-F238E27FC236}">
                  <a16:creationId xmlns:a16="http://schemas.microsoft.com/office/drawing/2014/main" id="{39C942E9-5CF7-454D-B023-C65C1F8DAE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1418"/>
              <a:ext cx="15" cy="7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1" name="Line 71">
              <a:extLst>
                <a:ext uri="{FF2B5EF4-FFF2-40B4-BE49-F238E27FC236}">
                  <a16:creationId xmlns:a16="http://schemas.microsoft.com/office/drawing/2014/main" id="{6CC52E83-17E4-49ED-82D5-6A847F771C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1418"/>
              <a:ext cx="14" cy="7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2" name="Line 72">
              <a:extLst>
                <a:ext uri="{FF2B5EF4-FFF2-40B4-BE49-F238E27FC236}">
                  <a16:creationId xmlns:a16="http://schemas.microsoft.com/office/drawing/2014/main" id="{0F047C32-7873-4EB2-A600-1B32ECDB07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8" y="1410"/>
              <a:ext cx="15" cy="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3" name="Line 73">
              <a:extLst>
                <a:ext uri="{FF2B5EF4-FFF2-40B4-BE49-F238E27FC236}">
                  <a16:creationId xmlns:a16="http://schemas.microsoft.com/office/drawing/2014/main" id="{2D7AAFB9-96D4-491C-8003-E0080942E9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8" y="1410"/>
              <a:ext cx="1" cy="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4" name="Line 74">
              <a:extLst>
                <a:ext uri="{FF2B5EF4-FFF2-40B4-BE49-F238E27FC236}">
                  <a16:creationId xmlns:a16="http://schemas.microsoft.com/office/drawing/2014/main" id="{F77B6BAB-DF1C-4C0B-A308-8164F5DF6F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1418"/>
              <a:ext cx="1" cy="7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5" name="Rectangle 75">
              <a:extLst>
                <a:ext uri="{FF2B5EF4-FFF2-40B4-BE49-F238E27FC236}">
                  <a16:creationId xmlns:a16="http://schemas.microsoft.com/office/drawing/2014/main" id="{FC9A99AD-9B2B-448F-A2F1-37FDED0F6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430"/>
              <a:ext cx="44" cy="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6" name="Line 76">
              <a:extLst>
                <a:ext uri="{FF2B5EF4-FFF2-40B4-BE49-F238E27FC236}">
                  <a16:creationId xmlns:a16="http://schemas.microsoft.com/office/drawing/2014/main" id="{4F550F82-2AAA-4900-ADC3-EA88D50F20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69" y="1433"/>
              <a:ext cx="14" cy="7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7" name="Line 77">
              <a:extLst>
                <a:ext uri="{FF2B5EF4-FFF2-40B4-BE49-F238E27FC236}">
                  <a16:creationId xmlns:a16="http://schemas.microsoft.com/office/drawing/2014/main" id="{4F7C23F5-277E-4C57-9085-06E6B6EEC8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3" y="1440"/>
              <a:ext cx="15" cy="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8" name="Line 78">
              <a:extLst>
                <a:ext uri="{FF2B5EF4-FFF2-40B4-BE49-F238E27FC236}">
                  <a16:creationId xmlns:a16="http://schemas.microsoft.com/office/drawing/2014/main" id="{6FB51D62-21B1-4163-A2A8-0EC7D37A5C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9" y="1440"/>
              <a:ext cx="14" cy="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199" name="Line 79">
              <a:extLst>
                <a:ext uri="{FF2B5EF4-FFF2-40B4-BE49-F238E27FC236}">
                  <a16:creationId xmlns:a16="http://schemas.microsoft.com/office/drawing/2014/main" id="{9B56ED08-8C60-428B-81CE-E47B37E99D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3" y="1433"/>
              <a:ext cx="15" cy="7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0" name="Line 80">
              <a:extLst>
                <a:ext uri="{FF2B5EF4-FFF2-40B4-BE49-F238E27FC236}">
                  <a16:creationId xmlns:a16="http://schemas.microsoft.com/office/drawing/2014/main" id="{A8349284-129B-4E70-8012-A28D4F713B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3" y="1433"/>
              <a:ext cx="1" cy="7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1" name="Line 81">
              <a:extLst>
                <a:ext uri="{FF2B5EF4-FFF2-40B4-BE49-F238E27FC236}">
                  <a16:creationId xmlns:a16="http://schemas.microsoft.com/office/drawing/2014/main" id="{3CA0E562-F7DA-4F1D-8DDA-798BFBB2F7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3" y="1440"/>
              <a:ext cx="1" cy="8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2" name="Oval 82">
              <a:extLst>
                <a:ext uri="{FF2B5EF4-FFF2-40B4-BE49-F238E27FC236}">
                  <a16:creationId xmlns:a16="http://schemas.microsoft.com/office/drawing/2014/main" id="{B20BC75F-1ACF-4517-8C0B-3CA9CB167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9" y="1433"/>
              <a:ext cx="24" cy="12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03" name="Oval 83">
              <a:extLst>
                <a:ext uri="{FF2B5EF4-FFF2-40B4-BE49-F238E27FC236}">
                  <a16:creationId xmlns:a16="http://schemas.microsoft.com/office/drawing/2014/main" id="{77B604B0-1487-43F9-BD26-91E287F57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8" y="1318"/>
              <a:ext cx="25" cy="12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04" name="Rectangle 84">
              <a:extLst>
                <a:ext uri="{FF2B5EF4-FFF2-40B4-BE49-F238E27FC236}">
                  <a16:creationId xmlns:a16="http://schemas.microsoft.com/office/drawing/2014/main" id="{083ADC1E-A290-4136-B1D7-606282362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" y="1315"/>
              <a:ext cx="45" cy="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5" name="Line 85">
              <a:extLst>
                <a:ext uri="{FF2B5EF4-FFF2-40B4-BE49-F238E27FC236}">
                  <a16:creationId xmlns:a16="http://schemas.microsoft.com/office/drawing/2014/main" id="{A939164B-D4A4-4AD6-AF1C-99556ABC32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3" y="1318"/>
              <a:ext cx="1" cy="7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6" name="Line 86">
              <a:extLst>
                <a:ext uri="{FF2B5EF4-FFF2-40B4-BE49-F238E27FC236}">
                  <a16:creationId xmlns:a16="http://schemas.microsoft.com/office/drawing/2014/main" id="{3635D913-3E8A-47B3-84A8-FB8972E56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3" y="1325"/>
              <a:ext cx="1" cy="8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7" name="Line 87">
              <a:extLst>
                <a:ext uri="{FF2B5EF4-FFF2-40B4-BE49-F238E27FC236}">
                  <a16:creationId xmlns:a16="http://schemas.microsoft.com/office/drawing/2014/main" id="{94E034FE-3B2C-4B94-A60D-C1CA6C4168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8" y="1325"/>
              <a:ext cx="15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8" name="Line 88">
              <a:extLst>
                <a:ext uri="{FF2B5EF4-FFF2-40B4-BE49-F238E27FC236}">
                  <a16:creationId xmlns:a16="http://schemas.microsoft.com/office/drawing/2014/main" id="{EBF838A9-C5F8-4D17-9A79-4D6EB07484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3" y="1325"/>
              <a:ext cx="15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09" name="Rectangle 89">
              <a:extLst>
                <a:ext uri="{FF2B5EF4-FFF2-40B4-BE49-F238E27FC236}">
                  <a16:creationId xmlns:a16="http://schemas.microsoft.com/office/drawing/2014/main" id="{809A3B5B-3FF4-4152-9737-5DD2735B2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8" y="1200"/>
              <a:ext cx="44" cy="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10" name="Line 90">
              <a:extLst>
                <a:ext uri="{FF2B5EF4-FFF2-40B4-BE49-F238E27FC236}">
                  <a16:creationId xmlns:a16="http://schemas.microsoft.com/office/drawing/2014/main" id="{B1001A9E-42EB-4DC0-9D0B-D46FD0334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7" y="1203"/>
              <a:ext cx="1" cy="7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11" name="Line 91">
              <a:extLst>
                <a:ext uri="{FF2B5EF4-FFF2-40B4-BE49-F238E27FC236}">
                  <a16:creationId xmlns:a16="http://schemas.microsoft.com/office/drawing/2014/main" id="{D20A4718-E389-4C63-9590-784441B678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7" y="1210"/>
              <a:ext cx="1" cy="8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12" name="Line 92">
              <a:extLst>
                <a:ext uri="{FF2B5EF4-FFF2-40B4-BE49-F238E27FC236}">
                  <a16:creationId xmlns:a16="http://schemas.microsoft.com/office/drawing/2014/main" id="{E736C767-9287-4133-A818-F61E4641A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3" y="1210"/>
              <a:ext cx="14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13" name="Line 93">
              <a:extLst>
                <a:ext uri="{FF2B5EF4-FFF2-40B4-BE49-F238E27FC236}">
                  <a16:creationId xmlns:a16="http://schemas.microsoft.com/office/drawing/2014/main" id="{A9983AEB-5A23-43AB-B591-EF4F70F8E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7" y="1210"/>
              <a:ext cx="15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14" name="Rectangle 94">
              <a:extLst>
                <a:ext uri="{FF2B5EF4-FFF2-40B4-BE49-F238E27FC236}">
                  <a16:creationId xmlns:a16="http://schemas.microsoft.com/office/drawing/2014/main" id="{395956CB-68E2-4EF4-85DD-2B7D4BD11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1208"/>
              <a:ext cx="15" cy="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15" name="Rectangle 95">
              <a:extLst>
                <a:ext uri="{FF2B5EF4-FFF2-40B4-BE49-F238E27FC236}">
                  <a16:creationId xmlns:a16="http://schemas.microsoft.com/office/drawing/2014/main" id="{5857587B-60D3-47F3-A1D7-179AE4D37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5" y="1135"/>
              <a:ext cx="15" cy="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16" name="Rectangle 96">
              <a:extLst>
                <a:ext uri="{FF2B5EF4-FFF2-40B4-BE49-F238E27FC236}">
                  <a16:creationId xmlns:a16="http://schemas.microsoft.com/office/drawing/2014/main" id="{D3FA292E-19AE-4C78-9781-4905219F8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1" y="1135"/>
              <a:ext cx="29" cy="3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17" name="Rectangle 97">
              <a:extLst>
                <a:ext uri="{FF2B5EF4-FFF2-40B4-BE49-F238E27FC236}">
                  <a16:creationId xmlns:a16="http://schemas.microsoft.com/office/drawing/2014/main" id="{5F48B8A2-5EB5-475D-9DDB-B42690CD6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1" y="1345"/>
              <a:ext cx="30" cy="3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18" name="Freeform 98">
              <a:extLst>
                <a:ext uri="{FF2B5EF4-FFF2-40B4-BE49-F238E27FC236}">
                  <a16:creationId xmlns:a16="http://schemas.microsoft.com/office/drawing/2014/main" id="{BE8FDEC7-D1A3-451F-9952-54525CDAA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1" y="1340"/>
              <a:ext cx="30" cy="1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19" name="Freeform 99">
              <a:extLst>
                <a:ext uri="{FF2B5EF4-FFF2-40B4-BE49-F238E27FC236}">
                  <a16:creationId xmlns:a16="http://schemas.microsoft.com/office/drawing/2014/main" id="{B0CC1172-60BA-4AA4-BAAC-2F6E64100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1605"/>
              <a:ext cx="30" cy="1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20" name="Rectangle 100">
              <a:extLst>
                <a:ext uri="{FF2B5EF4-FFF2-40B4-BE49-F238E27FC236}">
                  <a16:creationId xmlns:a16="http://schemas.microsoft.com/office/drawing/2014/main" id="{F1A04003-B6C0-4FEC-A105-DFC2ACD4F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" y="950"/>
              <a:ext cx="58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 b="1">
                  <a:solidFill>
                    <a:srgbClr val="000000"/>
                  </a:solidFill>
                </a:rPr>
                <a:t>Value Vector</a:t>
              </a:r>
              <a:endParaRPr lang="en-US" altLang="de-DE" sz="2400"/>
            </a:p>
          </p:txBody>
        </p:sp>
        <p:sp>
          <p:nvSpPr>
            <p:cNvPr id="133238" name="Rectangle 118">
              <a:extLst>
                <a:ext uri="{FF2B5EF4-FFF2-40B4-BE49-F238E27FC236}">
                  <a16:creationId xmlns:a16="http://schemas.microsoft.com/office/drawing/2014/main" id="{78D8AF35-7773-4678-917F-66D013111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1703"/>
              <a:ext cx="56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000" b="1">
                  <a:solidFill>
                    <a:srgbClr val="000000"/>
                  </a:solidFill>
                </a:rPr>
                <a:t>Explicit Values</a:t>
              </a:r>
              <a:endParaRPr lang="en-US" altLang="de-DE" sz="2400"/>
            </a:p>
          </p:txBody>
        </p:sp>
        <p:sp>
          <p:nvSpPr>
            <p:cNvPr id="133239" name="Rectangle 119">
              <a:extLst>
                <a:ext uri="{FF2B5EF4-FFF2-40B4-BE49-F238E27FC236}">
                  <a16:creationId xmlns:a16="http://schemas.microsoft.com/office/drawing/2014/main" id="{CE68D5F7-90D5-4E94-85EC-87D43AF7D9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978" y="1237"/>
              <a:ext cx="55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000" b="1">
                  <a:solidFill>
                    <a:srgbClr val="000000"/>
                  </a:solidFill>
                </a:rPr>
                <a:t>Implicit Values</a:t>
              </a:r>
              <a:endParaRPr lang="en-US" altLang="de-DE" sz="2400"/>
            </a:p>
          </p:txBody>
        </p:sp>
        <p:sp>
          <p:nvSpPr>
            <p:cNvPr id="133286" name="Rectangle 166">
              <a:extLst>
                <a:ext uri="{FF2B5EF4-FFF2-40B4-BE49-F238E27FC236}">
                  <a16:creationId xmlns:a16="http://schemas.microsoft.com/office/drawing/2014/main" id="{97121E73-EDD3-4FBE-803C-339742F87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" y="1163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96</a:t>
              </a:r>
              <a:endParaRPr lang="en-US" altLang="de-DE" sz="2400"/>
            </a:p>
          </p:txBody>
        </p:sp>
        <p:sp>
          <p:nvSpPr>
            <p:cNvPr id="133287" name="Rectangle 167">
              <a:extLst>
                <a:ext uri="{FF2B5EF4-FFF2-40B4-BE49-F238E27FC236}">
                  <a16:creationId xmlns:a16="http://schemas.microsoft.com/office/drawing/2014/main" id="{18114AD6-AB1A-4AB2-A7EC-672413032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6" y="1088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97</a:t>
              </a:r>
              <a:endParaRPr lang="en-US" altLang="de-DE" sz="2400"/>
            </a:p>
          </p:txBody>
        </p:sp>
        <p:sp>
          <p:nvSpPr>
            <p:cNvPr id="133288" name="Rectangle 168">
              <a:extLst>
                <a:ext uri="{FF2B5EF4-FFF2-40B4-BE49-F238E27FC236}">
                  <a16:creationId xmlns:a16="http://schemas.microsoft.com/office/drawing/2014/main" id="{B0B0A18A-5A2E-44C0-ACC8-F57D54A1C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" y="1328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98</a:t>
              </a:r>
              <a:endParaRPr lang="en-US" altLang="de-DE" sz="2400"/>
            </a:p>
          </p:txBody>
        </p:sp>
        <p:sp>
          <p:nvSpPr>
            <p:cNvPr id="133289" name="Rectangle 169">
              <a:extLst>
                <a:ext uri="{FF2B5EF4-FFF2-40B4-BE49-F238E27FC236}">
                  <a16:creationId xmlns:a16="http://schemas.microsoft.com/office/drawing/2014/main" id="{7BDE7322-1641-4269-9F41-05D091BEC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6" y="1588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99</a:t>
              </a:r>
              <a:endParaRPr lang="en-US" altLang="de-DE" sz="2400"/>
            </a:p>
          </p:txBody>
        </p:sp>
      </p:grpSp>
      <p:grpSp>
        <p:nvGrpSpPr>
          <p:cNvPr id="133363" name="Group 243">
            <a:extLst>
              <a:ext uri="{FF2B5EF4-FFF2-40B4-BE49-F238E27FC236}">
                <a16:creationId xmlns:a16="http://schemas.microsoft.com/office/drawing/2014/main" id="{CEE0E91C-11B0-4C7F-A79A-6C37512184D1}"/>
              </a:ext>
            </a:extLst>
          </p:cNvPr>
          <p:cNvGrpSpPr>
            <a:grpSpLocks/>
          </p:cNvGrpSpPr>
          <p:nvPr/>
        </p:nvGrpSpPr>
        <p:grpSpPr bwMode="auto">
          <a:xfrm>
            <a:off x="5502275" y="414338"/>
            <a:ext cx="1858963" cy="1905000"/>
            <a:chOff x="3312" y="864"/>
            <a:chExt cx="1171" cy="1200"/>
          </a:xfrm>
        </p:grpSpPr>
        <p:sp>
          <p:nvSpPr>
            <p:cNvPr id="133292" name="Rectangle 172">
              <a:extLst>
                <a:ext uri="{FF2B5EF4-FFF2-40B4-BE49-F238E27FC236}">
                  <a16:creationId xmlns:a16="http://schemas.microsoft.com/office/drawing/2014/main" id="{64BA2AFD-13BC-463A-8B04-7334B4B13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864"/>
              <a:ext cx="1171" cy="12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293" name="Rectangle 173">
              <a:extLst>
                <a:ext uri="{FF2B5EF4-FFF2-40B4-BE49-F238E27FC236}">
                  <a16:creationId xmlns:a16="http://schemas.microsoft.com/office/drawing/2014/main" id="{ACC6FD2C-D726-4F2D-895E-79505CD4C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1036"/>
              <a:ext cx="895" cy="77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94" name="Line 174">
              <a:extLst>
                <a:ext uri="{FF2B5EF4-FFF2-40B4-BE49-F238E27FC236}">
                  <a16:creationId xmlns:a16="http://schemas.microsoft.com/office/drawing/2014/main" id="{15444C8E-9218-4CC9-81BE-10C548D70F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685"/>
              <a:ext cx="8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95" name="Line 175">
              <a:extLst>
                <a:ext uri="{FF2B5EF4-FFF2-40B4-BE49-F238E27FC236}">
                  <a16:creationId xmlns:a16="http://schemas.microsoft.com/office/drawing/2014/main" id="{776D2AE7-472F-41D0-A383-90C01DD09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553"/>
              <a:ext cx="89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96" name="Line 176">
              <a:extLst>
                <a:ext uri="{FF2B5EF4-FFF2-40B4-BE49-F238E27FC236}">
                  <a16:creationId xmlns:a16="http://schemas.microsoft.com/office/drawing/2014/main" id="{D502F28C-81C9-4746-86C3-ABFF04188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425"/>
              <a:ext cx="89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97" name="Line 177">
              <a:extLst>
                <a:ext uri="{FF2B5EF4-FFF2-40B4-BE49-F238E27FC236}">
                  <a16:creationId xmlns:a16="http://schemas.microsoft.com/office/drawing/2014/main" id="{F47F81C2-E792-4774-A7AE-4364954AE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296"/>
              <a:ext cx="8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98" name="Line 178">
              <a:extLst>
                <a:ext uri="{FF2B5EF4-FFF2-40B4-BE49-F238E27FC236}">
                  <a16:creationId xmlns:a16="http://schemas.microsoft.com/office/drawing/2014/main" id="{5FF8B49C-DE6E-4DDF-8D0B-9EB9F5FA5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164"/>
              <a:ext cx="8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299" name="Line 179">
              <a:extLst>
                <a:ext uri="{FF2B5EF4-FFF2-40B4-BE49-F238E27FC236}">
                  <a16:creationId xmlns:a16="http://schemas.microsoft.com/office/drawing/2014/main" id="{C0221865-CACE-4353-A015-76733B1C0C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036"/>
              <a:ext cx="8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0" name="Rectangle 180">
              <a:extLst>
                <a:ext uri="{FF2B5EF4-FFF2-40B4-BE49-F238E27FC236}">
                  <a16:creationId xmlns:a16="http://schemas.microsoft.com/office/drawing/2014/main" id="{72282A41-A298-4E1A-B015-3EA10EC85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1036"/>
              <a:ext cx="895" cy="777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1" name="Line 181">
              <a:extLst>
                <a:ext uri="{FF2B5EF4-FFF2-40B4-BE49-F238E27FC236}">
                  <a16:creationId xmlns:a16="http://schemas.microsoft.com/office/drawing/2014/main" id="{D9582266-0F1E-44FD-86ED-AB160BC43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036"/>
              <a:ext cx="0" cy="7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2" name="Line 182">
              <a:extLst>
                <a:ext uri="{FF2B5EF4-FFF2-40B4-BE49-F238E27FC236}">
                  <a16:creationId xmlns:a16="http://schemas.microsoft.com/office/drawing/2014/main" id="{60E3A27D-8E79-49FB-9642-A95E70633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813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3" name="Line 183">
              <a:extLst>
                <a:ext uri="{FF2B5EF4-FFF2-40B4-BE49-F238E27FC236}">
                  <a16:creationId xmlns:a16="http://schemas.microsoft.com/office/drawing/2014/main" id="{C3C9F105-0993-4A9F-B3CD-FC5D0C2BD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685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4" name="Line 184">
              <a:extLst>
                <a:ext uri="{FF2B5EF4-FFF2-40B4-BE49-F238E27FC236}">
                  <a16:creationId xmlns:a16="http://schemas.microsoft.com/office/drawing/2014/main" id="{95126912-04C3-4E3F-851F-41670233F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553"/>
              <a:ext cx="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5" name="Line 185">
              <a:extLst>
                <a:ext uri="{FF2B5EF4-FFF2-40B4-BE49-F238E27FC236}">
                  <a16:creationId xmlns:a16="http://schemas.microsoft.com/office/drawing/2014/main" id="{5BB043E5-D750-4D46-9F40-5127A00D31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425"/>
              <a:ext cx="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6" name="Line 186">
              <a:extLst>
                <a:ext uri="{FF2B5EF4-FFF2-40B4-BE49-F238E27FC236}">
                  <a16:creationId xmlns:a16="http://schemas.microsoft.com/office/drawing/2014/main" id="{3612500D-7CD0-435A-BB0D-2C8530293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296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7" name="Line 187">
              <a:extLst>
                <a:ext uri="{FF2B5EF4-FFF2-40B4-BE49-F238E27FC236}">
                  <a16:creationId xmlns:a16="http://schemas.microsoft.com/office/drawing/2014/main" id="{A487CD9E-6806-49BB-84A8-7F8FB71C09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164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8" name="Line 188">
              <a:extLst>
                <a:ext uri="{FF2B5EF4-FFF2-40B4-BE49-F238E27FC236}">
                  <a16:creationId xmlns:a16="http://schemas.microsoft.com/office/drawing/2014/main" id="{BBAE4FA4-9470-47D8-B134-D2C301EF21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0" y="1036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09" name="Line 189">
              <a:extLst>
                <a:ext uri="{FF2B5EF4-FFF2-40B4-BE49-F238E27FC236}">
                  <a16:creationId xmlns:a16="http://schemas.microsoft.com/office/drawing/2014/main" id="{E5714187-7DF2-41FC-815D-13CB440BF3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4" y="1813"/>
              <a:ext cx="89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0" name="Line 190">
              <a:extLst>
                <a:ext uri="{FF2B5EF4-FFF2-40B4-BE49-F238E27FC236}">
                  <a16:creationId xmlns:a16="http://schemas.microsoft.com/office/drawing/2014/main" id="{A9CE1D8D-5FE5-4373-B907-7CACCD608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4" y="1813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1" name="Line 191">
              <a:extLst>
                <a:ext uri="{FF2B5EF4-FFF2-40B4-BE49-F238E27FC236}">
                  <a16:creationId xmlns:a16="http://schemas.microsoft.com/office/drawing/2014/main" id="{6FC651A1-D349-4464-9C3A-9846F99B31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3" y="181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2" name="Line 192">
              <a:extLst>
                <a:ext uri="{FF2B5EF4-FFF2-40B4-BE49-F238E27FC236}">
                  <a16:creationId xmlns:a16="http://schemas.microsoft.com/office/drawing/2014/main" id="{F1549A76-2779-4CF5-A15D-4609AA0D5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3" y="181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3" name="Line 193">
              <a:extLst>
                <a:ext uri="{FF2B5EF4-FFF2-40B4-BE49-F238E27FC236}">
                  <a16:creationId xmlns:a16="http://schemas.microsoft.com/office/drawing/2014/main" id="{57907558-A81E-4B0D-9AEA-6F1034884B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3" y="181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4" name="Line 194">
              <a:extLst>
                <a:ext uri="{FF2B5EF4-FFF2-40B4-BE49-F238E27FC236}">
                  <a16:creationId xmlns:a16="http://schemas.microsoft.com/office/drawing/2014/main" id="{A7983A69-C60E-4968-B6E9-FD55CA0A15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3" y="181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5" name="Line 195">
              <a:extLst>
                <a:ext uri="{FF2B5EF4-FFF2-40B4-BE49-F238E27FC236}">
                  <a16:creationId xmlns:a16="http://schemas.microsoft.com/office/drawing/2014/main" id="{BEAE6C1D-DC71-4B6A-8D93-862F647688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3" y="1813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6" name="Line 196">
              <a:extLst>
                <a:ext uri="{FF2B5EF4-FFF2-40B4-BE49-F238E27FC236}">
                  <a16:creationId xmlns:a16="http://schemas.microsoft.com/office/drawing/2014/main" id="{C84C0064-640D-4D0A-A54B-F3FC8B500F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9" y="181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7" name="Line 197">
              <a:extLst>
                <a:ext uri="{FF2B5EF4-FFF2-40B4-BE49-F238E27FC236}">
                  <a16:creationId xmlns:a16="http://schemas.microsoft.com/office/drawing/2014/main" id="{732FE147-AC68-4044-9616-B7B23160B2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181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8" name="Line 198">
              <a:extLst>
                <a:ext uri="{FF2B5EF4-FFF2-40B4-BE49-F238E27FC236}">
                  <a16:creationId xmlns:a16="http://schemas.microsoft.com/office/drawing/2014/main" id="{D0B8370F-C369-493C-93C4-0E472C000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9" y="1813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19" name="Line 199">
              <a:extLst>
                <a:ext uri="{FF2B5EF4-FFF2-40B4-BE49-F238E27FC236}">
                  <a16:creationId xmlns:a16="http://schemas.microsoft.com/office/drawing/2014/main" id="{B5011A26-367B-49AB-901B-891436974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9" y="1813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0" name="Line 200">
              <a:extLst>
                <a:ext uri="{FF2B5EF4-FFF2-40B4-BE49-F238E27FC236}">
                  <a16:creationId xmlns:a16="http://schemas.microsoft.com/office/drawing/2014/main" id="{DCA124CB-BEEA-4BD8-9710-063F1CF6A3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9" y="1813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1" name="Line 201">
              <a:extLst>
                <a:ext uri="{FF2B5EF4-FFF2-40B4-BE49-F238E27FC236}">
                  <a16:creationId xmlns:a16="http://schemas.microsoft.com/office/drawing/2014/main" id="{F6FBBDDE-5F3D-46A7-B967-430050CCF6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8" y="1685"/>
              <a:ext cx="90" cy="5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2" name="Line 202">
              <a:extLst>
                <a:ext uri="{FF2B5EF4-FFF2-40B4-BE49-F238E27FC236}">
                  <a16:creationId xmlns:a16="http://schemas.microsoft.com/office/drawing/2014/main" id="{D586AF6B-8CBB-491F-B015-89493A94ED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8" y="1685"/>
              <a:ext cx="90" cy="17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3" name="Line 203">
              <a:extLst>
                <a:ext uri="{FF2B5EF4-FFF2-40B4-BE49-F238E27FC236}">
                  <a16:creationId xmlns:a16="http://schemas.microsoft.com/office/drawing/2014/main" id="{4B94E52C-9FF8-4CC5-BA88-F06D5875F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8" y="1586"/>
              <a:ext cx="90" cy="11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4" name="Line 204">
              <a:extLst>
                <a:ext uri="{FF2B5EF4-FFF2-40B4-BE49-F238E27FC236}">
                  <a16:creationId xmlns:a16="http://schemas.microsoft.com/office/drawing/2014/main" id="{77A58B17-36BE-4450-AFD0-B725E8DE6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8" y="1586"/>
              <a:ext cx="90" cy="2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5" name="Line 205">
              <a:extLst>
                <a:ext uri="{FF2B5EF4-FFF2-40B4-BE49-F238E27FC236}">
                  <a16:creationId xmlns:a16="http://schemas.microsoft.com/office/drawing/2014/main" id="{0322B7E6-A89E-4A21-A7CB-DCBB249E4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8" y="1470"/>
              <a:ext cx="86" cy="13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6" name="Line 206">
              <a:extLst>
                <a:ext uri="{FF2B5EF4-FFF2-40B4-BE49-F238E27FC236}">
                  <a16:creationId xmlns:a16="http://schemas.microsoft.com/office/drawing/2014/main" id="{52B19911-DB9C-4333-9E9B-001CC68251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4" y="1338"/>
              <a:ext cx="90" cy="13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7" name="Line 207">
              <a:extLst>
                <a:ext uri="{FF2B5EF4-FFF2-40B4-BE49-F238E27FC236}">
                  <a16:creationId xmlns:a16="http://schemas.microsoft.com/office/drawing/2014/main" id="{66E1EEA8-900A-4F2D-B7F3-789A3160C2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4" y="1185"/>
              <a:ext cx="90" cy="153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8" name="Line 208">
              <a:extLst>
                <a:ext uri="{FF2B5EF4-FFF2-40B4-BE49-F238E27FC236}">
                  <a16:creationId xmlns:a16="http://schemas.microsoft.com/office/drawing/2014/main" id="{3F785F22-61E9-41A4-8C06-1D41E69E6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1185"/>
              <a:ext cx="90" cy="23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29" name="Line 209">
              <a:extLst>
                <a:ext uri="{FF2B5EF4-FFF2-40B4-BE49-F238E27FC236}">
                  <a16:creationId xmlns:a16="http://schemas.microsoft.com/office/drawing/2014/main" id="{31F41B8D-0E1D-4DE4-8CC1-B39C5130E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416"/>
              <a:ext cx="90" cy="12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3330" name="Freeform 210">
              <a:extLst>
                <a:ext uri="{FF2B5EF4-FFF2-40B4-BE49-F238E27FC236}">
                  <a16:creationId xmlns:a16="http://schemas.microsoft.com/office/drawing/2014/main" id="{6A329EB9-D807-4C75-B379-75C5BFE1D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" y="1726"/>
              <a:ext cx="21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1" name="Freeform 211">
              <a:extLst>
                <a:ext uri="{FF2B5EF4-FFF2-40B4-BE49-F238E27FC236}">
                  <a16:creationId xmlns:a16="http://schemas.microsoft.com/office/drawing/2014/main" id="{95E6F9B6-BD6C-446C-A562-AABBB93DB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8" y="1673"/>
              <a:ext cx="21" cy="24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2" name="Freeform 212">
              <a:extLst>
                <a:ext uri="{FF2B5EF4-FFF2-40B4-BE49-F238E27FC236}">
                  <a16:creationId xmlns:a16="http://schemas.microsoft.com/office/drawing/2014/main" id="{50AF1346-2B2D-4CC1-87F0-BDDDD11FD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" y="1689"/>
              <a:ext cx="21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3" name="Freeform 213">
              <a:extLst>
                <a:ext uri="{FF2B5EF4-FFF2-40B4-BE49-F238E27FC236}">
                  <a16:creationId xmlns:a16="http://schemas.microsoft.com/office/drawing/2014/main" id="{D0E4EEEE-F586-4E5F-B1D1-2EFF5F515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1573"/>
              <a:ext cx="20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4" name="Freeform 214">
              <a:extLst>
                <a:ext uri="{FF2B5EF4-FFF2-40B4-BE49-F238E27FC236}">
                  <a16:creationId xmlns:a16="http://schemas.microsoft.com/office/drawing/2014/main" id="{8252B158-AF39-45FC-AFE7-81004EF39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8" y="1594"/>
              <a:ext cx="20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5" name="Freeform 215">
              <a:extLst>
                <a:ext uri="{FF2B5EF4-FFF2-40B4-BE49-F238E27FC236}">
                  <a16:creationId xmlns:a16="http://schemas.microsoft.com/office/drawing/2014/main" id="{EB0EDDC9-8938-468F-BF5C-14E2FB6BF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" y="1458"/>
              <a:ext cx="21" cy="24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6" name="Freeform 216">
              <a:extLst>
                <a:ext uri="{FF2B5EF4-FFF2-40B4-BE49-F238E27FC236}">
                  <a16:creationId xmlns:a16="http://schemas.microsoft.com/office/drawing/2014/main" id="{92F12810-C10F-4FB4-841B-C635C855C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4" y="1325"/>
              <a:ext cx="20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7" name="Freeform 217">
              <a:extLst>
                <a:ext uri="{FF2B5EF4-FFF2-40B4-BE49-F238E27FC236}">
                  <a16:creationId xmlns:a16="http://schemas.microsoft.com/office/drawing/2014/main" id="{98DD56D9-CD8F-4ED0-B35C-467A5AA73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1172"/>
              <a:ext cx="20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8" name="Freeform 218">
              <a:extLst>
                <a:ext uri="{FF2B5EF4-FFF2-40B4-BE49-F238E27FC236}">
                  <a16:creationId xmlns:a16="http://schemas.microsoft.com/office/drawing/2014/main" id="{9EDD1B80-C317-40BC-8F46-F564FB71D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1404"/>
              <a:ext cx="21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39" name="Freeform 219">
              <a:extLst>
                <a:ext uri="{FF2B5EF4-FFF2-40B4-BE49-F238E27FC236}">
                  <a16:creationId xmlns:a16="http://schemas.microsoft.com/office/drawing/2014/main" id="{871CD3DB-B4AB-4BE4-AD13-5F596F443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1524"/>
              <a:ext cx="21" cy="25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3340" name="Rectangle 220">
              <a:extLst>
                <a:ext uri="{FF2B5EF4-FFF2-40B4-BE49-F238E27FC236}">
                  <a16:creationId xmlns:a16="http://schemas.microsoft.com/office/drawing/2014/main" id="{AD11B17A-A7D2-409D-BD15-0C793A577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1" y="883"/>
              <a:ext cx="10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 b="1">
                  <a:solidFill>
                    <a:srgbClr val="000000"/>
                  </a:solidFill>
                </a:rPr>
                <a:t>Stock Exchange Value</a:t>
              </a:r>
              <a:endParaRPr lang="en-US" altLang="de-DE" sz="2400"/>
            </a:p>
          </p:txBody>
        </p:sp>
        <p:sp>
          <p:nvSpPr>
            <p:cNvPr id="133348" name="Rectangle 228">
              <a:extLst>
                <a:ext uri="{FF2B5EF4-FFF2-40B4-BE49-F238E27FC236}">
                  <a16:creationId xmlns:a16="http://schemas.microsoft.com/office/drawing/2014/main" id="{C33CFC74-E458-4716-97D8-CE87496CBF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439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1990</a:t>
              </a:r>
              <a:endParaRPr lang="en-US" altLang="de-DE" sz="2400"/>
            </a:p>
          </p:txBody>
        </p:sp>
        <p:sp>
          <p:nvSpPr>
            <p:cNvPr id="133349" name="Rectangle 229">
              <a:extLst>
                <a:ext uri="{FF2B5EF4-FFF2-40B4-BE49-F238E27FC236}">
                  <a16:creationId xmlns:a16="http://schemas.microsoft.com/office/drawing/2014/main" id="{C807B749-C52B-44F6-B9F0-9EEFC7F80A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529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1991</a:t>
              </a:r>
              <a:endParaRPr lang="en-US" altLang="de-DE" sz="2400"/>
            </a:p>
          </p:txBody>
        </p:sp>
        <p:sp>
          <p:nvSpPr>
            <p:cNvPr id="133350" name="Rectangle 230">
              <a:extLst>
                <a:ext uri="{FF2B5EF4-FFF2-40B4-BE49-F238E27FC236}">
                  <a16:creationId xmlns:a16="http://schemas.microsoft.com/office/drawing/2014/main" id="{A3AC409C-2F35-46C2-B239-345F6455E5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619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1992</a:t>
              </a:r>
              <a:endParaRPr lang="en-US" altLang="de-DE" sz="2400"/>
            </a:p>
          </p:txBody>
        </p:sp>
        <p:sp>
          <p:nvSpPr>
            <p:cNvPr id="133351" name="Rectangle 231">
              <a:extLst>
                <a:ext uri="{FF2B5EF4-FFF2-40B4-BE49-F238E27FC236}">
                  <a16:creationId xmlns:a16="http://schemas.microsoft.com/office/drawing/2014/main" id="{2EC72D0C-BA40-4240-84C9-8574B74C42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709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1993</a:t>
              </a:r>
              <a:endParaRPr lang="en-US" altLang="de-DE" sz="2400"/>
            </a:p>
          </p:txBody>
        </p:sp>
        <p:sp>
          <p:nvSpPr>
            <p:cNvPr id="133352" name="Rectangle 232">
              <a:extLst>
                <a:ext uri="{FF2B5EF4-FFF2-40B4-BE49-F238E27FC236}">
                  <a16:creationId xmlns:a16="http://schemas.microsoft.com/office/drawing/2014/main" id="{DF5547AE-2A19-4CFF-ADEE-61F3BD8D1F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797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1994</a:t>
              </a:r>
              <a:endParaRPr lang="en-US" altLang="de-DE" sz="2400"/>
            </a:p>
          </p:txBody>
        </p:sp>
        <p:sp>
          <p:nvSpPr>
            <p:cNvPr id="133353" name="Rectangle 233">
              <a:extLst>
                <a:ext uri="{FF2B5EF4-FFF2-40B4-BE49-F238E27FC236}">
                  <a16:creationId xmlns:a16="http://schemas.microsoft.com/office/drawing/2014/main" id="{8B723CFC-B27C-453A-BCBD-5D0390B985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885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1995</a:t>
              </a:r>
              <a:endParaRPr lang="en-US" altLang="de-DE" sz="2400"/>
            </a:p>
          </p:txBody>
        </p:sp>
        <p:sp>
          <p:nvSpPr>
            <p:cNvPr id="133354" name="Rectangle 234">
              <a:extLst>
                <a:ext uri="{FF2B5EF4-FFF2-40B4-BE49-F238E27FC236}">
                  <a16:creationId xmlns:a16="http://schemas.microsoft.com/office/drawing/2014/main" id="{246898C4-86D4-473B-BE07-A726A74025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975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1996</a:t>
              </a:r>
              <a:endParaRPr lang="en-US" altLang="de-DE" sz="2400"/>
            </a:p>
          </p:txBody>
        </p:sp>
        <p:sp>
          <p:nvSpPr>
            <p:cNvPr id="133355" name="Rectangle 235">
              <a:extLst>
                <a:ext uri="{FF2B5EF4-FFF2-40B4-BE49-F238E27FC236}">
                  <a16:creationId xmlns:a16="http://schemas.microsoft.com/office/drawing/2014/main" id="{5888ACBD-AC27-4D29-A13C-455B17C18E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065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1997</a:t>
              </a:r>
              <a:endParaRPr lang="en-US" altLang="de-DE" sz="2400"/>
            </a:p>
          </p:txBody>
        </p:sp>
        <p:sp>
          <p:nvSpPr>
            <p:cNvPr id="133356" name="Rectangle 236">
              <a:extLst>
                <a:ext uri="{FF2B5EF4-FFF2-40B4-BE49-F238E27FC236}">
                  <a16:creationId xmlns:a16="http://schemas.microsoft.com/office/drawing/2014/main" id="{96F06293-3599-4C25-8647-66CB621D9F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54" y="188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1998</a:t>
              </a:r>
              <a:endParaRPr lang="en-US" altLang="de-DE" sz="2400"/>
            </a:p>
          </p:txBody>
        </p:sp>
        <p:sp>
          <p:nvSpPr>
            <p:cNvPr id="133357" name="Rectangle 237">
              <a:extLst>
                <a:ext uri="{FF2B5EF4-FFF2-40B4-BE49-F238E27FC236}">
                  <a16:creationId xmlns:a16="http://schemas.microsoft.com/office/drawing/2014/main" id="{911955AA-8EA8-420E-9A1B-9F36BF32C2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244" y="1879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en-US" altLang="de-DE" sz="1000">
                  <a:solidFill>
                    <a:srgbClr val="000000"/>
                  </a:solidFill>
                </a:rPr>
                <a:t>1999</a:t>
              </a:r>
              <a:endParaRPr lang="en-US" altLang="de-DE" sz="2400"/>
            </a:p>
          </p:txBody>
        </p:sp>
        <p:sp>
          <p:nvSpPr>
            <p:cNvPr id="133359" name="Rectangle 239">
              <a:extLst>
                <a:ext uri="{FF2B5EF4-FFF2-40B4-BE49-F238E27FC236}">
                  <a16:creationId xmlns:a16="http://schemas.microsoft.com/office/drawing/2014/main" id="{040752E6-08A5-4AF6-BF99-D6E6EEC32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1" y="1251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96</a:t>
              </a:r>
              <a:endParaRPr lang="en-US" altLang="de-DE" sz="2400"/>
            </a:p>
          </p:txBody>
        </p:sp>
        <p:sp>
          <p:nvSpPr>
            <p:cNvPr id="133360" name="Rectangle 240">
              <a:extLst>
                <a:ext uri="{FF2B5EF4-FFF2-40B4-BE49-F238E27FC236}">
                  <a16:creationId xmlns:a16="http://schemas.microsoft.com/office/drawing/2014/main" id="{B089C64D-8E85-4282-8BB7-99F6E80FE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6" y="1102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97</a:t>
              </a:r>
              <a:endParaRPr lang="en-US" altLang="de-DE" sz="2400"/>
            </a:p>
          </p:txBody>
        </p:sp>
        <p:sp>
          <p:nvSpPr>
            <p:cNvPr id="133361" name="Rectangle 241">
              <a:extLst>
                <a:ext uri="{FF2B5EF4-FFF2-40B4-BE49-F238E27FC236}">
                  <a16:creationId xmlns:a16="http://schemas.microsoft.com/office/drawing/2014/main" id="{A85F69EC-B333-4A06-9319-0F738D7E4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8" y="1350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98</a:t>
              </a:r>
              <a:endParaRPr lang="en-US" altLang="de-DE" sz="2400"/>
            </a:p>
          </p:txBody>
        </p:sp>
        <p:sp>
          <p:nvSpPr>
            <p:cNvPr id="133362" name="Rectangle 242">
              <a:extLst>
                <a:ext uri="{FF2B5EF4-FFF2-40B4-BE49-F238E27FC236}">
                  <a16:creationId xmlns:a16="http://schemas.microsoft.com/office/drawing/2014/main" id="{C55C661C-B5D1-455A-9407-F71107F67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7" y="1462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de-DE" sz="1200">
                  <a:solidFill>
                    <a:srgbClr val="FF0000"/>
                  </a:solidFill>
                </a:rPr>
                <a:t>99</a:t>
              </a:r>
              <a:endParaRPr lang="en-US" altLang="de-DE" sz="2400"/>
            </a:p>
          </p:txBody>
        </p:sp>
      </p:grpSp>
      <p:grpSp>
        <p:nvGrpSpPr>
          <p:cNvPr id="133613" name="Group 493">
            <a:extLst>
              <a:ext uri="{FF2B5EF4-FFF2-40B4-BE49-F238E27FC236}">
                <a16:creationId xmlns:a16="http://schemas.microsoft.com/office/drawing/2014/main" id="{9F10FF07-8DC4-400B-813A-C39F14A9FF8E}"/>
              </a:ext>
            </a:extLst>
          </p:cNvPr>
          <p:cNvGrpSpPr>
            <a:grpSpLocks/>
          </p:cNvGrpSpPr>
          <p:nvPr/>
        </p:nvGrpSpPr>
        <p:grpSpPr bwMode="auto">
          <a:xfrm>
            <a:off x="6538913" y="1271588"/>
            <a:ext cx="2224087" cy="2405062"/>
            <a:chOff x="4119" y="801"/>
            <a:chExt cx="1401" cy="1515"/>
          </a:xfrm>
        </p:grpSpPr>
        <p:sp>
          <p:nvSpPr>
            <p:cNvPr id="133612" name="Rectangle 492">
              <a:extLst>
                <a:ext uri="{FF2B5EF4-FFF2-40B4-BE49-F238E27FC236}">
                  <a16:creationId xmlns:a16="http://schemas.microsoft.com/office/drawing/2014/main" id="{87F4F836-DA6D-49B8-8B8D-7756E6612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9" y="801"/>
              <a:ext cx="1401" cy="14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grpSp>
          <p:nvGrpSpPr>
            <p:cNvPr id="133569" name="Group 449">
              <a:extLst>
                <a:ext uri="{FF2B5EF4-FFF2-40B4-BE49-F238E27FC236}">
                  <a16:creationId xmlns:a16="http://schemas.microsoft.com/office/drawing/2014/main" id="{8E375940-2097-4309-8720-B14D9BBE9E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1" y="833"/>
              <a:ext cx="1356" cy="1483"/>
              <a:chOff x="3809" y="1945"/>
              <a:chExt cx="1356" cy="1483"/>
            </a:xfrm>
          </p:grpSpPr>
          <p:sp>
            <p:nvSpPr>
              <p:cNvPr id="133376" name="Rectangle 256">
                <a:extLst>
                  <a:ext uri="{FF2B5EF4-FFF2-40B4-BE49-F238E27FC236}">
                    <a16:creationId xmlns:a16="http://schemas.microsoft.com/office/drawing/2014/main" id="{E84FE3B5-AE37-458D-93C7-3E80F0901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9" y="2070"/>
                <a:ext cx="1124" cy="116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77" name="Line 257">
                <a:extLst>
                  <a:ext uri="{FF2B5EF4-FFF2-40B4-BE49-F238E27FC236}">
                    <a16:creationId xmlns:a16="http://schemas.microsoft.com/office/drawing/2014/main" id="{C73CA9FB-0D8E-4473-8CD2-DD237E2285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3116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78" name="Line 258">
                <a:extLst>
                  <a:ext uri="{FF2B5EF4-FFF2-40B4-BE49-F238E27FC236}">
                    <a16:creationId xmlns:a16="http://schemas.microsoft.com/office/drawing/2014/main" id="{92C9A139-4B79-4DBE-A468-096070C80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3000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79" name="Line 259">
                <a:extLst>
                  <a:ext uri="{FF2B5EF4-FFF2-40B4-BE49-F238E27FC236}">
                    <a16:creationId xmlns:a16="http://schemas.microsoft.com/office/drawing/2014/main" id="{EF888A49-EF3C-4FC3-A1D2-396446C06E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883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0" name="Line 260">
                <a:extLst>
                  <a:ext uri="{FF2B5EF4-FFF2-40B4-BE49-F238E27FC236}">
                    <a16:creationId xmlns:a16="http://schemas.microsoft.com/office/drawing/2014/main" id="{8388E8C5-8CA3-4436-9840-10B49E6FB1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768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1" name="Line 261">
                <a:extLst>
                  <a:ext uri="{FF2B5EF4-FFF2-40B4-BE49-F238E27FC236}">
                    <a16:creationId xmlns:a16="http://schemas.microsoft.com/office/drawing/2014/main" id="{4F53356D-E267-49E7-8825-4154A31CBB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651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2" name="Line 262">
                <a:extLst>
                  <a:ext uri="{FF2B5EF4-FFF2-40B4-BE49-F238E27FC236}">
                    <a16:creationId xmlns:a16="http://schemas.microsoft.com/office/drawing/2014/main" id="{C8B80FA1-C485-401C-835C-8B59F87301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535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3" name="Line 263">
                <a:extLst>
                  <a:ext uri="{FF2B5EF4-FFF2-40B4-BE49-F238E27FC236}">
                    <a16:creationId xmlns:a16="http://schemas.microsoft.com/office/drawing/2014/main" id="{586D0963-6953-48B7-9651-078205EFD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419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4" name="Line 264">
                <a:extLst>
                  <a:ext uri="{FF2B5EF4-FFF2-40B4-BE49-F238E27FC236}">
                    <a16:creationId xmlns:a16="http://schemas.microsoft.com/office/drawing/2014/main" id="{4B50EAC8-9349-4FC6-8DE5-2AAF9E055D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302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5" name="Line 265">
                <a:extLst>
                  <a:ext uri="{FF2B5EF4-FFF2-40B4-BE49-F238E27FC236}">
                    <a16:creationId xmlns:a16="http://schemas.microsoft.com/office/drawing/2014/main" id="{A5F3D6FF-B642-4BD2-B272-92A7151FA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186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6" name="Line 266">
                <a:extLst>
                  <a:ext uri="{FF2B5EF4-FFF2-40B4-BE49-F238E27FC236}">
                    <a16:creationId xmlns:a16="http://schemas.microsoft.com/office/drawing/2014/main" id="{23485502-16FE-44B6-8279-A9014CCDD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070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7" name="Line 267">
                <a:extLst>
                  <a:ext uri="{FF2B5EF4-FFF2-40B4-BE49-F238E27FC236}">
                    <a16:creationId xmlns:a16="http://schemas.microsoft.com/office/drawing/2014/main" id="{5E23B640-E32F-491C-BF43-2D5147A74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1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8" name="Line 268">
                <a:extLst>
                  <a:ext uri="{FF2B5EF4-FFF2-40B4-BE49-F238E27FC236}">
                    <a16:creationId xmlns:a16="http://schemas.microsoft.com/office/drawing/2014/main" id="{BBD5EDEC-2A5A-4B43-98A0-021C789AB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4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89" name="Line 269">
                <a:extLst>
                  <a:ext uri="{FF2B5EF4-FFF2-40B4-BE49-F238E27FC236}">
                    <a16:creationId xmlns:a16="http://schemas.microsoft.com/office/drawing/2014/main" id="{91DE61C8-B31E-4E00-BAC9-45BE91752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06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0" name="Line 270">
                <a:extLst>
                  <a:ext uri="{FF2B5EF4-FFF2-40B4-BE49-F238E27FC236}">
                    <a16:creationId xmlns:a16="http://schemas.microsoft.com/office/drawing/2014/main" id="{19534350-2890-4611-B069-3C0B439EF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9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1" name="Line 271">
                <a:extLst>
                  <a:ext uri="{FF2B5EF4-FFF2-40B4-BE49-F238E27FC236}">
                    <a16:creationId xmlns:a16="http://schemas.microsoft.com/office/drawing/2014/main" id="{7AAA9B7F-5934-44F7-AD85-95F28396B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1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2" name="Line 272">
                <a:extLst>
                  <a:ext uri="{FF2B5EF4-FFF2-40B4-BE49-F238E27FC236}">
                    <a16:creationId xmlns:a16="http://schemas.microsoft.com/office/drawing/2014/main" id="{4060212B-B53C-47EA-B689-8BEBD99865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3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3" name="Line 273">
                <a:extLst>
                  <a:ext uri="{FF2B5EF4-FFF2-40B4-BE49-F238E27FC236}">
                    <a16:creationId xmlns:a16="http://schemas.microsoft.com/office/drawing/2014/main" id="{91F6752A-8997-480F-BFED-77A666290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55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4" name="Line 274">
                <a:extLst>
                  <a:ext uri="{FF2B5EF4-FFF2-40B4-BE49-F238E27FC236}">
                    <a16:creationId xmlns:a16="http://schemas.microsoft.com/office/drawing/2014/main" id="{B216C0AA-1017-43D5-B757-123008897E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67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5" name="Line 275">
                <a:extLst>
                  <a:ext uri="{FF2B5EF4-FFF2-40B4-BE49-F238E27FC236}">
                    <a16:creationId xmlns:a16="http://schemas.microsoft.com/office/drawing/2014/main" id="{4F084ED4-1AC3-436A-AF97-FB84B546C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0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6" name="Line 276">
                <a:extLst>
                  <a:ext uri="{FF2B5EF4-FFF2-40B4-BE49-F238E27FC236}">
                    <a16:creationId xmlns:a16="http://schemas.microsoft.com/office/drawing/2014/main" id="{D45DD949-C508-4EEA-8207-2ED9DB4B97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92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7" name="Rectangle 277">
                <a:extLst>
                  <a:ext uri="{FF2B5EF4-FFF2-40B4-BE49-F238E27FC236}">
                    <a16:creationId xmlns:a16="http://schemas.microsoft.com/office/drawing/2014/main" id="{A8743D93-572D-4D3B-807C-205CC6C1B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9" y="2070"/>
                <a:ext cx="1124" cy="1163"/>
              </a:xfrm>
              <a:prstGeom prst="rect">
                <a:avLst/>
              </a:prstGeom>
              <a:noFill/>
              <a:ln w="1270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8" name="Line 278">
                <a:extLst>
                  <a:ext uri="{FF2B5EF4-FFF2-40B4-BE49-F238E27FC236}">
                    <a16:creationId xmlns:a16="http://schemas.microsoft.com/office/drawing/2014/main" id="{707BC50A-B002-460E-98EC-962D5C4DD5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2070"/>
                <a:ext cx="1" cy="116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399" name="Line 279">
                <a:extLst>
                  <a:ext uri="{FF2B5EF4-FFF2-40B4-BE49-F238E27FC236}">
                    <a16:creationId xmlns:a16="http://schemas.microsoft.com/office/drawing/2014/main" id="{FF880EF7-E0EA-4A51-84AB-0CEE7AD15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3233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0" name="Line 280">
                <a:extLst>
                  <a:ext uri="{FF2B5EF4-FFF2-40B4-BE49-F238E27FC236}">
                    <a16:creationId xmlns:a16="http://schemas.microsoft.com/office/drawing/2014/main" id="{AC087864-7C38-4F80-B8A7-E5D3A812F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3116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1" name="Line 281">
                <a:extLst>
                  <a:ext uri="{FF2B5EF4-FFF2-40B4-BE49-F238E27FC236}">
                    <a16:creationId xmlns:a16="http://schemas.microsoft.com/office/drawing/2014/main" id="{A0FA3A5B-354E-4DE8-A22C-B285FAE9CE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3000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2" name="Line 282">
                <a:extLst>
                  <a:ext uri="{FF2B5EF4-FFF2-40B4-BE49-F238E27FC236}">
                    <a16:creationId xmlns:a16="http://schemas.microsoft.com/office/drawing/2014/main" id="{06B84E9A-C451-4741-905E-2A567B582B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83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3" name="Line 283">
                <a:extLst>
                  <a:ext uri="{FF2B5EF4-FFF2-40B4-BE49-F238E27FC236}">
                    <a16:creationId xmlns:a16="http://schemas.microsoft.com/office/drawing/2014/main" id="{7EAFB16F-5972-4DF4-A8E2-7E944A7280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768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4" name="Line 284">
                <a:extLst>
                  <a:ext uri="{FF2B5EF4-FFF2-40B4-BE49-F238E27FC236}">
                    <a16:creationId xmlns:a16="http://schemas.microsoft.com/office/drawing/2014/main" id="{90B60F8F-C01D-4164-8575-DC35C09A1C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651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5" name="Line 285">
                <a:extLst>
                  <a:ext uri="{FF2B5EF4-FFF2-40B4-BE49-F238E27FC236}">
                    <a16:creationId xmlns:a16="http://schemas.microsoft.com/office/drawing/2014/main" id="{4C7F62E2-EDD3-4317-9D28-F8A4301D3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535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6" name="Line 286">
                <a:extLst>
                  <a:ext uri="{FF2B5EF4-FFF2-40B4-BE49-F238E27FC236}">
                    <a16:creationId xmlns:a16="http://schemas.microsoft.com/office/drawing/2014/main" id="{81C2920B-CF9C-475D-979D-0C6905D68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419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7" name="Line 287">
                <a:extLst>
                  <a:ext uri="{FF2B5EF4-FFF2-40B4-BE49-F238E27FC236}">
                    <a16:creationId xmlns:a16="http://schemas.microsoft.com/office/drawing/2014/main" id="{7C77CD0B-FBD1-4C85-A09D-8C43CA7BB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302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8" name="Line 288">
                <a:extLst>
                  <a:ext uri="{FF2B5EF4-FFF2-40B4-BE49-F238E27FC236}">
                    <a16:creationId xmlns:a16="http://schemas.microsoft.com/office/drawing/2014/main" id="{6CF6C077-6651-4939-9AD2-CD4F8A1C7F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186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09" name="Line 289">
                <a:extLst>
                  <a:ext uri="{FF2B5EF4-FFF2-40B4-BE49-F238E27FC236}">
                    <a16:creationId xmlns:a16="http://schemas.microsoft.com/office/drawing/2014/main" id="{19E57498-F6D0-48A6-96A4-37CEFE934B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070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0" name="Line 290">
                <a:extLst>
                  <a:ext uri="{FF2B5EF4-FFF2-40B4-BE49-F238E27FC236}">
                    <a16:creationId xmlns:a16="http://schemas.microsoft.com/office/drawing/2014/main" id="{194CE362-FDD3-4545-91D0-0F90D132B5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9" y="3233"/>
                <a:ext cx="112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1" name="Line 291">
                <a:extLst>
                  <a:ext uri="{FF2B5EF4-FFF2-40B4-BE49-F238E27FC236}">
                    <a16:creationId xmlns:a16="http://schemas.microsoft.com/office/drawing/2014/main" id="{1446DF79-634C-4C46-ACC4-C66ECF6D27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9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4" name="Line 294">
                <a:extLst>
                  <a:ext uri="{FF2B5EF4-FFF2-40B4-BE49-F238E27FC236}">
                    <a16:creationId xmlns:a16="http://schemas.microsoft.com/office/drawing/2014/main" id="{E676F999-922B-4049-865A-E2CBFF667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06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5" name="Line 295">
                <a:extLst>
                  <a:ext uri="{FF2B5EF4-FFF2-40B4-BE49-F238E27FC236}">
                    <a16:creationId xmlns:a16="http://schemas.microsoft.com/office/drawing/2014/main" id="{75F48CFC-FEB5-45B1-8456-CA1B94526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19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6" name="Line 296">
                <a:extLst>
                  <a:ext uri="{FF2B5EF4-FFF2-40B4-BE49-F238E27FC236}">
                    <a16:creationId xmlns:a16="http://schemas.microsoft.com/office/drawing/2014/main" id="{B63EAA32-E5CE-4A39-B666-CAD1D6E0A7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31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7" name="Line 297">
                <a:extLst>
                  <a:ext uri="{FF2B5EF4-FFF2-40B4-BE49-F238E27FC236}">
                    <a16:creationId xmlns:a16="http://schemas.microsoft.com/office/drawing/2014/main" id="{08B02736-8C0C-497E-9CF7-808770056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43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8" name="Line 298">
                <a:extLst>
                  <a:ext uri="{FF2B5EF4-FFF2-40B4-BE49-F238E27FC236}">
                    <a16:creationId xmlns:a16="http://schemas.microsoft.com/office/drawing/2014/main" id="{30C8EF09-67D5-4826-BE40-5B7EEE84B4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55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19" name="Line 299">
                <a:extLst>
                  <a:ext uri="{FF2B5EF4-FFF2-40B4-BE49-F238E27FC236}">
                    <a16:creationId xmlns:a16="http://schemas.microsoft.com/office/drawing/2014/main" id="{64B537F0-4CD7-4035-B7C2-8C953DA67B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67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0" name="Line 300">
                <a:extLst>
                  <a:ext uri="{FF2B5EF4-FFF2-40B4-BE49-F238E27FC236}">
                    <a16:creationId xmlns:a16="http://schemas.microsoft.com/office/drawing/2014/main" id="{DB08D37A-A8E4-42B0-815D-EF0EB5ACD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80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1" name="Line 301">
                <a:extLst>
                  <a:ext uri="{FF2B5EF4-FFF2-40B4-BE49-F238E27FC236}">
                    <a16:creationId xmlns:a16="http://schemas.microsoft.com/office/drawing/2014/main" id="{A71EEDB7-EB02-4196-9F24-16A42BFE37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92" y="3233"/>
                <a:ext cx="1" cy="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2" name="Freeform 302">
                <a:extLst>
                  <a:ext uri="{FF2B5EF4-FFF2-40B4-BE49-F238E27FC236}">
                    <a16:creationId xmlns:a16="http://schemas.microsoft.com/office/drawing/2014/main" id="{D27469E8-FAF7-4BAA-9CF5-264CD1E97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7" y="2499"/>
                <a:ext cx="16" cy="16"/>
              </a:xfrm>
              <a:custGeom>
                <a:avLst/>
                <a:gdLst>
                  <a:gd name="T0" fmla="*/ 39 w 77"/>
                  <a:gd name="T1" fmla="*/ 0 h 76"/>
                  <a:gd name="T2" fmla="*/ 77 w 77"/>
                  <a:gd name="T3" fmla="*/ 38 h 76"/>
                  <a:gd name="T4" fmla="*/ 39 w 77"/>
                  <a:gd name="T5" fmla="*/ 76 h 76"/>
                  <a:gd name="T6" fmla="*/ 0 w 77"/>
                  <a:gd name="T7" fmla="*/ 38 h 76"/>
                  <a:gd name="T8" fmla="*/ 39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6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3" name="Freeform 303">
                <a:extLst>
                  <a:ext uri="{FF2B5EF4-FFF2-40B4-BE49-F238E27FC236}">
                    <a16:creationId xmlns:a16="http://schemas.microsoft.com/office/drawing/2014/main" id="{8377946F-9CC4-4E1D-AB14-3773EAD4B3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1" y="2397"/>
                <a:ext cx="16" cy="15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9 h 77"/>
                  <a:gd name="T4" fmla="*/ 38 w 76"/>
                  <a:gd name="T5" fmla="*/ 77 h 77"/>
                  <a:gd name="T6" fmla="*/ 0 w 76"/>
                  <a:gd name="T7" fmla="*/ 39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4" name="Freeform 304">
                <a:extLst>
                  <a:ext uri="{FF2B5EF4-FFF2-40B4-BE49-F238E27FC236}">
                    <a16:creationId xmlns:a16="http://schemas.microsoft.com/office/drawing/2014/main" id="{FFDE26F1-1C0D-4F6C-BD95-3048843E1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3" y="2499"/>
                <a:ext cx="15" cy="15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5" name="Freeform 305">
                <a:extLst>
                  <a:ext uri="{FF2B5EF4-FFF2-40B4-BE49-F238E27FC236}">
                    <a16:creationId xmlns:a16="http://schemas.microsoft.com/office/drawing/2014/main" id="{1CA29711-4D4B-42B5-A3C1-9BF2C8768A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2676"/>
                <a:ext cx="16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9 h 77"/>
                  <a:gd name="T4" fmla="*/ 38 w 76"/>
                  <a:gd name="T5" fmla="*/ 77 h 77"/>
                  <a:gd name="T6" fmla="*/ 0 w 76"/>
                  <a:gd name="T7" fmla="*/ 39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6" name="Freeform 306">
                <a:extLst>
                  <a:ext uri="{FF2B5EF4-FFF2-40B4-BE49-F238E27FC236}">
                    <a16:creationId xmlns:a16="http://schemas.microsoft.com/office/drawing/2014/main" id="{A08AB54C-0434-4356-A76D-D94179A5B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2489"/>
                <a:ext cx="16" cy="16"/>
              </a:xfrm>
              <a:custGeom>
                <a:avLst/>
                <a:gdLst>
                  <a:gd name="T0" fmla="*/ 38 w 77"/>
                  <a:gd name="T1" fmla="*/ 0 h 76"/>
                  <a:gd name="T2" fmla="*/ 77 w 77"/>
                  <a:gd name="T3" fmla="*/ 38 h 76"/>
                  <a:gd name="T4" fmla="*/ 38 w 77"/>
                  <a:gd name="T5" fmla="*/ 76 h 76"/>
                  <a:gd name="T6" fmla="*/ 0 w 77"/>
                  <a:gd name="T7" fmla="*/ 38 h 76"/>
                  <a:gd name="T8" fmla="*/ 38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6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7" name="Freeform 307">
                <a:extLst>
                  <a:ext uri="{FF2B5EF4-FFF2-40B4-BE49-F238E27FC236}">
                    <a16:creationId xmlns:a16="http://schemas.microsoft.com/office/drawing/2014/main" id="{AD9187FA-77B9-4494-9EBF-44BC8B3765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" y="2420"/>
                <a:ext cx="16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8" name="Freeform 308">
                <a:extLst>
                  <a:ext uri="{FF2B5EF4-FFF2-40B4-BE49-F238E27FC236}">
                    <a16:creationId xmlns:a16="http://schemas.microsoft.com/office/drawing/2014/main" id="{30E35FB7-D7D0-4CA6-BA1A-44901BE138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9" y="2731"/>
                <a:ext cx="15" cy="15"/>
              </a:xfrm>
              <a:custGeom>
                <a:avLst/>
                <a:gdLst>
                  <a:gd name="T0" fmla="*/ 39 w 77"/>
                  <a:gd name="T1" fmla="*/ 0 h 76"/>
                  <a:gd name="T2" fmla="*/ 77 w 77"/>
                  <a:gd name="T3" fmla="*/ 38 h 76"/>
                  <a:gd name="T4" fmla="*/ 39 w 77"/>
                  <a:gd name="T5" fmla="*/ 76 h 76"/>
                  <a:gd name="T6" fmla="*/ 0 w 77"/>
                  <a:gd name="T7" fmla="*/ 38 h 76"/>
                  <a:gd name="T8" fmla="*/ 39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6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29" name="Freeform 309">
                <a:extLst>
                  <a:ext uri="{FF2B5EF4-FFF2-40B4-BE49-F238E27FC236}">
                    <a16:creationId xmlns:a16="http://schemas.microsoft.com/office/drawing/2014/main" id="{71432ED8-16B1-428E-BF9A-9A200F87E4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3" y="2701"/>
                <a:ext cx="16" cy="16"/>
              </a:xfrm>
              <a:custGeom>
                <a:avLst/>
                <a:gdLst>
                  <a:gd name="T0" fmla="*/ 39 w 77"/>
                  <a:gd name="T1" fmla="*/ 0 h 76"/>
                  <a:gd name="T2" fmla="*/ 77 w 77"/>
                  <a:gd name="T3" fmla="*/ 38 h 76"/>
                  <a:gd name="T4" fmla="*/ 39 w 77"/>
                  <a:gd name="T5" fmla="*/ 76 h 76"/>
                  <a:gd name="T6" fmla="*/ 0 w 77"/>
                  <a:gd name="T7" fmla="*/ 38 h 76"/>
                  <a:gd name="T8" fmla="*/ 39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6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0" name="Freeform 310">
                <a:extLst>
                  <a:ext uri="{FF2B5EF4-FFF2-40B4-BE49-F238E27FC236}">
                    <a16:creationId xmlns:a16="http://schemas.microsoft.com/office/drawing/2014/main" id="{D267E726-E099-4E5D-89FB-E21141925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4" y="2670"/>
                <a:ext cx="15" cy="16"/>
              </a:xfrm>
              <a:custGeom>
                <a:avLst/>
                <a:gdLst>
                  <a:gd name="T0" fmla="*/ 39 w 77"/>
                  <a:gd name="T1" fmla="*/ 0 h 76"/>
                  <a:gd name="T2" fmla="*/ 77 w 77"/>
                  <a:gd name="T3" fmla="*/ 38 h 76"/>
                  <a:gd name="T4" fmla="*/ 39 w 77"/>
                  <a:gd name="T5" fmla="*/ 76 h 76"/>
                  <a:gd name="T6" fmla="*/ 0 w 77"/>
                  <a:gd name="T7" fmla="*/ 38 h 76"/>
                  <a:gd name="T8" fmla="*/ 39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6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1" name="Freeform 311">
                <a:extLst>
                  <a:ext uri="{FF2B5EF4-FFF2-40B4-BE49-F238E27FC236}">
                    <a16:creationId xmlns:a16="http://schemas.microsoft.com/office/drawing/2014/main" id="{41483C38-6509-4714-8A3F-7B37C6236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" y="2588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2" name="Freeform 312">
                <a:extLst>
                  <a:ext uri="{FF2B5EF4-FFF2-40B4-BE49-F238E27FC236}">
                    <a16:creationId xmlns:a16="http://schemas.microsoft.com/office/drawing/2014/main" id="{1405DD77-F421-440D-A316-2E6FCAEB8D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2866"/>
                <a:ext cx="15" cy="16"/>
              </a:xfrm>
              <a:custGeom>
                <a:avLst/>
                <a:gdLst>
                  <a:gd name="T0" fmla="*/ 39 w 77"/>
                  <a:gd name="T1" fmla="*/ 0 h 76"/>
                  <a:gd name="T2" fmla="*/ 77 w 77"/>
                  <a:gd name="T3" fmla="*/ 38 h 76"/>
                  <a:gd name="T4" fmla="*/ 39 w 77"/>
                  <a:gd name="T5" fmla="*/ 76 h 76"/>
                  <a:gd name="T6" fmla="*/ 0 w 77"/>
                  <a:gd name="T7" fmla="*/ 38 h 76"/>
                  <a:gd name="T8" fmla="*/ 39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6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3" name="Freeform 313">
                <a:extLst>
                  <a:ext uri="{FF2B5EF4-FFF2-40B4-BE49-F238E27FC236}">
                    <a16:creationId xmlns:a16="http://schemas.microsoft.com/office/drawing/2014/main" id="{B377056E-5D5F-4DF9-B74A-BCADE3ABE7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0" y="2903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4" name="Freeform 314">
                <a:extLst>
                  <a:ext uri="{FF2B5EF4-FFF2-40B4-BE49-F238E27FC236}">
                    <a16:creationId xmlns:a16="http://schemas.microsoft.com/office/drawing/2014/main" id="{769EC138-B8D9-450E-A06F-F7D357B26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2" y="2944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5" name="Freeform 315">
                <a:extLst>
                  <a:ext uri="{FF2B5EF4-FFF2-40B4-BE49-F238E27FC236}">
                    <a16:creationId xmlns:a16="http://schemas.microsoft.com/office/drawing/2014/main" id="{DA841FBD-4BD1-4F73-AECB-14B060F778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5" y="2738"/>
                <a:ext cx="16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6" name="Freeform 316">
                <a:extLst>
                  <a:ext uri="{FF2B5EF4-FFF2-40B4-BE49-F238E27FC236}">
                    <a16:creationId xmlns:a16="http://schemas.microsoft.com/office/drawing/2014/main" id="{D45C4535-7517-4957-A7A9-CBB176F46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6" y="2829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7" name="Freeform 317">
                <a:extLst>
                  <a:ext uri="{FF2B5EF4-FFF2-40B4-BE49-F238E27FC236}">
                    <a16:creationId xmlns:a16="http://schemas.microsoft.com/office/drawing/2014/main" id="{4F82CE29-8397-4B12-98F1-D5442B67CC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9" y="2994"/>
                <a:ext cx="16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9 h 77"/>
                  <a:gd name="T4" fmla="*/ 38 w 76"/>
                  <a:gd name="T5" fmla="*/ 77 h 77"/>
                  <a:gd name="T6" fmla="*/ 0 w 76"/>
                  <a:gd name="T7" fmla="*/ 39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8" name="Freeform 318">
                <a:extLst>
                  <a:ext uri="{FF2B5EF4-FFF2-40B4-BE49-F238E27FC236}">
                    <a16:creationId xmlns:a16="http://schemas.microsoft.com/office/drawing/2014/main" id="{CCBDD8A3-6561-4204-B3F0-B3BD7A8E8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6" y="2670"/>
                <a:ext cx="16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39" name="Freeform 319">
                <a:extLst>
                  <a:ext uri="{FF2B5EF4-FFF2-40B4-BE49-F238E27FC236}">
                    <a16:creationId xmlns:a16="http://schemas.microsoft.com/office/drawing/2014/main" id="{647F49B9-7349-4D8E-A7CF-0176A1A2B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4" y="2851"/>
                <a:ext cx="15" cy="16"/>
              </a:xfrm>
              <a:custGeom>
                <a:avLst/>
                <a:gdLst>
                  <a:gd name="T0" fmla="*/ 38 w 77"/>
                  <a:gd name="T1" fmla="*/ 0 h 76"/>
                  <a:gd name="T2" fmla="*/ 77 w 77"/>
                  <a:gd name="T3" fmla="*/ 38 h 76"/>
                  <a:gd name="T4" fmla="*/ 38 w 77"/>
                  <a:gd name="T5" fmla="*/ 76 h 76"/>
                  <a:gd name="T6" fmla="*/ 0 w 77"/>
                  <a:gd name="T7" fmla="*/ 38 h 76"/>
                  <a:gd name="T8" fmla="*/ 38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6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0" name="Freeform 320">
                <a:extLst>
                  <a:ext uri="{FF2B5EF4-FFF2-40B4-BE49-F238E27FC236}">
                    <a16:creationId xmlns:a16="http://schemas.microsoft.com/office/drawing/2014/main" id="{D13536DC-87D2-44BE-9D09-E4888A6EC2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4" y="2840"/>
                <a:ext cx="16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1" name="Freeform 321">
                <a:extLst>
                  <a:ext uri="{FF2B5EF4-FFF2-40B4-BE49-F238E27FC236}">
                    <a16:creationId xmlns:a16="http://schemas.microsoft.com/office/drawing/2014/main" id="{EE2DEDCE-6BD1-4478-B8CB-589759F64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9" y="2915"/>
                <a:ext cx="16" cy="17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2" name="Freeform 322">
                <a:extLst>
                  <a:ext uri="{FF2B5EF4-FFF2-40B4-BE49-F238E27FC236}">
                    <a16:creationId xmlns:a16="http://schemas.microsoft.com/office/drawing/2014/main" id="{688DB63A-00B1-490F-AB39-14AAEEAED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5" y="2970"/>
                <a:ext cx="16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3" name="Freeform 323">
                <a:extLst>
                  <a:ext uri="{FF2B5EF4-FFF2-40B4-BE49-F238E27FC236}">
                    <a16:creationId xmlns:a16="http://schemas.microsoft.com/office/drawing/2014/main" id="{B90821E6-90D9-47E2-96E8-A9D623514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4" y="3018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4" name="Freeform 324">
                <a:extLst>
                  <a:ext uri="{FF2B5EF4-FFF2-40B4-BE49-F238E27FC236}">
                    <a16:creationId xmlns:a16="http://schemas.microsoft.com/office/drawing/2014/main" id="{8B785D48-FF97-4D1D-91AA-B98F5F0F23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2" y="2955"/>
                <a:ext cx="16" cy="15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5" name="Freeform 325">
                <a:extLst>
                  <a:ext uri="{FF2B5EF4-FFF2-40B4-BE49-F238E27FC236}">
                    <a16:creationId xmlns:a16="http://schemas.microsoft.com/office/drawing/2014/main" id="{63222C85-FE60-4360-A489-6DE37842C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4" y="3020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6" name="Freeform 326">
                <a:extLst>
                  <a:ext uri="{FF2B5EF4-FFF2-40B4-BE49-F238E27FC236}">
                    <a16:creationId xmlns:a16="http://schemas.microsoft.com/office/drawing/2014/main" id="{C83A21AE-808C-4A90-987E-4EC0DD25E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1" y="2999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7" name="Freeform 327">
                <a:extLst>
                  <a:ext uri="{FF2B5EF4-FFF2-40B4-BE49-F238E27FC236}">
                    <a16:creationId xmlns:a16="http://schemas.microsoft.com/office/drawing/2014/main" id="{E5636A87-7195-4B40-9915-F8C960D36B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2" y="3009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8" name="Freeform 328">
                <a:extLst>
                  <a:ext uri="{FF2B5EF4-FFF2-40B4-BE49-F238E27FC236}">
                    <a16:creationId xmlns:a16="http://schemas.microsoft.com/office/drawing/2014/main" id="{F06749C3-2F0B-40AC-9FC2-EAD0BC4AD3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6" y="2807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49" name="Freeform 329">
                <a:extLst>
                  <a:ext uri="{FF2B5EF4-FFF2-40B4-BE49-F238E27FC236}">
                    <a16:creationId xmlns:a16="http://schemas.microsoft.com/office/drawing/2014/main" id="{24C2DEEB-BA8E-44C1-9A0D-8D0D606FA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3" y="3026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0" name="Freeform 330">
                <a:extLst>
                  <a:ext uri="{FF2B5EF4-FFF2-40B4-BE49-F238E27FC236}">
                    <a16:creationId xmlns:a16="http://schemas.microsoft.com/office/drawing/2014/main" id="{D152283C-9F31-455E-89B0-38A61B1E2C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" y="3037"/>
                <a:ext cx="15" cy="16"/>
              </a:xfrm>
              <a:custGeom>
                <a:avLst/>
                <a:gdLst>
                  <a:gd name="T0" fmla="*/ 39 w 77"/>
                  <a:gd name="T1" fmla="*/ 0 h 76"/>
                  <a:gd name="T2" fmla="*/ 77 w 77"/>
                  <a:gd name="T3" fmla="*/ 38 h 76"/>
                  <a:gd name="T4" fmla="*/ 39 w 77"/>
                  <a:gd name="T5" fmla="*/ 76 h 76"/>
                  <a:gd name="T6" fmla="*/ 0 w 77"/>
                  <a:gd name="T7" fmla="*/ 38 h 76"/>
                  <a:gd name="T8" fmla="*/ 39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6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1" name="Freeform 331">
                <a:extLst>
                  <a:ext uri="{FF2B5EF4-FFF2-40B4-BE49-F238E27FC236}">
                    <a16:creationId xmlns:a16="http://schemas.microsoft.com/office/drawing/2014/main" id="{225B62C1-0719-472A-9D17-D34EF9E16D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7" y="3007"/>
                <a:ext cx="16" cy="17"/>
              </a:xfrm>
              <a:custGeom>
                <a:avLst/>
                <a:gdLst>
                  <a:gd name="T0" fmla="*/ 38 w 77"/>
                  <a:gd name="T1" fmla="*/ 0 h 76"/>
                  <a:gd name="T2" fmla="*/ 77 w 77"/>
                  <a:gd name="T3" fmla="*/ 38 h 76"/>
                  <a:gd name="T4" fmla="*/ 38 w 77"/>
                  <a:gd name="T5" fmla="*/ 76 h 76"/>
                  <a:gd name="T6" fmla="*/ 0 w 77"/>
                  <a:gd name="T7" fmla="*/ 38 h 76"/>
                  <a:gd name="T8" fmla="*/ 38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6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2" name="Freeform 332">
                <a:extLst>
                  <a:ext uri="{FF2B5EF4-FFF2-40B4-BE49-F238E27FC236}">
                    <a16:creationId xmlns:a16="http://schemas.microsoft.com/office/drawing/2014/main" id="{7567FB45-F609-4FE6-806A-F60214485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8" y="2947"/>
                <a:ext cx="15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3" name="Freeform 333">
                <a:extLst>
                  <a:ext uri="{FF2B5EF4-FFF2-40B4-BE49-F238E27FC236}">
                    <a16:creationId xmlns:a16="http://schemas.microsoft.com/office/drawing/2014/main" id="{5BEF996E-1AB4-4870-AE40-44CBC1256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6" y="2769"/>
                <a:ext cx="16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4" name="Freeform 334">
                <a:extLst>
                  <a:ext uri="{FF2B5EF4-FFF2-40B4-BE49-F238E27FC236}">
                    <a16:creationId xmlns:a16="http://schemas.microsoft.com/office/drawing/2014/main" id="{469E23A5-C5CD-4FAE-B01D-C12D48827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7" y="3091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5" name="Freeform 335">
                <a:extLst>
                  <a:ext uri="{FF2B5EF4-FFF2-40B4-BE49-F238E27FC236}">
                    <a16:creationId xmlns:a16="http://schemas.microsoft.com/office/drawing/2014/main" id="{6131927B-822F-425A-8F44-AEAAA5E73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5" y="3085"/>
                <a:ext cx="16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6" name="Freeform 336">
                <a:extLst>
                  <a:ext uri="{FF2B5EF4-FFF2-40B4-BE49-F238E27FC236}">
                    <a16:creationId xmlns:a16="http://schemas.microsoft.com/office/drawing/2014/main" id="{D1E418B5-9CF3-4A53-89DC-89457C944E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3149"/>
                <a:ext cx="16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7" name="Freeform 337">
                <a:extLst>
                  <a:ext uri="{FF2B5EF4-FFF2-40B4-BE49-F238E27FC236}">
                    <a16:creationId xmlns:a16="http://schemas.microsoft.com/office/drawing/2014/main" id="{225F6144-4EE4-4A43-AA84-EE5BE29789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" y="3132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8" name="Freeform 338">
                <a:extLst>
                  <a:ext uri="{FF2B5EF4-FFF2-40B4-BE49-F238E27FC236}">
                    <a16:creationId xmlns:a16="http://schemas.microsoft.com/office/drawing/2014/main" id="{CCE759BF-CC83-49E7-8D0A-7F99C24779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3159"/>
                <a:ext cx="16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59" name="Freeform 339">
                <a:extLst>
                  <a:ext uri="{FF2B5EF4-FFF2-40B4-BE49-F238E27FC236}">
                    <a16:creationId xmlns:a16="http://schemas.microsoft.com/office/drawing/2014/main" id="{08D951F2-3E4D-48E1-A9EA-BE24E909A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6" y="3103"/>
                <a:ext cx="16" cy="15"/>
              </a:xfrm>
              <a:custGeom>
                <a:avLst/>
                <a:gdLst>
                  <a:gd name="T0" fmla="*/ 38 w 77"/>
                  <a:gd name="T1" fmla="*/ 0 h 76"/>
                  <a:gd name="T2" fmla="*/ 77 w 77"/>
                  <a:gd name="T3" fmla="*/ 38 h 76"/>
                  <a:gd name="T4" fmla="*/ 38 w 77"/>
                  <a:gd name="T5" fmla="*/ 76 h 76"/>
                  <a:gd name="T6" fmla="*/ 0 w 77"/>
                  <a:gd name="T7" fmla="*/ 38 h 76"/>
                  <a:gd name="T8" fmla="*/ 38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6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0" name="Freeform 340">
                <a:extLst>
                  <a:ext uri="{FF2B5EF4-FFF2-40B4-BE49-F238E27FC236}">
                    <a16:creationId xmlns:a16="http://schemas.microsoft.com/office/drawing/2014/main" id="{56F1A5F4-14D1-4B69-BDA4-BBD1D819D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7" y="2889"/>
                <a:ext cx="16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1" name="Freeform 341">
                <a:extLst>
                  <a:ext uri="{FF2B5EF4-FFF2-40B4-BE49-F238E27FC236}">
                    <a16:creationId xmlns:a16="http://schemas.microsoft.com/office/drawing/2014/main" id="{EFB160DD-B84D-4DCF-A8F3-A0381F5B9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3" y="3080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2" name="Freeform 342">
                <a:extLst>
                  <a:ext uri="{FF2B5EF4-FFF2-40B4-BE49-F238E27FC236}">
                    <a16:creationId xmlns:a16="http://schemas.microsoft.com/office/drawing/2014/main" id="{7CF73687-87CE-4DFB-8A43-19F5ADF1D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3153"/>
                <a:ext cx="15" cy="16"/>
              </a:xfrm>
              <a:custGeom>
                <a:avLst/>
                <a:gdLst>
                  <a:gd name="T0" fmla="*/ 38 w 77"/>
                  <a:gd name="T1" fmla="*/ 0 h 76"/>
                  <a:gd name="T2" fmla="*/ 77 w 77"/>
                  <a:gd name="T3" fmla="*/ 38 h 76"/>
                  <a:gd name="T4" fmla="*/ 38 w 77"/>
                  <a:gd name="T5" fmla="*/ 76 h 76"/>
                  <a:gd name="T6" fmla="*/ 0 w 77"/>
                  <a:gd name="T7" fmla="*/ 38 h 76"/>
                  <a:gd name="T8" fmla="*/ 38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6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3" name="Freeform 343">
                <a:extLst>
                  <a:ext uri="{FF2B5EF4-FFF2-40B4-BE49-F238E27FC236}">
                    <a16:creationId xmlns:a16="http://schemas.microsoft.com/office/drawing/2014/main" id="{EA791582-3AB4-4E48-A926-1F555D621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1" y="3124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4" name="Freeform 344">
                <a:extLst>
                  <a:ext uri="{FF2B5EF4-FFF2-40B4-BE49-F238E27FC236}">
                    <a16:creationId xmlns:a16="http://schemas.microsoft.com/office/drawing/2014/main" id="{3D6F3114-83F5-488C-A9C8-16385E2A4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2" y="3106"/>
                <a:ext cx="16" cy="17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5" name="Freeform 345">
                <a:extLst>
                  <a:ext uri="{FF2B5EF4-FFF2-40B4-BE49-F238E27FC236}">
                    <a16:creationId xmlns:a16="http://schemas.microsoft.com/office/drawing/2014/main" id="{FF30D7F3-0C74-4727-AA71-771E377B1D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3153"/>
                <a:ext cx="15" cy="15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6" name="Freeform 346">
                <a:extLst>
                  <a:ext uri="{FF2B5EF4-FFF2-40B4-BE49-F238E27FC236}">
                    <a16:creationId xmlns:a16="http://schemas.microsoft.com/office/drawing/2014/main" id="{BA69C275-A523-48CA-A40D-A4E9BB50D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3" y="3136"/>
                <a:ext cx="15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7" name="Freeform 347">
                <a:extLst>
                  <a:ext uri="{FF2B5EF4-FFF2-40B4-BE49-F238E27FC236}">
                    <a16:creationId xmlns:a16="http://schemas.microsoft.com/office/drawing/2014/main" id="{1BFD9DAF-3019-40BB-9E5E-F99C25347F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4" y="3084"/>
                <a:ext cx="16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9 h 77"/>
                  <a:gd name="T4" fmla="*/ 38 w 76"/>
                  <a:gd name="T5" fmla="*/ 77 h 77"/>
                  <a:gd name="T6" fmla="*/ 0 w 76"/>
                  <a:gd name="T7" fmla="*/ 39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8" name="Freeform 348">
                <a:extLst>
                  <a:ext uri="{FF2B5EF4-FFF2-40B4-BE49-F238E27FC236}">
                    <a16:creationId xmlns:a16="http://schemas.microsoft.com/office/drawing/2014/main" id="{9665C49E-5A8A-467B-B871-3605730B9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3153"/>
                <a:ext cx="15" cy="16"/>
              </a:xfrm>
              <a:custGeom>
                <a:avLst/>
                <a:gdLst>
                  <a:gd name="T0" fmla="*/ 38 w 77"/>
                  <a:gd name="T1" fmla="*/ 0 h 76"/>
                  <a:gd name="T2" fmla="*/ 77 w 77"/>
                  <a:gd name="T3" fmla="*/ 38 h 76"/>
                  <a:gd name="T4" fmla="*/ 38 w 77"/>
                  <a:gd name="T5" fmla="*/ 76 h 76"/>
                  <a:gd name="T6" fmla="*/ 0 w 77"/>
                  <a:gd name="T7" fmla="*/ 38 h 76"/>
                  <a:gd name="T8" fmla="*/ 38 w 77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6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6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69" name="Freeform 349">
                <a:extLst>
                  <a:ext uri="{FF2B5EF4-FFF2-40B4-BE49-F238E27FC236}">
                    <a16:creationId xmlns:a16="http://schemas.microsoft.com/office/drawing/2014/main" id="{259430B9-22FB-4E28-AB20-315831494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6" y="3169"/>
                <a:ext cx="16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0" name="Freeform 350">
                <a:extLst>
                  <a:ext uri="{FF2B5EF4-FFF2-40B4-BE49-F238E27FC236}">
                    <a16:creationId xmlns:a16="http://schemas.microsoft.com/office/drawing/2014/main" id="{7A54CCA8-16AE-4CA6-BD67-6348D9CA0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3108"/>
                <a:ext cx="16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1" name="Freeform 351">
                <a:extLst>
                  <a:ext uri="{FF2B5EF4-FFF2-40B4-BE49-F238E27FC236}">
                    <a16:creationId xmlns:a16="http://schemas.microsoft.com/office/drawing/2014/main" id="{26FA4508-B040-4174-9AD0-B3E323E72F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3152"/>
                <a:ext cx="16" cy="15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2" name="Freeform 352">
                <a:extLst>
                  <a:ext uri="{FF2B5EF4-FFF2-40B4-BE49-F238E27FC236}">
                    <a16:creationId xmlns:a16="http://schemas.microsoft.com/office/drawing/2014/main" id="{7F547FD2-9CD1-481D-823A-569283CD5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5" y="3172"/>
                <a:ext cx="15" cy="16"/>
              </a:xfrm>
              <a:custGeom>
                <a:avLst/>
                <a:gdLst>
                  <a:gd name="T0" fmla="*/ 38 w 76"/>
                  <a:gd name="T1" fmla="*/ 0 h 77"/>
                  <a:gd name="T2" fmla="*/ 76 w 76"/>
                  <a:gd name="T3" fmla="*/ 38 h 77"/>
                  <a:gd name="T4" fmla="*/ 38 w 76"/>
                  <a:gd name="T5" fmla="*/ 77 h 77"/>
                  <a:gd name="T6" fmla="*/ 0 w 76"/>
                  <a:gd name="T7" fmla="*/ 38 h 77"/>
                  <a:gd name="T8" fmla="*/ 38 w 76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7">
                    <a:moveTo>
                      <a:pt x="38" y="0"/>
                    </a:moveTo>
                    <a:lnTo>
                      <a:pt x="76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3" name="Freeform 353">
                <a:extLst>
                  <a:ext uri="{FF2B5EF4-FFF2-40B4-BE49-F238E27FC236}">
                    <a16:creationId xmlns:a16="http://schemas.microsoft.com/office/drawing/2014/main" id="{EAE47C0D-E447-42CC-85DB-540B22FD8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9" y="3096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4" name="Freeform 354">
                <a:extLst>
                  <a:ext uri="{FF2B5EF4-FFF2-40B4-BE49-F238E27FC236}">
                    <a16:creationId xmlns:a16="http://schemas.microsoft.com/office/drawing/2014/main" id="{CCD8FBB2-8BF5-4F00-B02D-F23B86E88D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5" y="3153"/>
                <a:ext cx="16" cy="15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5" name="Freeform 355">
                <a:extLst>
                  <a:ext uri="{FF2B5EF4-FFF2-40B4-BE49-F238E27FC236}">
                    <a16:creationId xmlns:a16="http://schemas.microsoft.com/office/drawing/2014/main" id="{47A89104-FFD8-43E4-B7E9-904C24DB13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8" y="3170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6" name="Freeform 356">
                <a:extLst>
                  <a:ext uri="{FF2B5EF4-FFF2-40B4-BE49-F238E27FC236}">
                    <a16:creationId xmlns:a16="http://schemas.microsoft.com/office/drawing/2014/main" id="{B5F00AA8-F2D7-41F6-BB2D-68C035B81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7" y="3136"/>
                <a:ext cx="15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7" name="Freeform 357">
                <a:extLst>
                  <a:ext uri="{FF2B5EF4-FFF2-40B4-BE49-F238E27FC236}">
                    <a16:creationId xmlns:a16="http://schemas.microsoft.com/office/drawing/2014/main" id="{6DD841F4-31B8-43FA-8E64-1492F32B0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1" y="3162"/>
                <a:ext cx="16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8 h 77"/>
                  <a:gd name="T4" fmla="*/ 39 w 77"/>
                  <a:gd name="T5" fmla="*/ 77 h 77"/>
                  <a:gd name="T6" fmla="*/ 0 w 77"/>
                  <a:gd name="T7" fmla="*/ 38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8"/>
                    </a:lnTo>
                    <a:lnTo>
                      <a:pt x="39" y="77"/>
                    </a:lnTo>
                    <a:lnTo>
                      <a:pt x="0" y="38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8" name="Freeform 358">
                <a:extLst>
                  <a:ext uri="{FF2B5EF4-FFF2-40B4-BE49-F238E27FC236}">
                    <a16:creationId xmlns:a16="http://schemas.microsoft.com/office/drawing/2014/main" id="{90CF5F11-B5A9-4714-85CF-0F18B2290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3165"/>
                <a:ext cx="15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79" name="Freeform 359">
                <a:extLst>
                  <a:ext uri="{FF2B5EF4-FFF2-40B4-BE49-F238E27FC236}">
                    <a16:creationId xmlns:a16="http://schemas.microsoft.com/office/drawing/2014/main" id="{D9C22DAF-5EF8-4552-BEA2-E57AC9C85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" y="3147"/>
                <a:ext cx="16" cy="16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8 h 77"/>
                  <a:gd name="T4" fmla="*/ 38 w 77"/>
                  <a:gd name="T5" fmla="*/ 77 h 77"/>
                  <a:gd name="T6" fmla="*/ 0 w 77"/>
                  <a:gd name="T7" fmla="*/ 38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8"/>
                    </a:lnTo>
                    <a:lnTo>
                      <a:pt x="38" y="77"/>
                    </a:lnTo>
                    <a:lnTo>
                      <a:pt x="0" y="38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80" name="Freeform 360">
                <a:extLst>
                  <a:ext uri="{FF2B5EF4-FFF2-40B4-BE49-F238E27FC236}">
                    <a16:creationId xmlns:a16="http://schemas.microsoft.com/office/drawing/2014/main" id="{0DCE27AF-69D9-47EB-80A8-EF86BD3567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2" y="3159"/>
                <a:ext cx="16" cy="17"/>
              </a:xfrm>
              <a:custGeom>
                <a:avLst/>
                <a:gdLst>
                  <a:gd name="T0" fmla="*/ 38 w 77"/>
                  <a:gd name="T1" fmla="*/ 0 h 77"/>
                  <a:gd name="T2" fmla="*/ 77 w 77"/>
                  <a:gd name="T3" fmla="*/ 39 h 77"/>
                  <a:gd name="T4" fmla="*/ 38 w 77"/>
                  <a:gd name="T5" fmla="*/ 77 h 77"/>
                  <a:gd name="T6" fmla="*/ 0 w 77"/>
                  <a:gd name="T7" fmla="*/ 39 h 77"/>
                  <a:gd name="T8" fmla="*/ 38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8" y="0"/>
                    </a:moveTo>
                    <a:lnTo>
                      <a:pt x="77" y="39"/>
                    </a:lnTo>
                    <a:lnTo>
                      <a:pt x="38" y="77"/>
                    </a:lnTo>
                    <a:lnTo>
                      <a:pt x="0" y="39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81" name="Freeform 361">
                <a:extLst>
                  <a:ext uri="{FF2B5EF4-FFF2-40B4-BE49-F238E27FC236}">
                    <a16:creationId xmlns:a16="http://schemas.microsoft.com/office/drawing/2014/main" id="{D5AE87BB-AB81-4B72-9719-56560E4511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3165"/>
                <a:ext cx="15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82" name="Freeform 362">
                <a:extLst>
                  <a:ext uri="{FF2B5EF4-FFF2-40B4-BE49-F238E27FC236}">
                    <a16:creationId xmlns:a16="http://schemas.microsoft.com/office/drawing/2014/main" id="{0CAB3EAF-1D06-4E14-A32F-9E1450ECF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1" y="3175"/>
                <a:ext cx="16" cy="16"/>
              </a:xfrm>
              <a:custGeom>
                <a:avLst/>
                <a:gdLst>
                  <a:gd name="T0" fmla="*/ 39 w 77"/>
                  <a:gd name="T1" fmla="*/ 0 h 77"/>
                  <a:gd name="T2" fmla="*/ 77 w 77"/>
                  <a:gd name="T3" fmla="*/ 39 h 77"/>
                  <a:gd name="T4" fmla="*/ 39 w 77"/>
                  <a:gd name="T5" fmla="*/ 77 h 77"/>
                  <a:gd name="T6" fmla="*/ 0 w 77"/>
                  <a:gd name="T7" fmla="*/ 39 h 77"/>
                  <a:gd name="T8" fmla="*/ 39 w 77"/>
                  <a:gd name="T9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" h="77">
                    <a:moveTo>
                      <a:pt x="39" y="0"/>
                    </a:moveTo>
                    <a:lnTo>
                      <a:pt x="77" y="39"/>
                    </a:lnTo>
                    <a:lnTo>
                      <a:pt x="39" y="77"/>
                    </a:lnTo>
                    <a:lnTo>
                      <a:pt x="0" y="39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80"/>
              </a:solidFill>
              <a:ln w="127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83" name="Rectangle 363">
                <a:extLst>
                  <a:ext uri="{FF2B5EF4-FFF2-40B4-BE49-F238E27FC236}">
                    <a16:creationId xmlns:a16="http://schemas.microsoft.com/office/drawing/2014/main" id="{B242E479-6CDA-41DD-887E-0DB5492C7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5" y="1945"/>
                <a:ext cx="595" cy="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84" name="Rectangle 364">
                <a:extLst>
                  <a:ext uri="{FF2B5EF4-FFF2-40B4-BE49-F238E27FC236}">
                    <a16:creationId xmlns:a16="http://schemas.microsoft.com/office/drawing/2014/main" id="{AB75A940-2938-43CC-8096-2F5DF1C76C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6" y="1946"/>
                <a:ext cx="126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/>
                  <a:t>Value points of 75 enterprises</a:t>
                </a:r>
                <a:endParaRPr lang="en-US" altLang="de-DE" sz="2400"/>
              </a:p>
            </p:txBody>
          </p:sp>
          <p:sp>
            <p:nvSpPr>
              <p:cNvPr id="133485" name="Rectangle 365">
                <a:extLst>
                  <a:ext uri="{FF2B5EF4-FFF2-40B4-BE49-F238E27FC236}">
                    <a16:creationId xmlns:a16="http://schemas.microsoft.com/office/drawing/2014/main" id="{37DF9DCB-5076-4C8B-8607-50D290EB0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1946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486" name="Rectangle 366">
                <a:extLst>
                  <a:ext uri="{FF2B5EF4-FFF2-40B4-BE49-F238E27FC236}">
                    <a16:creationId xmlns:a16="http://schemas.microsoft.com/office/drawing/2014/main" id="{59736E03-1958-426B-ACC2-1B52704414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" y="3214"/>
                <a:ext cx="33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88" name="Rectangle 368">
                <a:extLst>
                  <a:ext uri="{FF2B5EF4-FFF2-40B4-BE49-F238E27FC236}">
                    <a16:creationId xmlns:a16="http://schemas.microsoft.com/office/drawing/2014/main" id="{DD0765E2-D7CB-4B15-B4E8-CA5402021A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3204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489" name="Rectangle 369">
                <a:extLst>
                  <a:ext uri="{FF2B5EF4-FFF2-40B4-BE49-F238E27FC236}">
                    <a16:creationId xmlns:a16="http://schemas.microsoft.com/office/drawing/2014/main" id="{DFA90BDC-1B5A-46D2-842F-1A2F63640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3098"/>
                <a:ext cx="92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91" name="Rectangle 371">
                <a:extLst>
                  <a:ext uri="{FF2B5EF4-FFF2-40B4-BE49-F238E27FC236}">
                    <a16:creationId xmlns:a16="http://schemas.microsoft.com/office/drawing/2014/main" id="{EDAF3C75-B416-4B00-9EDA-5B8D206CED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3089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492" name="Rectangle 372">
                <a:extLst>
                  <a:ext uri="{FF2B5EF4-FFF2-40B4-BE49-F238E27FC236}">
                    <a16:creationId xmlns:a16="http://schemas.microsoft.com/office/drawing/2014/main" id="{8E2E2EF5-3D97-48AD-910B-587AF9E28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982"/>
                <a:ext cx="92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94" name="Rectangle 374">
                <a:extLst>
                  <a:ext uri="{FF2B5EF4-FFF2-40B4-BE49-F238E27FC236}">
                    <a16:creationId xmlns:a16="http://schemas.microsoft.com/office/drawing/2014/main" id="{6CAE7798-A084-48DF-83C9-21BF1F3ECC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973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495" name="Rectangle 375">
                <a:extLst>
                  <a:ext uri="{FF2B5EF4-FFF2-40B4-BE49-F238E27FC236}">
                    <a16:creationId xmlns:a16="http://schemas.microsoft.com/office/drawing/2014/main" id="{A43BC435-7E7D-4656-9C5D-9BB28D715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865"/>
                <a:ext cx="92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497" name="Rectangle 377">
                <a:extLst>
                  <a:ext uri="{FF2B5EF4-FFF2-40B4-BE49-F238E27FC236}">
                    <a16:creationId xmlns:a16="http://schemas.microsoft.com/office/drawing/2014/main" id="{50126745-D16E-44E1-9E81-4428D1784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856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498" name="Rectangle 378">
                <a:extLst>
                  <a:ext uri="{FF2B5EF4-FFF2-40B4-BE49-F238E27FC236}">
                    <a16:creationId xmlns:a16="http://schemas.microsoft.com/office/drawing/2014/main" id="{8B90D0BA-EA94-4AAA-9232-99F2E5BD6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750"/>
                <a:ext cx="92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00" name="Rectangle 380">
                <a:extLst>
                  <a:ext uri="{FF2B5EF4-FFF2-40B4-BE49-F238E27FC236}">
                    <a16:creationId xmlns:a16="http://schemas.microsoft.com/office/drawing/2014/main" id="{F55CB0E1-AC0C-4C62-B7C7-344E153F3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741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01" name="Rectangle 381">
                <a:extLst>
                  <a:ext uri="{FF2B5EF4-FFF2-40B4-BE49-F238E27FC236}">
                    <a16:creationId xmlns:a16="http://schemas.microsoft.com/office/drawing/2014/main" id="{11C20AE6-2BE1-4E84-A774-32FDD9D75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633"/>
                <a:ext cx="92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03" name="Rectangle 383">
                <a:extLst>
                  <a:ext uri="{FF2B5EF4-FFF2-40B4-BE49-F238E27FC236}">
                    <a16:creationId xmlns:a16="http://schemas.microsoft.com/office/drawing/2014/main" id="{F8D70D02-6253-49B6-95F2-B41496816A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624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04" name="Rectangle 384">
                <a:extLst>
                  <a:ext uri="{FF2B5EF4-FFF2-40B4-BE49-F238E27FC236}">
                    <a16:creationId xmlns:a16="http://schemas.microsoft.com/office/drawing/2014/main" id="{45E52478-732F-43BB-90BB-0361367B4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516"/>
                <a:ext cx="92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06" name="Rectangle 386">
                <a:extLst>
                  <a:ext uri="{FF2B5EF4-FFF2-40B4-BE49-F238E27FC236}">
                    <a16:creationId xmlns:a16="http://schemas.microsoft.com/office/drawing/2014/main" id="{8A766CAF-8D21-4717-BAA1-2027AAC7A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507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07" name="Rectangle 387">
                <a:extLst>
                  <a:ext uri="{FF2B5EF4-FFF2-40B4-BE49-F238E27FC236}">
                    <a16:creationId xmlns:a16="http://schemas.microsoft.com/office/drawing/2014/main" id="{39B9F566-E13D-491C-96B3-07881D6FF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400"/>
                <a:ext cx="92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09" name="Rectangle 389">
                <a:extLst>
                  <a:ext uri="{FF2B5EF4-FFF2-40B4-BE49-F238E27FC236}">
                    <a16:creationId xmlns:a16="http://schemas.microsoft.com/office/drawing/2014/main" id="{AA7D0BB9-5B06-44FB-8417-81139406A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392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10" name="Rectangle 390">
                <a:extLst>
                  <a:ext uri="{FF2B5EF4-FFF2-40B4-BE49-F238E27FC236}">
                    <a16:creationId xmlns:a16="http://schemas.microsoft.com/office/drawing/2014/main" id="{983018D8-3318-4E12-AF58-DDD320D3D8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283"/>
                <a:ext cx="92" cy="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13" name="Rectangle 393">
                <a:extLst>
                  <a:ext uri="{FF2B5EF4-FFF2-40B4-BE49-F238E27FC236}">
                    <a16:creationId xmlns:a16="http://schemas.microsoft.com/office/drawing/2014/main" id="{D73A344E-3F90-4FC7-B087-48C40D5A5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7" y="2168"/>
                <a:ext cx="92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15" name="Rectangle 395">
                <a:extLst>
                  <a:ext uri="{FF2B5EF4-FFF2-40B4-BE49-F238E27FC236}">
                    <a16:creationId xmlns:a16="http://schemas.microsoft.com/office/drawing/2014/main" id="{008E1334-F878-490E-90CE-7F09EA173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159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16" name="Rectangle 396">
                <a:extLst>
                  <a:ext uri="{FF2B5EF4-FFF2-40B4-BE49-F238E27FC236}">
                    <a16:creationId xmlns:a16="http://schemas.microsoft.com/office/drawing/2014/main" id="{A1116A74-A9CD-491B-8789-43D0A1539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2051"/>
                <a:ext cx="111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18" name="Rectangle 398">
                <a:extLst>
                  <a:ext uri="{FF2B5EF4-FFF2-40B4-BE49-F238E27FC236}">
                    <a16:creationId xmlns:a16="http://schemas.microsoft.com/office/drawing/2014/main" id="{1491D607-ED74-4E4C-BD62-918C5A4E5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2042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19" name="Rectangle 399">
                <a:extLst>
                  <a:ext uri="{FF2B5EF4-FFF2-40B4-BE49-F238E27FC236}">
                    <a16:creationId xmlns:a16="http://schemas.microsoft.com/office/drawing/2014/main" id="{A26EA9C8-2FC6-4EE7-A539-EFC2CF753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1" y="3259"/>
                <a:ext cx="33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40" name="Rectangle 420">
                <a:extLst>
                  <a:ext uri="{FF2B5EF4-FFF2-40B4-BE49-F238E27FC236}">
                    <a16:creationId xmlns:a16="http://schemas.microsoft.com/office/drawing/2014/main" id="{352317F3-0FCF-44A9-B29B-F1898F240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9" y="3250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43" name="Rectangle 423">
                <a:extLst>
                  <a:ext uri="{FF2B5EF4-FFF2-40B4-BE49-F238E27FC236}">
                    <a16:creationId xmlns:a16="http://schemas.microsoft.com/office/drawing/2014/main" id="{D5759405-BE5A-4C12-9242-0A51A56EC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2" y="3250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46" name="Rectangle 426">
                <a:extLst>
                  <a:ext uri="{FF2B5EF4-FFF2-40B4-BE49-F238E27FC236}">
                    <a16:creationId xmlns:a16="http://schemas.microsoft.com/office/drawing/2014/main" id="{1E2DCF3C-D4C4-46E8-A167-9F0526C5C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3" y="3250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49" name="Rectangle 429">
                <a:extLst>
                  <a:ext uri="{FF2B5EF4-FFF2-40B4-BE49-F238E27FC236}">
                    <a16:creationId xmlns:a16="http://schemas.microsoft.com/office/drawing/2014/main" id="{BDC6AE3B-AA40-464F-A1DA-A15DE6A48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6" y="3250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52" name="Rectangle 432">
                <a:extLst>
                  <a:ext uri="{FF2B5EF4-FFF2-40B4-BE49-F238E27FC236}">
                    <a16:creationId xmlns:a16="http://schemas.microsoft.com/office/drawing/2014/main" id="{438388FE-FBA4-4EA1-9194-C22877D4D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6" y="3250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53" name="Rectangle 433">
                <a:extLst>
                  <a:ext uri="{FF2B5EF4-FFF2-40B4-BE49-F238E27FC236}">
                    <a16:creationId xmlns:a16="http://schemas.microsoft.com/office/drawing/2014/main" id="{A9840687-0B72-4D1C-BBE1-39EEA923E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3" y="3312"/>
                <a:ext cx="279" cy="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33554" name="Rectangle 434">
                <a:extLst>
                  <a:ext uri="{FF2B5EF4-FFF2-40B4-BE49-F238E27FC236}">
                    <a16:creationId xmlns:a16="http://schemas.microsoft.com/office/drawing/2014/main" id="{5CEA2D58-561D-45E6-BAB5-796F824BD7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6" y="3287"/>
                <a:ext cx="61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/>
                  <a:t>explicit Values</a:t>
                </a:r>
                <a:endParaRPr lang="en-US" altLang="de-DE" sz="2400"/>
              </a:p>
            </p:txBody>
          </p:sp>
          <p:sp>
            <p:nvSpPr>
              <p:cNvPr id="133555" name="Rectangle 435">
                <a:extLst>
                  <a:ext uri="{FF2B5EF4-FFF2-40B4-BE49-F238E27FC236}">
                    <a16:creationId xmlns:a16="http://schemas.microsoft.com/office/drawing/2014/main" id="{3D6A4755-5B0A-4522-BC4F-EFB11C8AC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2" y="3313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56" name="Rectangle 436">
                <a:extLst>
                  <a:ext uri="{FF2B5EF4-FFF2-40B4-BE49-F238E27FC236}">
                    <a16:creationId xmlns:a16="http://schemas.microsoft.com/office/drawing/2014/main" id="{70BDE59C-4483-4DE4-9EAC-05CD17F10A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561" y="2422"/>
                <a:ext cx="61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/>
                  <a:t>implicit Values</a:t>
                </a:r>
                <a:endParaRPr lang="en-US" altLang="de-DE" sz="2400"/>
              </a:p>
            </p:txBody>
          </p:sp>
          <p:sp>
            <p:nvSpPr>
              <p:cNvPr id="133557" name="Rectangle 437">
                <a:extLst>
                  <a:ext uri="{FF2B5EF4-FFF2-40B4-BE49-F238E27FC236}">
                    <a16:creationId xmlns:a16="http://schemas.microsoft.com/office/drawing/2014/main" id="{2C4F6709-A269-4F31-8479-EA4F13E43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3855" y="2398"/>
                <a:ext cx="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sp>
            <p:nvSpPr>
              <p:cNvPr id="133558" name="Rectangle 438">
                <a:extLst>
                  <a:ext uri="{FF2B5EF4-FFF2-40B4-BE49-F238E27FC236}">
                    <a16:creationId xmlns:a16="http://schemas.microsoft.com/office/drawing/2014/main" id="{2DA9F615-56AA-404B-B738-F914F35E5B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9" y="2165"/>
                <a:ext cx="2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altLang="de-DE" sz="1200">
                    <a:latin typeface="Times New Roman" panose="02020603050405020304" pitchFamily="18" charset="0"/>
                  </a:rPr>
                  <a:t> </a:t>
                </a:r>
                <a:endParaRPr lang="en-US" altLang="de-DE" sz="2400"/>
              </a:p>
            </p:txBody>
          </p:sp>
          <p:grpSp>
            <p:nvGrpSpPr>
              <p:cNvPr id="133559" name="Group 439">
                <a:extLst>
                  <a:ext uri="{FF2B5EF4-FFF2-40B4-BE49-F238E27FC236}">
                    <a16:creationId xmlns:a16="http://schemas.microsoft.com/office/drawing/2014/main" id="{5693CFD1-7D5E-49E7-80AA-E049ED311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02" y="2016"/>
                <a:ext cx="1263" cy="1266"/>
                <a:chOff x="421" y="788"/>
                <a:chExt cx="2853" cy="2809"/>
              </a:xfrm>
            </p:grpSpPr>
            <p:sp>
              <p:nvSpPr>
                <p:cNvPr id="133560" name="Freeform 440">
                  <a:extLst>
                    <a:ext uri="{FF2B5EF4-FFF2-40B4-BE49-F238E27FC236}">
                      <a16:creationId xmlns:a16="http://schemas.microsoft.com/office/drawing/2014/main" id="{376287D2-B1A6-47B6-8E07-2DA92BAA04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" y="788"/>
                  <a:ext cx="1704" cy="2637"/>
                </a:xfrm>
                <a:custGeom>
                  <a:avLst/>
                  <a:gdLst>
                    <a:gd name="T0" fmla="*/ 0 w 3722"/>
                    <a:gd name="T1" fmla="*/ 5654 h 5673"/>
                    <a:gd name="T2" fmla="*/ 30 w 3722"/>
                    <a:gd name="T3" fmla="*/ 5673 h 5673"/>
                    <a:gd name="T4" fmla="*/ 3722 w 3722"/>
                    <a:gd name="T5" fmla="*/ 19 h 5673"/>
                    <a:gd name="T6" fmla="*/ 3691 w 3722"/>
                    <a:gd name="T7" fmla="*/ 0 h 5673"/>
                    <a:gd name="T8" fmla="*/ 0 w 3722"/>
                    <a:gd name="T9" fmla="*/ 5654 h 56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22" h="5673">
                      <a:moveTo>
                        <a:pt x="0" y="5654"/>
                      </a:moveTo>
                      <a:lnTo>
                        <a:pt x="30" y="5673"/>
                      </a:lnTo>
                      <a:lnTo>
                        <a:pt x="3722" y="19"/>
                      </a:lnTo>
                      <a:lnTo>
                        <a:pt x="3691" y="0"/>
                      </a:lnTo>
                      <a:lnTo>
                        <a:pt x="0" y="5654"/>
                      </a:lnTo>
                      <a:close/>
                    </a:path>
                  </a:pathLst>
                </a:custGeom>
                <a:solidFill>
                  <a:srgbClr val="FF1A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133561" name="Freeform 441">
                  <a:extLst>
                    <a:ext uri="{FF2B5EF4-FFF2-40B4-BE49-F238E27FC236}">
                      <a16:creationId xmlns:a16="http://schemas.microsoft.com/office/drawing/2014/main" id="{3CC95587-48B5-4349-B68A-8577E47319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" y="993"/>
                  <a:ext cx="2766" cy="2604"/>
                </a:xfrm>
                <a:custGeom>
                  <a:avLst/>
                  <a:gdLst>
                    <a:gd name="T0" fmla="*/ 0 w 6045"/>
                    <a:gd name="T1" fmla="*/ 5575 h 5602"/>
                    <a:gd name="T2" fmla="*/ 25 w 6045"/>
                    <a:gd name="T3" fmla="*/ 5602 h 5602"/>
                    <a:gd name="T4" fmla="*/ 6045 w 6045"/>
                    <a:gd name="T5" fmla="*/ 26 h 5602"/>
                    <a:gd name="T6" fmla="*/ 6020 w 6045"/>
                    <a:gd name="T7" fmla="*/ 0 h 5602"/>
                    <a:gd name="T8" fmla="*/ 0 w 6045"/>
                    <a:gd name="T9" fmla="*/ 5575 h 56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45" h="5602">
                      <a:moveTo>
                        <a:pt x="0" y="5575"/>
                      </a:moveTo>
                      <a:lnTo>
                        <a:pt x="25" y="5602"/>
                      </a:lnTo>
                      <a:lnTo>
                        <a:pt x="6045" y="26"/>
                      </a:lnTo>
                      <a:lnTo>
                        <a:pt x="6020" y="0"/>
                      </a:lnTo>
                      <a:lnTo>
                        <a:pt x="0" y="5575"/>
                      </a:lnTo>
                      <a:close/>
                    </a:path>
                  </a:pathLst>
                </a:custGeom>
                <a:solidFill>
                  <a:srgbClr val="9933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CH"/>
                </a:p>
              </p:txBody>
            </p:sp>
          </p:grpSp>
        </p:grpSp>
      </p:grpSp>
      <p:pic>
        <p:nvPicPr>
          <p:cNvPr id="133620" name="Picture 500">
            <a:extLst>
              <a:ext uri="{FF2B5EF4-FFF2-40B4-BE49-F238E27FC236}">
                <a16:creationId xmlns:a16="http://schemas.microsoft.com/office/drawing/2014/main" id="{2C071596-F208-43DF-9B5C-D49B8ECD2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3" t="18875" r="25000" b="10347"/>
          <a:stretch>
            <a:fillRect/>
          </a:stretch>
        </p:blipFill>
        <p:spPr bwMode="auto">
          <a:xfrm>
            <a:off x="4800600" y="2473325"/>
            <a:ext cx="3352800" cy="309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621" name="Picture 501">
            <a:extLst>
              <a:ext uri="{FF2B5EF4-FFF2-40B4-BE49-F238E27FC236}">
                <a16:creationId xmlns:a16="http://schemas.microsoft.com/office/drawing/2014/main" id="{DCAAE239-D29F-4093-8158-15CCBD274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t="20055" r="29167" b="13885"/>
          <a:stretch>
            <a:fillRect/>
          </a:stretch>
        </p:blipFill>
        <p:spPr bwMode="auto">
          <a:xfrm>
            <a:off x="3414713" y="2998788"/>
            <a:ext cx="3352800" cy="288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3624" name="Group 504">
            <a:extLst>
              <a:ext uri="{FF2B5EF4-FFF2-40B4-BE49-F238E27FC236}">
                <a16:creationId xmlns:a16="http://schemas.microsoft.com/office/drawing/2014/main" id="{CC10DE70-10B7-4A06-B475-27118C893EE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792538"/>
            <a:ext cx="7600950" cy="2362200"/>
            <a:chOff x="384" y="2389"/>
            <a:chExt cx="4788" cy="1488"/>
          </a:xfrm>
        </p:grpSpPr>
        <p:sp>
          <p:nvSpPr>
            <p:cNvPr id="133622" name="Rectangle 502">
              <a:extLst>
                <a:ext uri="{FF2B5EF4-FFF2-40B4-BE49-F238E27FC236}">
                  <a16:creationId xmlns:a16="http://schemas.microsoft.com/office/drawing/2014/main" id="{FB9EA14A-1ABC-4F3D-AC84-F825C1DAB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" y="2389"/>
              <a:ext cx="3352" cy="1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grpSp>
          <p:nvGrpSpPr>
            <p:cNvPr id="133617" name="Group 497">
              <a:extLst>
                <a:ext uri="{FF2B5EF4-FFF2-40B4-BE49-F238E27FC236}">
                  <a16:creationId xmlns:a16="http://schemas.microsoft.com/office/drawing/2014/main" id="{785B4D03-32C4-4799-B097-5B93CCFD7A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2389"/>
              <a:ext cx="2388" cy="1488"/>
              <a:chOff x="384" y="2389"/>
              <a:chExt cx="2388" cy="1488"/>
            </a:xfrm>
          </p:grpSpPr>
          <p:sp>
            <p:nvSpPr>
              <p:cNvPr id="133571" name="Rectangle 451">
                <a:extLst>
                  <a:ext uri="{FF2B5EF4-FFF2-40B4-BE49-F238E27FC236}">
                    <a16:creationId xmlns:a16="http://schemas.microsoft.com/office/drawing/2014/main" id="{632F19EB-7E61-43D0-B6C9-651E6DA1DC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2389"/>
                <a:ext cx="2383" cy="1424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de-CH"/>
              </a:p>
            </p:txBody>
          </p:sp>
          <p:sp>
            <p:nvSpPr>
              <p:cNvPr id="133614" name="Rectangle 494">
                <a:extLst>
                  <a:ext uri="{FF2B5EF4-FFF2-40B4-BE49-F238E27FC236}">
                    <a16:creationId xmlns:a16="http://schemas.microsoft.com/office/drawing/2014/main" id="{E2EBE9AB-AF22-4407-919D-774D9715C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2389"/>
                <a:ext cx="2388" cy="14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9045" tIns="19045" rIns="19045" bIns="19045"/>
              <a:lstStyle>
                <a:lvl1pPr marL="287338" indent="-287338">
                  <a:lnSpc>
                    <a:spcPct val="110000"/>
                  </a:lnSpc>
                  <a:spcBef>
                    <a:spcPct val="4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60413" indent="-282575">
                  <a:lnSpc>
                    <a:spcPct val="110000"/>
                  </a:lnSpc>
                  <a:spcBef>
                    <a:spcPct val="40000"/>
                  </a:spcBef>
                  <a:buFont typeface="Arial" panose="020B0604020202020204" pitchFamily="34" charset="0"/>
                  <a:buChar char="–"/>
                  <a:defRPr sz="1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235075" indent="-280988">
                  <a:lnSpc>
                    <a:spcPct val="110000"/>
                  </a:lnSpc>
                  <a:spcBef>
                    <a:spcPct val="40000"/>
                  </a:spcBef>
                  <a:buFont typeface="Arial" panose="020B0604020202020204" pitchFamily="34" charset="0"/>
                  <a:buChar char="–"/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709738" indent="-284163">
                  <a:lnSpc>
                    <a:spcPct val="110000"/>
                  </a:lnSpc>
                  <a:spcBef>
                    <a:spcPct val="40000"/>
                  </a:spcBef>
                  <a:buFont typeface="Arial" panose="020B0604020202020204" pitchFamily="34" charset="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906588">
                  <a:lnSpc>
                    <a:spcPct val="110000"/>
                  </a:lnSpc>
                  <a:spcBef>
                    <a:spcPct val="40000"/>
                  </a:spcBef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363788" fontAlgn="base">
                  <a:lnSpc>
                    <a:spcPct val="110000"/>
                  </a:lnSpc>
                  <a:spcBef>
                    <a:spcPct val="4000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820988" fontAlgn="base">
                  <a:lnSpc>
                    <a:spcPct val="110000"/>
                  </a:lnSpc>
                  <a:spcBef>
                    <a:spcPct val="4000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78188" fontAlgn="base">
                  <a:lnSpc>
                    <a:spcPct val="110000"/>
                  </a:lnSpc>
                  <a:spcBef>
                    <a:spcPct val="4000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735388" fontAlgn="base">
                  <a:lnSpc>
                    <a:spcPct val="110000"/>
                  </a:lnSpc>
                  <a:spcBef>
                    <a:spcPct val="4000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de-DE" sz="1800"/>
                  <a:t>Where to be used</a:t>
                </a:r>
              </a:p>
              <a:p>
                <a:r>
                  <a:rPr lang="en-US" altLang="de-DE"/>
                  <a:t>For complex valuation and controlling purposes. Better valuations.</a:t>
                </a:r>
                <a:br>
                  <a:rPr lang="en-US" altLang="de-DE"/>
                </a:br>
                <a:r>
                  <a:rPr lang="en-US" altLang="de-DE"/>
                  <a:t>Corporate governance,</a:t>
                </a:r>
                <a:br>
                  <a:rPr lang="en-US" altLang="de-DE"/>
                </a:br>
                <a:r>
                  <a:rPr lang="en-US" altLang="de-DE"/>
                  <a:t>Project controlling, Benchmarks,</a:t>
                </a:r>
                <a:br>
                  <a:rPr lang="en-US" altLang="de-DE"/>
                </a:br>
                <a:r>
                  <a:rPr lang="en-US" altLang="de-DE"/>
                  <a:t>M&amp;A, Nonfinancial audit.....</a:t>
                </a:r>
              </a:p>
            </p:txBody>
          </p:sp>
        </p:grpSp>
      </p:grpSp>
      <p:grpSp>
        <p:nvGrpSpPr>
          <p:cNvPr id="133618" name="Group 498">
            <a:extLst>
              <a:ext uri="{FF2B5EF4-FFF2-40B4-BE49-F238E27FC236}">
                <a16:creationId xmlns:a16="http://schemas.microsoft.com/office/drawing/2014/main" id="{B5EC9A85-5C26-45FF-A968-58FBBC65F81A}"/>
              </a:ext>
            </a:extLst>
          </p:cNvPr>
          <p:cNvGrpSpPr>
            <a:grpSpLocks/>
          </p:cNvGrpSpPr>
          <p:nvPr/>
        </p:nvGrpSpPr>
        <p:grpSpPr bwMode="auto">
          <a:xfrm>
            <a:off x="4552950" y="3792538"/>
            <a:ext cx="3829050" cy="2362200"/>
            <a:chOff x="2868" y="2389"/>
            <a:chExt cx="2412" cy="1488"/>
          </a:xfrm>
        </p:grpSpPr>
        <p:sp>
          <p:nvSpPr>
            <p:cNvPr id="133570" name="Rectangle 450">
              <a:extLst>
                <a:ext uri="{FF2B5EF4-FFF2-40B4-BE49-F238E27FC236}">
                  <a16:creationId xmlns:a16="http://schemas.microsoft.com/office/drawing/2014/main" id="{85E34DF5-CE76-494E-BC13-394026A68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389"/>
              <a:ext cx="2383" cy="1424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de-CH"/>
            </a:p>
          </p:txBody>
        </p:sp>
        <p:sp>
          <p:nvSpPr>
            <p:cNvPr id="133616" name="Rectangle 496">
              <a:extLst>
                <a:ext uri="{FF2B5EF4-FFF2-40B4-BE49-F238E27FC236}">
                  <a16:creationId xmlns:a16="http://schemas.microsoft.com/office/drawing/2014/main" id="{742690E7-D118-4269-A6CD-7C18FF7D1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" y="2389"/>
              <a:ext cx="2412" cy="1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045" tIns="19045" rIns="19045" bIns="19045"/>
            <a:lstStyle>
              <a:lvl1pPr marL="287338" indent="-287338">
                <a:lnSpc>
                  <a:spcPct val="110000"/>
                </a:lnSpc>
                <a:spcBef>
                  <a:spcPct val="4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60413" indent="-282575">
                <a:lnSpc>
                  <a:spcPct val="110000"/>
                </a:lnSpc>
                <a:spcBef>
                  <a:spcPct val="40000"/>
                </a:spcBef>
                <a:buFont typeface="Arial" panose="020B0604020202020204" pitchFamily="34" charset="0"/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35075" indent="-280988">
                <a:lnSpc>
                  <a:spcPct val="110000"/>
                </a:lnSpc>
                <a:spcBef>
                  <a:spcPct val="40000"/>
                </a:spcBef>
                <a:buFont typeface="Arial" panose="020B0604020202020204" pitchFamily="34" charset="0"/>
                <a:buChar char="–"/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09738" indent="-284163">
                <a:lnSpc>
                  <a:spcPct val="110000"/>
                </a:lnSpc>
                <a:spcBef>
                  <a:spcPct val="40000"/>
                </a:spcBef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906588">
                <a:lnSpc>
                  <a:spcPct val="110000"/>
                </a:lnSpc>
                <a:spcBef>
                  <a:spcPct val="40000"/>
                </a:spcBef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363788" fontAlgn="base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820988" fontAlgn="base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78188" fontAlgn="base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735388" fontAlgn="base">
                <a:lnSpc>
                  <a:spcPct val="110000"/>
                </a:lnSpc>
                <a:spcBef>
                  <a:spcPct val="4000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Font typeface="Wingdings" panose="05000000000000000000" pitchFamily="2" charset="2"/>
                <a:buNone/>
              </a:pPr>
              <a:r>
                <a:rPr lang="en-US" altLang="de-DE" sz="1800" b="1">
                  <a:solidFill>
                    <a:srgbClr val="000000"/>
                  </a:solidFill>
                  <a:cs typeface="Arial" panose="020B0604020202020204" pitchFamily="34" charset="0"/>
                </a:rPr>
                <a:t>Outlook</a:t>
              </a:r>
            </a:p>
            <a:p>
              <a:pPr>
                <a:lnSpc>
                  <a:spcPct val="100000"/>
                </a:lnSpc>
              </a:pPr>
              <a:r>
                <a:rPr lang="en-US" altLang="de-DE">
                  <a:solidFill>
                    <a:srgbClr val="000000"/>
                  </a:solidFill>
                  <a:cs typeface="Times New Roman" panose="02020603050405020304" pitchFamily="18" charset="0"/>
                </a:rPr>
                <a:t>Focus more on techniques </a:t>
              </a:r>
              <a:br>
                <a:rPr lang="en-US" altLang="de-DE">
                  <a:solidFill>
                    <a:srgbClr val="000000"/>
                  </a:solidFill>
                  <a:cs typeface="Times New Roman" panose="02020603050405020304" pitchFamily="18" charset="0"/>
                </a:rPr>
              </a:br>
              <a:r>
                <a:rPr lang="en-US" altLang="de-DE">
                  <a:solidFill>
                    <a:srgbClr val="000000"/>
                  </a:solidFill>
                  <a:cs typeface="Times New Roman" panose="02020603050405020304" pitchFamily="18" charset="0"/>
                </a:rPr>
                <a:t>(as a product) than on technology. </a:t>
              </a:r>
            </a:p>
            <a:p>
              <a:pPr>
                <a:lnSpc>
                  <a:spcPct val="100000"/>
                </a:lnSpc>
              </a:pPr>
              <a:r>
                <a:rPr lang="en-US" altLang="de-DE">
                  <a:solidFill>
                    <a:srgbClr val="000000"/>
                  </a:solidFill>
                  <a:cs typeface="Arial" panose="020B0604020202020204" pitchFamily="34" charset="0"/>
                </a:rPr>
                <a:t>Standards for mapping tangible and intangible resources:</a:t>
              </a:r>
              <a:br>
                <a:rPr lang="en-US" altLang="de-DE">
                  <a:solidFill>
                    <a:srgbClr val="000000"/>
                  </a:solidFill>
                  <a:cs typeface="Arial" panose="020B0604020202020204" pitchFamily="34" charset="0"/>
                </a:rPr>
              </a:br>
              <a:r>
                <a:rPr lang="en-US" altLang="de-DE" sz="1400">
                  <a:solidFill>
                    <a:srgbClr val="000000"/>
                  </a:solidFill>
                  <a:cs typeface="Arial" panose="020B0604020202020204" pitchFamily="34" charset="0"/>
                </a:rPr>
                <a:t>    a) structuring means</a:t>
              </a:r>
              <a:br>
                <a:rPr lang="en-US" altLang="de-DE" sz="1400">
                  <a:solidFill>
                    <a:srgbClr val="000000"/>
                  </a:solidFill>
                  <a:cs typeface="Arial" panose="020B0604020202020204" pitchFamily="34" charset="0"/>
                </a:rPr>
              </a:br>
              <a:r>
                <a:rPr lang="en-US" altLang="de-DE" sz="1400">
                  <a:solidFill>
                    <a:srgbClr val="000000"/>
                  </a:solidFill>
                  <a:cs typeface="Arial" panose="020B0604020202020204" pitchFamily="34" charset="0"/>
                </a:rPr>
                <a:t>    b) quantifying means.</a:t>
              </a:r>
              <a:endParaRPr lang="en-US" altLang="de-DE" sz="1400">
                <a:cs typeface="Times New Roman" panose="02020603050405020304" pitchFamily="18" charset="0"/>
              </a:endParaRPr>
            </a:p>
            <a:p>
              <a:pPr>
                <a:lnSpc>
                  <a:spcPct val="100000"/>
                </a:lnSpc>
              </a:pPr>
              <a:r>
                <a:rPr lang="en-US" altLang="de-DE">
                  <a:solidFill>
                    <a:srgbClr val="000000"/>
                  </a:solidFill>
                  <a:cs typeface="Times New Roman" panose="02020603050405020304" pitchFamily="18" charset="0"/>
                </a:rPr>
                <a:t>The intellectual property.</a:t>
              </a:r>
              <a:r>
                <a:rPr lang="en-US" altLang="de-DE"/>
                <a:t> 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35B"/>
      </a:dk2>
      <a:lt2>
        <a:srgbClr val="CCCCCC"/>
      </a:lt2>
      <a:accent1>
        <a:srgbClr val="3333A3"/>
      </a:accent1>
      <a:accent2>
        <a:srgbClr val="6F94FF"/>
      </a:accent2>
      <a:accent3>
        <a:srgbClr val="FFFFFF"/>
      </a:accent3>
      <a:accent4>
        <a:srgbClr val="000000"/>
      </a:accent4>
      <a:accent5>
        <a:srgbClr val="ADADCE"/>
      </a:accent5>
      <a:accent6>
        <a:srgbClr val="6486E7"/>
      </a:accent6>
      <a:hlink>
        <a:srgbClr val="99CDCD"/>
      </a:hlink>
      <a:folHlink>
        <a:srgbClr val="61063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235B"/>
        </a:dk2>
        <a:lt2>
          <a:srgbClr val="6F94FF"/>
        </a:lt2>
        <a:accent1>
          <a:srgbClr val="99CDCD"/>
        </a:accent1>
        <a:accent2>
          <a:srgbClr val="610632"/>
        </a:accent2>
        <a:accent3>
          <a:srgbClr val="FFFFFF"/>
        </a:accent3>
        <a:accent4>
          <a:srgbClr val="000000"/>
        </a:accent4>
        <a:accent5>
          <a:srgbClr val="CAE3E3"/>
        </a:accent5>
        <a:accent6>
          <a:srgbClr val="57052C"/>
        </a:accent6>
        <a:hlink>
          <a:srgbClr val="E4B908"/>
        </a:hlink>
        <a:folHlink>
          <a:srgbClr val="01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381</Words>
  <Application>Microsoft Office PowerPoint</Application>
  <PresentationFormat>Bildschirmpräsentation (4:3)</PresentationFormat>
  <Paragraphs>150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Wingdings</vt:lpstr>
      <vt:lpstr>Arial Unicode MS</vt:lpstr>
      <vt:lpstr>Times New Roman</vt:lpstr>
      <vt:lpstr>Univers 55</vt:lpstr>
      <vt:lpstr>Default Design</vt:lpstr>
      <vt:lpstr>PowerPoint-Präsentation</vt:lpstr>
      <vt:lpstr>Expanding value paradigm (in a hurry)</vt:lpstr>
      <vt:lpstr>Agenda</vt:lpstr>
      <vt:lpstr>Objects – Measures – Values – Maps</vt:lpstr>
      <vt:lpstr>PowerPoint-Präsentation</vt:lpstr>
      <vt:lpstr>Applications, Outlook</vt:lpstr>
    </vt:vector>
  </TitlesOfParts>
  <Company>Ingenieurbüro für Wirtschaftsentwicklung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Value Paradigm</dc:title>
  <dc:creator/>
  <cp:lastModifiedBy>Peter Bretscher</cp:lastModifiedBy>
  <cp:revision>186</cp:revision>
  <cp:lastPrinted>2002-10-29T14:04:12Z</cp:lastPrinted>
  <dcterms:created xsi:type="dcterms:W3CDTF">2002-04-11T15:34:15Z</dcterms:created>
  <dcterms:modified xsi:type="dcterms:W3CDTF">2021-01-06T05:08:12Z</dcterms:modified>
</cp:coreProperties>
</file>