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6" r:id="rId1"/>
  </p:sldMasterIdLst>
  <p:notesMasterIdLst>
    <p:notesMasterId r:id="rId7"/>
  </p:notesMasterIdLst>
  <p:handoutMasterIdLst>
    <p:handoutMasterId r:id="rId8"/>
  </p:handoutMasterIdLst>
  <p:sldIdLst>
    <p:sldId id="1287" r:id="rId2"/>
    <p:sldId id="1128" r:id="rId3"/>
    <p:sldId id="1285" r:id="rId4"/>
    <p:sldId id="1283" r:id="rId5"/>
    <p:sldId id="1286" r:id="rId6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fontAlgn="base">
      <a:spcBef>
        <a:spcPct val="20000"/>
      </a:spcBef>
      <a:spcAft>
        <a:spcPct val="0"/>
      </a:spcAft>
      <a:buClr>
        <a:srgbClr val="F48B00"/>
      </a:buClr>
      <a:buFont typeface="Wingdings" panose="05000000000000000000" pitchFamily="2" charset="2"/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buClr>
        <a:srgbClr val="F48B00"/>
      </a:buClr>
      <a:buFont typeface="Wingdings" panose="05000000000000000000" pitchFamily="2" charset="2"/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buClr>
        <a:srgbClr val="F48B00"/>
      </a:buClr>
      <a:buFont typeface="Wingdings" panose="05000000000000000000" pitchFamily="2" charset="2"/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buClr>
        <a:srgbClr val="F48B00"/>
      </a:buClr>
      <a:buFont typeface="Wingdings" panose="05000000000000000000" pitchFamily="2" charset="2"/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buClr>
        <a:srgbClr val="F48B00"/>
      </a:buClr>
      <a:buFont typeface="Wingdings" panose="05000000000000000000" pitchFamily="2" charset="2"/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08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EAEAEA"/>
    <a:srgbClr val="FF0000"/>
    <a:srgbClr val="DDDDDD"/>
    <a:srgbClr val="CCFFCC"/>
    <a:srgbClr val="99FF99"/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378" y="90"/>
      </p:cViewPr>
      <p:guideLst>
        <p:guide orient="horz" pos="808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-183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>
            <a:extLst>
              <a:ext uri="{FF2B5EF4-FFF2-40B4-BE49-F238E27FC236}">
                <a16:creationId xmlns:a16="http://schemas.microsoft.com/office/drawing/2014/main" id="{08434A6D-B134-4685-B3C7-EEC7D7EC688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945313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000">
                <a:solidFill>
                  <a:schemeClr val="bg2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de-DE" altLang="de-DE"/>
              <a:t>mySAP FINANCIALS CONFERENCE</a:t>
            </a:r>
            <a:endParaRPr lang="de-DE" altLang="de-DE">
              <a:latin typeface="Arial" panose="020B0604020202020204" pitchFamily="34" charset="0"/>
            </a:endParaRPr>
          </a:p>
          <a:p>
            <a:r>
              <a:rPr lang="de-DE" altLang="de-DE">
                <a:latin typeface="Arial" panose="020B0604020202020204" pitchFamily="34" charset="0"/>
              </a:rPr>
              <a:t>June 5 - 6, 2002</a:t>
            </a:r>
          </a:p>
          <a:p>
            <a:r>
              <a:rPr lang="de-DE" altLang="de-DE">
                <a:latin typeface="Arial" panose="020B0604020202020204" pitchFamily="34" charset="0"/>
              </a:rPr>
              <a:t>Centre de Congrès Strasbourg, France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3CA91BC6-745B-46BC-99D6-6E61ABF101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9638" y="8786813"/>
            <a:ext cx="3333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96" tIns="45697" rIns="91396" bIns="45697" anchor="b">
            <a:spAutoFit/>
          </a:bodyPr>
          <a:lstStyle/>
          <a:p>
            <a:pPr algn="r">
              <a:spcBef>
                <a:spcPct val="0"/>
              </a:spcBef>
              <a:buClrTx/>
              <a:buFontTx/>
              <a:buNone/>
            </a:pPr>
            <a:fld id="{943A9B77-1835-4B3D-B57C-381BF9023AA8}" type="slidenum">
              <a:rPr lang="de-DE" altLang="de-DE" sz="900"/>
              <a:pPr algn="r">
                <a:spcBef>
                  <a:spcPct val="0"/>
                </a:spcBef>
                <a:buClrTx/>
                <a:buFontTx/>
                <a:buNone/>
              </a:pPr>
              <a:t>‹Nr.›</a:t>
            </a:fld>
            <a:endParaRPr lang="de-DE" altLang="de-DE" sz="900"/>
          </a:p>
        </p:txBody>
      </p:sp>
      <p:pic>
        <p:nvPicPr>
          <p:cNvPr id="3078" name="Picture 6">
            <a:extLst>
              <a:ext uri="{FF2B5EF4-FFF2-40B4-BE49-F238E27FC236}">
                <a16:creationId xmlns:a16="http://schemas.microsoft.com/office/drawing/2014/main" id="{5756DA05-0389-4CFC-9C1B-80CE4F2C0F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363" y="8863013"/>
            <a:ext cx="930275" cy="217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9" name="Text Box 7">
            <a:extLst>
              <a:ext uri="{FF2B5EF4-FFF2-40B4-BE49-F238E27FC236}">
                <a16:creationId xmlns:a16="http://schemas.microsoft.com/office/drawing/2014/main" id="{BE611959-A999-4AC4-BD7B-2D0D0F765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3" y="8815388"/>
            <a:ext cx="1143000" cy="25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 algn="l" defTabSz="7620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 defTabSz="7620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 defTabSz="7620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algn="l" defTabSz="7620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algn="l" defTabSz="7620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89000"/>
              </a:lnSpc>
              <a:buClrTx/>
              <a:buFontTx/>
              <a:buNone/>
            </a:pPr>
            <a:r>
              <a:rPr lang="de-DE" altLang="de-DE" sz="700">
                <a:solidFill>
                  <a:schemeClr val="bg2"/>
                </a:solidFill>
                <a:latin typeface="Arial Black" panose="020B0A04020102020204" pitchFamily="34" charset="0"/>
              </a:rPr>
              <a:t>PRINT ON DEMAND</a:t>
            </a:r>
          </a:p>
          <a:p>
            <a:pPr algn="r" eaLnBrk="1" hangingPunct="1">
              <a:lnSpc>
                <a:spcPct val="89000"/>
              </a:lnSpc>
              <a:buClrTx/>
              <a:buFontTx/>
              <a:buNone/>
            </a:pPr>
            <a:r>
              <a:rPr lang="de-DE" altLang="de-DE" sz="600">
                <a:solidFill>
                  <a:schemeClr val="bg2"/>
                </a:solidFill>
              </a:rPr>
              <a:t>sponsored by</a:t>
            </a:r>
            <a:endParaRPr lang="en-GB" altLang="de-DE" sz="60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817D8D0-8828-4B75-8F0E-9281119CEA0E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604838" y="282575"/>
            <a:ext cx="5638800" cy="4229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4B6F032-1EBD-4B18-B1C2-F9422C50DB1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22275" y="4830763"/>
            <a:ext cx="5986463" cy="336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7" tIns="44909" rIns="91417" bIns="449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Klicken Sie, um die Formate des Vorlagentextes zu bearbeiten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033C543-6357-4A21-9E5C-FB718FEF0A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" y="8877300"/>
            <a:ext cx="6842125" cy="22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7" tIns="44909" rIns="91417" bIns="44909">
            <a:spAutoFit/>
          </a:bodyPr>
          <a:lstStyle>
            <a:lvl1pPr algn="l" defTabSz="923925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61963" algn="l" defTabSz="923925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23925" algn="l" defTabSz="923925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85888" algn="l" defTabSz="923925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43088" algn="l" defTabSz="923925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00288" defTabSz="923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57488" defTabSz="923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14688" defTabSz="923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71888" defTabSz="923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de-DE" sz="1000" b="0"/>
              <a:t> </a:t>
            </a:r>
            <a:fld id="{0E259A70-C27E-4196-A655-4DBE76C7A336}" type="slidenum">
              <a:rPr lang="en-US" altLang="de-DE" sz="1000" b="0"/>
              <a:pPr algn="ctr">
                <a:buClrTx/>
                <a:buFontTx/>
                <a:buNone/>
              </a:pPr>
              <a:t>‹Nr.›</a:t>
            </a:fld>
            <a:endParaRPr lang="en-US" altLang="de-DE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rtl="0" eaLnBrk="0" fontAlgn="base" hangingPunct="0">
      <a:spcBef>
        <a:spcPct val="0"/>
      </a:spcBef>
      <a:spcAft>
        <a:spcPct val="50000"/>
      </a:spcAft>
      <a:buSzPct val="100000"/>
      <a:buFont typeface="Wingdings" panose="05000000000000000000" pitchFamily="2" charset="2"/>
      <a:buChar char="l"/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00050" indent="-114300" algn="l" rtl="0" eaLnBrk="0" fontAlgn="base" hangingPunct="0">
      <a:spcBef>
        <a:spcPct val="0"/>
      </a:spcBef>
      <a:spcAft>
        <a:spcPct val="50000"/>
      </a:spcAft>
      <a:buSzPct val="100000"/>
      <a:buFont typeface="Wingdings" panose="05000000000000000000" pitchFamily="2" charset="2"/>
      <a:buChar char=""/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628650" indent="-114300" algn="l" rtl="0" eaLnBrk="0" fontAlgn="base" hangingPunct="0">
      <a:spcBef>
        <a:spcPct val="0"/>
      </a:spcBef>
      <a:spcAft>
        <a:spcPct val="50000"/>
      </a:spcAft>
      <a:buSzPct val="100000"/>
      <a:buChar char="•"/>
      <a:defRPr sz="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buSzPct val="100000"/>
      <a:buChar char="•"/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5625" algn="l" rtl="0" eaLnBrk="0" fontAlgn="base" hangingPunct="0">
      <a:spcBef>
        <a:spcPct val="30000"/>
      </a:spcBef>
      <a:spcAft>
        <a:spcPct val="0"/>
      </a:spcAft>
      <a:buSzPct val="100000"/>
      <a:buChar char="•"/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2946" name="Rectangle 2">
            <a:extLst>
              <a:ext uri="{FF2B5EF4-FFF2-40B4-BE49-F238E27FC236}">
                <a16:creationId xmlns:a16="http://schemas.microsoft.com/office/drawing/2014/main" id="{09CBD769-FCE7-4BE0-B02A-454097E590F3}"/>
              </a:ext>
            </a:extLst>
          </p:cNvPr>
          <p:cNvSpPr>
            <a:spLocks noChangeArrowheads="1"/>
          </p:cNvSpPr>
          <p:nvPr/>
        </p:nvSpPr>
        <p:spPr bwMode="gray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pic>
        <p:nvPicPr>
          <p:cNvPr id="2002947" name="Picture 3">
            <a:extLst>
              <a:ext uri="{FF2B5EF4-FFF2-40B4-BE49-F238E27FC236}">
                <a16:creationId xmlns:a16="http://schemas.microsoft.com/office/drawing/2014/main" id="{F5154A28-DFB6-4C16-87BB-26BED90879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0" y="0"/>
            <a:ext cx="9144000" cy="1208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02948" name="Rectangle 4">
            <a:extLst>
              <a:ext uri="{FF2B5EF4-FFF2-40B4-BE49-F238E27FC236}">
                <a16:creationId xmlns:a16="http://schemas.microsoft.com/office/drawing/2014/main" id="{999372E3-E317-4798-8D73-4703E2C16C9F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58900" y="4810125"/>
            <a:ext cx="6400800" cy="663575"/>
          </a:xfrm>
        </p:spPr>
        <p:txBody>
          <a:bodyPr lIns="91440" tIns="45720" rIns="91440" bIns="45720" anchor="ctr"/>
          <a:lstStyle>
            <a:lvl1pPr marL="0" indent="114300" algn="ctr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en-US" altLang="de-DE" noProof="0"/>
              <a:t>Name</a:t>
            </a:r>
          </a:p>
        </p:txBody>
      </p:sp>
      <p:sp>
        <p:nvSpPr>
          <p:cNvPr id="2002949" name="Rectangle 5">
            <a:extLst>
              <a:ext uri="{FF2B5EF4-FFF2-40B4-BE49-F238E27FC236}">
                <a16:creationId xmlns:a16="http://schemas.microsoft.com/office/drawing/2014/main" id="{F8C6D5D0-D7FE-4485-B60D-676694537BD9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903288" y="2247900"/>
            <a:ext cx="7313612" cy="1143000"/>
          </a:xfrm>
        </p:spPr>
        <p:txBody>
          <a:bodyPr lIns="91440" tIns="45720" rIns="91440" bIns="45720"/>
          <a:lstStyle>
            <a:lvl1pPr algn="ctr">
              <a:defRPr sz="5000">
                <a:solidFill>
                  <a:srgbClr val="333333"/>
                </a:solidFill>
              </a:defRPr>
            </a:lvl1pPr>
          </a:lstStyle>
          <a:p>
            <a:pPr lvl="0"/>
            <a:r>
              <a:rPr lang="en-US" altLang="de-DE" noProof="0"/>
              <a:t>Title</a:t>
            </a:r>
          </a:p>
        </p:txBody>
      </p:sp>
      <p:graphicFrame>
        <p:nvGraphicFramePr>
          <p:cNvPr id="2002950" name="Object 6">
            <a:extLst>
              <a:ext uri="{FF2B5EF4-FFF2-40B4-BE49-F238E27FC236}">
                <a16:creationId xmlns:a16="http://schemas.microsoft.com/office/drawing/2014/main" id="{496EC108-E508-4D8B-8564-506110A0809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6565900"/>
          <a:ext cx="91440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3" imgW="4573171" imgH="146156" progId="Photoshop.Image.5">
                  <p:embed/>
                </p:oleObj>
              </mc:Choice>
              <mc:Fallback>
                <p:oleObj name="Image" r:id="rId3" imgW="4573171" imgH="146156" progId="Photoshop.Image.5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gray">
                      <a:xfrm>
                        <a:off x="0" y="6565900"/>
                        <a:ext cx="914400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7A86D0-0EF7-41BF-903B-9F149DB2B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560784B-E2BB-45CB-B33E-6AEFE1D2FE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627915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399084D-9A03-4D5C-AC39-365E799029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5600" y="101600"/>
            <a:ext cx="2133600" cy="602615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66A7A05-A151-4B3A-8B56-6C9A8A57C1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04800" y="101600"/>
            <a:ext cx="6248400" cy="60261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793604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FCB3F6-9FF1-42FC-BF85-7FA9F8991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B71AF23-5E77-4F6D-AAF1-23D379C75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6198624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9202F3-D6DE-4EC8-B113-88BB764F2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940CB3-6D59-4804-8A8B-3BA05B0BD0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5481081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C52A32-3000-4C77-B4A6-63919D06E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76CADD5-0D1D-4CC4-BA01-813501907F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914400"/>
            <a:ext cx="4191000" cy="52133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B6A8075-F85E-4DFE-B61B-859A1E2903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191000" cy="52133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450920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4871BD-3373-49E1-BC17-582CFEEFD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7EA63B-DF32-4E76-9E49-F5639F2395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5A09C7C-F41F-4EF5-8D91-60576406CD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352BDEE-2066-45E5-8F54-900C587D02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058777C-6D83-4D1C-9654-E4606E3584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5741212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45972B-BADC-420C-8E72-92DBA9B4E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6103296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106626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557ACB-13A2-4D3F-A560-13AB43937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DC4B43-A270-4F5B-9DF8-12EFC9923C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6E7A8CA-5A12-4B0E-A09F-1FF13BE276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76557487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9EA15D-B594-4138-83A0-219D33508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711C548-2D72-41A3-A919-6FA99B12F6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532418D-9CD2-435C-87F5-F4A4D657D2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95371248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1922" name="Rectangle 2">
            <a:extLst>
              <a:ext uri="{FF2B5EF4-FFF2-40B4-BE49-F238E27FC236}">
                <a16:creationId xmlns:a16="http://schemas.microsoft.com/office/drawing/2014/main" id="{C6DB5917-E3BE-4E90-BED7-21A341854BAE}"/>
              </a:ext>
            </a:extLst>
          </p:cNvPr>
          <p:cNvSpPr>
            <a:spLocks noChangeArrowheads="1"/>
          </p:cNvSpPr>
          <p:nvPr/>
        </p:nvSpPr>
        <p:spPr bwMode="gray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pic>
        <p:nvPicPr>
          <p:cNvPr id="2001923" name="Picture 3">
            <a:extLst>
              <a:ext uri="{FF2B5EF4-FFF2-40B4-BE49-F238E27FC236}">
                <a16:creationId xmlns:a16="http://schemas.microsoft.com/office/drawing/2014/main" id="{BBCF966A-45BD-46F7-B4F8-2596DEA4B1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0" y="6211888"/>
            <a:ext cx="9144000" cy="646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01924" name="Picture 4">
            <a:extLst>
              <a:ext uri="{FF2B5EF4-FFF2-40B4-BE49-F238E27FC236}">
                <a16:creationId xmlns:a16="http://schemas.microsoft.com/office/drawing/2014/main" id="{EC96CA89-D8E8-4256-9C84-1E9FA34E1C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0" y="0"/>
            <a:ext cx="9142413" cy="1011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01925" name="Rectangle 5">
            <a:extLst>
              <a:ext uri="{FF2B5EF4-FFF2-40B4-BE49-F238E27FC236}">
                <a16:creationId xmlns:a16="http://schemas.microsoft.com/office/drawing/2014/main" id="{9054A48E-2F2B-4640-8BF1-F1AB793033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gray">
          <a:xfrm>
            <a:off x="304800" y="914400"/>
            <a:ext cx="8534400" cy="521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Text (Arial 20)</a:t>
            </a:r>
          </a:p>
          <a:p>
            <a:pPr lvl="1"/>
            <a:r>
              <a:rPr lang="en-US" altLang="de-DE"/>
              <a:t>2nd level text (Arial 18)</a:t>
            </a:r>
          </a:p>
          <a:p>
            <a:pPr lvl="2"/>
            <a:r>
              <a:rPr lang="en-US" altLang="de-DE"/>
              <a:t>3rd level text (Arial 16)</a:t>
            </a:r>
          </a:p>
          <a:p>
            <a:pPr lvl="3"/>
            <a:r>
              <a:rPr lang="en-US" altLang="de-DE"/>
              <a:t>4th level text (Arial 14)</a:t>
            </a:r>
          </a:p>
        </p:txBody>
      </p:sp>
      <p:sp>
        <p:nvSpPr>
          <p:cNvPr id="2001926" name="Rectangle 6">
            <a:extLst>
              <a:ext uri="{FF2B5EF4-FFF2-40B4-BE49-F238E27FC236}">
                <a16:creationId xmlns:a16="http://schemas.microsoft.com/office/drawing/2014/main" id="{883B06E3-E9C8-4F59-A42E-9AF35485D5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306388" y="101600"/>
            <a:ext cx="8532812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Headline (Arial Black 22pt.)</a:t>
            </a:r>
          </a:p>
        </p:txBody>
      </p:sp>
      <p:sp>
        <p:nvSpPr>
          <p:cNvPr id="2001927" name="Rectangle 7">
            <a:extLst>
              <a:ext uri="{FF2B5EF4-FFF2-40B4-BE49-F238E27FC236}">
                <a16:creationId xmlns:a16="http://schemas.microsoft.com/office/drawing/2014/main" id="{2895DD81-20E2-449E-9455-11ECD62F714D}"/>
              </a:ext>
            </a:extLst>
          </p:cNvPr>
          <p:cNvSpPr>
            <a:spLocks noChangeArrowheads="1"/>
          </p:cNvSpPr>
          <p:nvPr/>
        </p:nvSpPr>
        <p:spPr bwMode="gray">
          <a:xfrm>
            <a:off x="312738" y="6656388"/>
            <a:ext cx="3573462" cy="9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marL="146050" indent="-146050" algn="l" defTabSz="7620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 defTabSz="7620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 defTabSz="7620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algn="l" defTabSz="7620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algn="l" defTabSz="7620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buClrTx/>
              <a:buSzPct val="120000"/>
              <a:buFont typeface="Symbol" panose="05050102010706020507" pitchFamily="18" charset="2"/>
              <a:buChar char="ã"/>
            </a:pPr>
            <a:r>
              <a:rPr lang="de-DE" altLang="de-DE" sz="700" b="0">
                <a:solidFill>
                  <a:srgbClr val="ADBFD7"/>
                </a:solidFill>
              </a:rPr>
              <a:t>Juergen H. Daum, Nov. 2002, Peer Group Dicussion, Swiss Re Rüschlikon</a:t>
            </a:r>
            <a:r>
              <a:rPr lang="en-US" altLang="de-DE" sz="700" b="0">
                <a:solidFill>
                  <a:srgbClr val="ADBFD7"/>
                </a:solidFill>
              </a:rPr>
              <a:t>  </a:t>
            </a:r>
            <a:fld id="{F8E3FC9A-7335-4C14-BFC7-836C7213C704}" type="slidenum">
              <a:rPr lang="en-US" altLang="de-DE" sz="700" b="0">
                <a:solidFill>
                  <a:srgbClr val="ADBFD7"/>
                </a:solidFill>
              </a:rPr>
              <a:pPr>
                <a:lnSpc>
                  <a:spcPct val="90000"/>
                </a:lnSpc>
                <a:buClrTx/>
                <a:buSzPct val="120000"/>
                <a:buFont typeface="Symbol" panose="05050102010706020507" pitchFamily="18" charset="2"/>
                <a:buChar char="ã"/>
              </a:pPr>
              <a:t>‹Nr.›</a:t>
            </a:fld>
            <a:endParaRPr lang="en-US" altLang="de-DE" sz="700" b="0">
              <a:solidFill>
                <a:srgbClr val="ADBFD7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ransition/>
  <p:txStyles>
    <p:titleStyle>
      <a:lvl1pPr marL="171450" algn="l" rtl="0" fontAlgn="base">
        <a:lnSpc>
          <a:spcPct val="90000"/>
        </a:lnSpc>
        <a:spcBef>
          <a:spcPct val="0"/>
        </a:spcBef>
        <a:spcAft>
          <a:spcPct val="0"/>
        </a:spcAft>
        <a:defRPr sz="2200" kern="1200">
          <a:solidFill>
            <a:schemeClr val="bg1"/>
          </a:solidFill>
          <a:latin typeface="+mj-lt"/>
          <a:ea typeface="+mj-ea"/>
          <a:cs typeface="+mj-cs"/>
        </a:defRPr>
      </a:lvl1pPr>
      <a:lvl2pPr marL="17145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anose="020B0A04020102020204" pitchFamily="34" charset="0"/>
        </a:defRPr>
      </a:lvl2pPr>
      <a:lvl3pPr marL="17145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anose="020B0A04020102020204" pitchFamily="34" charset="0"/>
        </a:defRPr>
      </a:lvl3pPr>
      <a:lvl4pPr marL="17145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anose="020B0A04020102020204" pitchFamily="34" charset="0"/>
        </a:defRPr>
      </a:lvl4pPr>
      <a:lvl5pPr marL="17145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anose="020B0A04020102020204" pitchFamily="34" charset="0"/>
        </a:defRPr>
      </a:lvl5pPr>
      <a:lvl6pPr marL="62865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anose="020B0A04020102020204" pitchFamily="34" charset="0"/>
        </a:defRPr>
      </a:lvl6pPr>
      <a:lvl7pPr marL="108585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anose="020B0A04020102020204" pitchFamily="34" charset="0"/>
        </a:defRPr>
      </a:lvl7pPr>
      <a:lvl8pPr marL="154305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anose="020B0A04020102020204" pitchFamily="34" charset="0"/>
        </a:defRPr>
      </a:lvl8pPr>
      <a:lvl9pPr marL="200025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anose="020B0A04020102020204" pitchFamily="34" charset="0"/>
        </a:defRPr>
      </a:lvl9pPr>
    </p:titleStyle>
    <p:bodyStyle>
      <a:lvl1pPr marL="171450" indent="-57150" algn="l" rtl="0" fontAlgn="base">
        <a:spcBef>
          <a:spcPct val="75000"/>
        </a:spcBef>
        <a:spcAft>
          <a:spcPct val="0"/>
        </a:spcAft>
        <a:buClr>
          <a:schemeClr val="bg1"/>
        </a:buClr>
        <a:buSzPct val="25000"/>
        <a:buFont typeface="Wingdings" panose="05000000000000000000" pitchFamily="2" charset="2"/>
        <a:buChar char=" "/>
        <a:defRPr sz="2000" b="1" kern="1200">
          <a:solidFill>
            <a:srgbClr val="333333"/>
          </a:solidFill>
          <a:latin typeface="+mn-lt"/>
          <a:ea typeface="+mn-ea"/>
          <a:cs typeface="+mn-cs"/>
        </a:defRPr>
      </a:lvl1pPr>
      <a:lvl2pPr marL="671513" indent="-290513" algn="l" rtl="0" fontAlgn="base">
        <a:spcBef>
          <a:spcPct val="20000"/>
        </a:spcBef>
        <a:spcAft>
          <a:spcPct val="5000"/>
        </a:spcAft>
        <a:buClr>
          <a:srgbClr val="333333"/>
        </a:buClr>
        <a:buFont typeface="Wingdings" panose="05000000000000000000" pitchFamily="2" charset="2"/>
        <a:buChar char="n"/>
        <a:defRPr b="1" kern="1200">
          <a:solidFill>
            <a:srgbClr val="333333"/>
          </a:solidFill>
          <a:latin typeface="+mn-lt"/>
          <a:ea typeface="+mn-ea"/>
          <a:cs typeface="+mn-cs"/>
        </a:defRPr>
      </a:lvl2pPr>
      <a:lvl3pPr marL="1052513" indent="-190500" algn="l" rtl="0" fontAlgn="base">
        <a:spcBef>
          <a:spcPct val="20000"/>
        </a:spcBef>
        <a:spcAft>
          <a:spcPct val="5000"/>
        </a:spcAft>
        <a:buClr>
          <a:srgbClr val="333333"/>
        </a:buClr>
        <a:buSzPct val="75000"/>
        <a:buFont typeface="Wingdings" panose="05000000000000000000" pitchFamily="2" charset="2"/>
        <a:buChar char="u"/>
        <a:defRPr sz="1600" b="1" kern="1200">
          <a:solidFill>
            <a:srgbClr val="333333"/>
          </a:solidFill>
          <a:latin typeface="+mn-lt"/>
          <a:ea typeface="+mn-ea"/>
          <a:cs typeface="+mn-cs"/>
        </a:defRPr>
      </a:lvl3pPr>
      <a:lvl4pPr marL="1433513" indent="-190500" algn="l" rtl="0" fontAlgn="base">
        <a:spcBef>
          <a:spcPct val="20000"/>
        </a:spcBef>
        <a:spcAft>
          <a:spcPct val="5000"/>
        </a:spcAft>
        <a:buClr>
          <a:srgbClr val="333333"/>
        </a:buClr>
        <a:buSzPct val="85000"/>
        <a:buFont typeface="Wingdings" panose="05000000000000000000" pitchFamily="2" charset="2"/>
        <a:buChar char="l"/>
        <a:defRPr sz="1400" b="1" kern="1200">
          <a:solidFill>
            <a:srgbClr val="333333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10" Type="http://schemas.openxmlformats.org/officeDocument/2006/relationships/image" Target="../media/image7.jpeg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juergendaum.com/mybook.htm" TargetMode="External"/><Relationship Id="rId3" Type="http://schemas.openxmlformats.org/officeDocument/2006/relationships/hyperlink" Target="http://www.fei.org/download/SEC-Taskforce-Final-6-6-2k1.pdf" TargetMode="External"/><Relationship Id="rId7" Type="http://schemas.openxmlformats.org/officeDocument/2006/relationships/hyperlink" Target="http://www.globalreporting.org/GRIGuidelines/2002/gri_2002_guidelines.pdf" TargetMode="External"/><Relationship Id="rId2" Type="http://schemas.openxmlformats.org/officeDocument/2006/relationships/hyperlink" Target="http://www.fasb.org/brrp/BRRP2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fs.dk/download/pdf/videnUK.pdf" TargetMode="External"/><Relationship Id="rId11" Type="http://schemas.openxmlformats.org/officeDocument/2006/relationships/hyperlink" Target="http://www.juergendaum.com/news/05_12_2001.htm" TargetMode="External"/><Relationship Id="rId5" Type="http://schemas.openxmlformats.org/officeDocument/2006/relationships/hyperlink" Target="http://www.juergendaum.com/news/10_30_2001.htm" TargetMode="External"/><Relationship Id="rId10" Type="http://schemas.openxmlformats.org/officeDocument/2006/relationships/hyperlink" Target="http://www.juergendaum.com/news/09_22_2002.htm" TargetMode="External"/><Relationship Id="rId4" Type="http://schemas.openxmlformats.org/officeDocument/2006/relationships/hyperlink" Target="http://www.baruch-lev.com/" TargetMode="External"/><Relationship Id="rId9" Type="http://schemas.openxmlformats.org/officeDocument/2006/relationships/hyperlink" Target="http://www.juergendaum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9570" name="Rectangle 1026">
            <a:extLst>
              <a:ext uri="{FF2B5EF4-FFF2-40B4-BE49-F238E27FC236}">
                <a16:creationId xmlns:a16="http://schemas.microsoft.com/office/drawing/2014/main" id="{C5861298-C2EF-4281-8F1C-0967BFFBECF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25438" y="1438275"/>
            <a:ext cx="8467725" cy="3422650"/>
          </a:xfrm>
        </p:spPr>
        <p:txBody>
          <a:bodyPr/>
          <a:lstStyle/>
          <a:p>
            <a:r>
              <a:rPr lang="en-US" altLang="de-DE"/>
              <a:t>Reporting and Communications</a:t>
            </a:r>
            <a:br>
              <a:rPr lang="en-US" altLang="de-DE"/>
            </a:br>
            <a:r>
              <a:rPr lang="en-US" altLang="de-DE"/>
              <a:t>Developments</a:t>
            </a:r>
          </a:p>
        </p:txBody>
      </p:sp>
      <p:sp>
        <p:nvSpPr>
          <p:cNvPr id="2029571" name="Rectangle 1027">
            <a:extLst>
              <a:ext uri="{FF2B5EF4-FFF2-40B4-BE49-F238E27FC236}">
                <a16:creationId xmlns:a16="http://schemas.microsoft.com/office/drawing/2014/main" id="{8E6784C8-D96E-45AB-83AB-6EA4A76EBEC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58900" y="5267325"/>
            <a:ext cx="6400800" cy="663575"/>
          </a:xfrm>
        </p:spPr>
        <p:txBody>
          <a:bodyPr/>
          <a:lstStyle/>
          <a:p>
            <a:r>
              <a:rPr lang="en-US" altLang="de-DE"/>
              <a:t>Juergen H. Daum </a:t>
            </a:r>
            <a:br>
              <a:rPr lang="en-US" altLang="de-DE"/>
            </a:br>
            <a:r>
              <a:rPr lang="en-US" altLang="de-DE" sz="2400"/>
              <a:t>SAP AG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320" name="Oval 80">
            <a:extLst>
              <a:ext uri="{FF2B5EF4-FFF2-40B4-BE49-F238E27FC236}">
                <a16:creationId xmlns:a16="http://schemas.microsoft.com/office/drawing/2014/main" id="{1230ACCC-F121-48E6-98E9-B9F6C8E573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300" y="635000"/>
            <a:ext cx="8356600" cy="1739900"/>
          </a:xfrm>
          <a:prstGeom prst="ellipse">
            <a:avLst/>
          </a:prstGeom>
          <a:solidFill>
            <a:srgbClr val="EAEAEA"/>
          </a:solidFill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1802242" name="Rectangle 2">
            <a:extLst>
              <a:ext uri="{FF2B5EF4-FFF2-40B4-BE49-F238E27FC236}">
                <a16:creationId xmlns:a16="http://schemas.microsoft.com/office/drawing/2014/main" id="{34534C51-1115-44BD-9F2D-1E1E7FFB76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188" y="101600"/>
            <a:ext cx="8532812" cy="441325"/>
          </a:xfrm>
        </p:spPr>
        <p:txBody>
          <a:bodyPr/>
          <a:lstStyle/>
          <a:p>
            <a:r>
              <a:rPr lang="en-US" altLang="de-DE"/>
              <a:t>Today’s Corporate Reporting Challenges</a:t>
            </a:r>
          </a:p>
        </p:txBody>
      </p:sp>
      <p:sp>
        <p:nvSpPr>
          <p:cNvPr id="1802264" name="Text Box 24">
            <a:extLst>
              <a:ext uri="{FF2B5EF4-FFF2-40B4-BE49-F238E27FC236}">
                <a16:creationId xmlns:a16="http://schemas.microsoft.com/office/drawing/2014/main" id="{81223230-AC1F-48FD-BE82-15E16259B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6900" y="609600"/>
            <a:ext cx="54229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400" u="sng">
                <a:solidFill>
                  <a:schemeClr val="hlink"/>
                </a:solidFill>
              </a:rPr>
              <a:t>The purpose:</a:t>
            </a:r>
            <a:r>
              <a:rPr lang="de-DE" altLang="de-DE" sz="1400">
                <a:solidFill>
                  <a:schemeClr val="hlink"/>
                </a:solidFill>
              </a:rPr>
              <a:t> </a:t>
            </a:r>
            <a:br>
              <a:rPr lang="de-DE" altLang="de-DE" sz="1400">
                <a:solidFill>
                  <a:schemeClr val="hlink"/>
                </a:solidFill>
              </a:rPr>
            </a:br>
            <a:r>
              <a:rPr lang="de-DE" altLang="de-DE" sz="1400"/>
              <a:t>To solve investor‘s/stakeholder‘s information problem:</a:t>
            </a:r>
            <a:br>
              <a:rPr lang="de-DE" altLang="de-DE" sz="1400"/>
            </a:br>
            <a:r>
              <a:rPr lang="de-DE" altLang="de-DE">
                <a:solidFill>
                  <a:srgbClr val="FF0000"/>
                </a:solidFill>
              </a:rPr>
              <a:t>„ How good or bad will the black box perform?“</a:t>
            </a:r>
          </a:p>
        </p:txBody>
      </p:sp>
      <p:grpSp>
        <p:nvGrpSpPr>
          <p:cNvPr id="1802332" name="Group 92">
            <a:extLst>
              <a:ext uri="{FF2B5EF4-FFF2-40B4-BE49-F238E27FC236}">
                <a16:creationId xmlns:a16="http://schemas.microsoft.com/office/drawing/2014/main" id="{7782AF40-1BA3-49B8-ACCE-68B9D590F6F5}"/>
              </a:ext>
            </a:extLst>
          </p:cNvPr>
          <p:cNvGrpSpPr>
            <a:grpSpLocks/>
          </p:cNvGrpSpPr>
          <p:nvPr/>
        </p:nvGrpSpPr>
        <p:grpSpPr bwMode="auto">
          <a:xfrm>
            <a:off x="266700" y="2857500"/>
            <a:ext cx="3937000" cy="2859088"/>
            <a:chOff x="168" y="1800"/>
            <a:chExt cx="2480" cy="1801"/>
          </a:xfrm>
        </p:grpSpPr>
        <p:sp>
          <p:nvSpPr>
            <p:cNvPr id="1802312" name="Rectangle 72">
              <a:extLst>
                <a:ext uri="{FF2B5EF4-FFF2-40B4-BE49-F238E27FC236}">
                  <a16:creationId xmlns:a16="http://schemas.microsoft.com/office/drawing/2014/main" id="{492193BF-0B53-438B-8F0F-D312FE820E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" y="1800"/>
              <a:ext cx="2480" cy="176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1802283" name="Text Box 43">
              <a:extLst>
                <a:ext uri="{FF2B5EF4-FFF2-40B4-BE49-F238E27FC236}">
                  <a16:creationId xmlns:a16="http://schemas.microsoft.com/office/drawing/2014/main" id="{A83E974B-39FB-4983-A39F-633812682F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" y="2899"/>
              <a:ext cx="2473" cy="7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DDDD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33333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marL="195263" indent="-195263" algn="l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Font typeface="Wingdings" panose="05000000000000000000" pitchFamily="2" charset="2"/>
                <a:buChar char="l"/>
              </a:pPr>
              <a:r>
                <a:rPr lang="en-US" altLang="de-DE" sz="1200"/>
                <a:t>Time dimension: Month/Quarter</a:t>
              </a:r>
            </a:p>
            <a:p>
              <a:pPr eaLnBrk="1" hangingPunct="1">
                <a:spcBef>
                  <a:spcPct val="20000"/>
                </a:spcBef>
                <a:buFont typeface="Wingdings" panose="05000000000000000000" pitchFamily="2" charset="2"/>
                <a:buChar char="l"/>
              </a:pPr>
              <a:r>
                <a:rPr lang="en-US" altLang="de-DE" sz="1200"/>
                <a:t>More direct relation between input and output</a:t>
              </a:r>
            </a:p>
            <a:p>
              <a:pPr eaLnBrk="1" hangingPunct="1">
                <a:spcBef>
                  <a:spcPct val="20000"/>
                </a:spcBef>
                <a:buFont typeface="Wingdings" panose="05000000000000000000" pitchFamily="2" charset="2"/>
                <a:buChar char="l"/>
              </a:pPr>
              <a:r>
                <a:rPr lang="en-US" altLang="de-DE" sz="1200"/>
                <a:t>Resources/Assets can be acquired and deployed</a:t>
              </a:r>
              <a:br>
                <a:rPr lang="en-US" altLang="de-DE" sz="1200"/>
              </a:br>
              <a:r>
                <a:rPr lang="en-US" altLang="de-DE" sz="1200"/>
                <a:t>short term</a:t>
              </a:r>
            </a:p>
            <a:p>
              <a:pPr eaLnBrk="1" hangingPunct="1">
                <a:spcBef>
                  <a:spcPct val="20000"/>
                </a:spcBef>
                <a:buFont typeface="Wingdings" panose="05000000000000000000" pitchFamily="2" charset="2"/>
                <a:buChar char="l"/>
              </a:pPr>
              <a:r>
                <a:rPr lang="en-US" altLang="de-DE" sz="1200"/>
                <a:t>Reporting and control instruments: I/S, B/S</a:t>
              </a:r>
            </a:p>
          </p:txBody>
        </p:sp>
      </p:grpSp>
      <p:grpSp>
        <p:nvGrpSpPr>
          <p:cNvPr id="1802331" name="Group 91">
            <a:extLst>
              <a:ext uri="{FF2B5EF4-FFF2-40B4-BE49-F238E27FC236}">
                <a16:creationId xmlns:a16="http://schemas.microsoft.com/office/drawing/2014/main" id="{C3C583D7-3526-486B-A3B2-22828E4D0E09}"/>
              </a:ext>
            </a:extLst>
          </p:cNvPr>
          <p:cNvGrpSpPr>
            <a:grpSpLocks/>
          </p:cNvGrpSpPr>
          <p:nvPr/>
        </p:nvGrpSpPr>
        <p:grpSpPr bwMode="auto">
          <a:xfrm>
            <a:off x="261938" y="2854325"/>
            <a:ext cx="3989387" cy="1758950"/>
            <a:chOff x="165" y="1798"/>
            <a:chExt cx="2513" cy="1108"/>
          </a:xfrm>
        </p:grpSpPr>
        <p:sp>
          <p:nvSpPr>
            <p:cNvPr id="1802274" name="Rectangle 34">
              <a:extLst>
                <a:ext uri="{FF2B5EF4-FFF2-40B4-BE49-F238E27FC236}">
                  <a16:creationId xmlns:a16="http://schemas.microsoft.com/office/drawing/2014/main" id="{F17B2259-3796-4BBF-8422-2B180DB7CE0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65" y="1798"/>
              <a:ext cx="2471" cy="1108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1802275" name="Text Box 35">
              <a:extLst>
                <a:ext uri="{FF2B5EF4-FFF2-40B4-BE49-F238E27FC236}">
                  <a16:creationId xmlns:a16="http://schemas.microsoft.com/office/drawing/2014/main" id="{2F0750D3-E3FC-4524-9AB2-B83DAB5F8A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5" y="1802"/>
              <a:ext cx="1501" cy="3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de-DE" sz="1700">
                  <a:solidFill>
                    <a:schemeClr val="bg1"/>
                  </a:solidFill>
                </a:rPr>
                <a:t>Traditional Industrial </a:t>
              </a:r>
              <a:br>
                <a:rPr lang="en-US" altLang="de-DE" sz="1700">
                  <a:solidFill>
                    <a:schemeClr val="bg1"/>
                  </a:solidFill>
                </a:rPr>
              </a:br>
              <a:r>
                <a:rPr lang="en-US" altLang="de-DE" sz="1700">
                  <a:solidFill>
                    <a:schemeClr val="bg1"/>
                  </a:solidFill>
                </a:rPr>
                <a:t>Operations Model</a:t>
              </a:r>
            </a:p>
          </p:txBody>
        </p:sp>
        <p:sp>
          <p:nvSpPr>
            <p:cNvPr id="1802276" name="Rectangle 36">
              <a:extLst>
                <a:ext uri="{FF2B5EF4-FFF2-40B4-BE49-F238E27FC236}">
                  <a16:creationId xmlns:a16="http://schemas.microsoft.com/office/drawing/2014/main" id="{070B4B28-F7B6-444B-BF75-19788AAA0F7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84" y="2404"/>
              <a:ext cx="524" cy="291"/>
            </a:xfrm>
            <a:prstGeom prst="rect">
              <a:avLst/>
            </a:prstGeom>
            <a:solidFill>
              <a:srgbClr val="D2D1A1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de-DE" sz="1100"/>
                <a:t>Manu-</a:t>
              </a:r>
              <a:br>
                <a:rPr lang="en-US" altLang="de-DE" sz="1100"/>
              </a:br>
              <a:r>
                <a:rPr lang="en-US" altLang="de-DE" sz="1100"/>
                <a:t>facturing</a:t>
              </a:r>
            </a:p>
          </p:txBody>
        </p:sp>
        <p:sp>
          <p:nvSpPr>
            <p:cNvPr id="1802277" name="Line 37">
              <a:extLst>
                <a:ext uri="{FF2B5EF4-FFF2-40B4-BE49-F238E27FC236}">
                  <a16:creationId xmlns:a16="http://schemas.microsoft.com/office/drawing/2014/main" id="{09E63D35-D222-4470-AA91-C218652CA0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72" y="2578"/>
              <a:ext cx="18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1802278" name="Line 38">
              <a:extLst>
                <a:ext uri="{FF2B5EF4-FFF2-40B4-BE49-F238E27FC236}">
                  <a16:creationId xmlns:a16="http://schemas.microsoft.com/office/drawing/2014/main" id="{A54A3B92-6015-415F-9A04-C20403CCB6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07" y="2578"/>
              <a:ext cx="257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1802279" name="Rectangle 39">
              <a:extLst>
                <a:ext uri="{FF2B5EF4-FFF2-40B4-BE49-F238E27FC236}">
                  <a16:creationId xmlns:a16="http://schemas.microsoft.com/office/drawing/2014/main" id="{AECA7006-B86A-42F0-A396-FB8E6898110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444" y="2405"/>
              <a:ext cx="524" cy="291"/>
            </a:xfrm>
            <a:prstGeom prst="rect">
              <a:avLst/>
            </a:prstGeom>
            <a:solidFill>
              <a:srgbClr val="C4CEE2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de-DE" sz="1100"/>
                <a:t>Sales</a:t>
              </a:r>
              <a:endParaRPr lang="en-US" altLang="de-DE" sz="1100">
                <a:latin typeface="Times New Roman" panose="02020603050405020304" pitchFamily="18" charset="0"/>
              </a:endParaRPr>
            </a:p>
          </p:txBody>
        </p:sp>
        <p:sp>
          <p:nvSpPr>
            <p:cNvPr id="1802280" name="Line 40">
              <a:extLst>
                <a:ext uri="{FF2B5EF4-FFF2-40B4-BE49-F238E27FC236}">
                  <a16:creationId xmlns:a16="http://schemas.microsoft.com/office/drawing/2014/main" id="{E065ACDD-6983-4FC3-81BF-8113CF0157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4" y="2578"/>
              <a:ext cx="382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1802281" name="Text Box 41">
              <a:extLst>
                <a:ext uri="{FF2B5EF4-FFF2-40B4-BE49-F238E27FC236}">
                  <a16:creationId xmlns:a16="http://schemas.microsoft.com/office/drawing/2014/main" id="{FCEBC20D-7B2B-4CB5-9C3E-D4C4BDBFCA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" y="2441"/>
              <a:ext cx="44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de-DE" sz="1000">
                  <a:solidFill>
                    <a:schemeClr val="bg1"/>
                  </a:solidFill>
                </a:rPr>
                <a:t>Procure-</a:t>
              </a:r>
              <a:br>
                <a:rPr lang="en-US" altLang="de-DE" sz="1000">
                  <a:solidFill>
                    <a:schemeClr val="bg1"/>
                  </a:solidFill>
                </a:rPr>
              </a:br>
              <a:r>
                <a:rPr lang="en-US" altLang="de-DE" sz="1000">
                  <a:solidFill>
                    <a:schemeClr val="bg1"/>
                  </a:solidFill>
                </a:rPr>
                <a:t>ment</a:t>
              </a:r>
            </a:p>
          </p:txBody>
        </p:sp>
        <p:sp>
          <p:nvSpPr>
            <p:cNvPr id="1802282" name="Text Box 42">
              <a:extLst>
                <a:ext uri="{FF2B5EF4-FFF2-40B4-BE49-F238E27FC236}">
                  <a16:creationId xmlns:a16="http://schemas.microsoft.com/office/drawing/2014/main" id="{D0331300-AFE2-40FD-9822-D3FEA80C2B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3" y="2496"/>
              <a:ext cx="56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de-DE" sz="1000">
                  <a:solidFill>
                    <a:schemeClr val="bg1"/>
                  </a:solidFill>
                </a:rPr>
                <a:t>Distribution</a:t>
              </a:r>
            </a:p>
          </p:txBody>
        </p:sp>
        <p:sp>
          <p:nvSpPr>
            <p:cNvPr id="1802294" name="Rectangle 54">
              <a:extLst>
                <a:ext uri="{FF2B5EF4-FFF2-40B4-BE49-F238E27FC236}">
                  <a16:creationId xmlns:a16="http://schemas.microsoft.com/office/drawing/2014/main" id="{190E2690-2AB4-47EE-8D1B-52BBD57003D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89" y="2733"/>
              <a:ext cx="1292" cy="131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de-DE" sz="1100"/>
                <a:t>Physical Assets</a:t>
              </a:r>
            </a:p>
          </p:txBody>
        </p:sp>
      </p:grpSp>
      <p:grpSp>
        <p:nvGrpSpPr>
          <p:cNvPr id="1802335" name="Group 95">
            <a:extLst>
              <a:ext uri="{FF2B5EF4-FFF2-40B4-BE49-F238E27FC236}">
                <a16:creationId xmlns:a16="http://schemas.microsoft.com/office/drawing/2014/main" id="{CCB4CCEC-15B3-4B4E-9628-B3CD8B29E83B}"/>
              </a:ext>
            </a:extLst>
          </p:cNvPr>
          <p:cNvGrpSpPr>
            <a:grpSpLocks/>
          </p:cNvGrpSpPr>
          <p:nvPr/>
        </p:nvGrpSpPr>
        <p:grpSpPr bwMode="auto">
          <a:xfrm>
            <a:off x="4614863" y="2854325"/>
            <a:ext cx="4105275" cy="1797050"/>
            <a:chOff x="2907" y="1798"/>
            <a:chExt cx="2586" cy="1132"/>
          </a:xfrm>
        </p:grpSpPr>
        <p:sp>
          <p:nvSpPr>
            <p:cNvPr id="1802295" name="Rectangle 55">
              <a:extLst>
                <a:ext uri="{FF2B5EF4-FFF2-40B4-BE49-F238E27FC236}">
                  <a16:creationId xmlns:a16="http://schemas.microsoft.com/office/drawing/2014/main" id="{DFA87CC7-4CF7-4317-AAAA-AE85A92EBE5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953" y="1798"/>
              <a:ext cx="2483" cy="1132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1802296" name="Text Box 56">
              <a:extLst>
                <a:ext uri="{FF2B5EF4-FFF2-40B4-BE49-F238E27FC236}">
                  <a16:creationId xmlns:a16="http://schemas.microsoft.com/office/drawing/2014/main" id="{489153E3-6E0C-4274-A665-F04D9C5C45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7" y="1803"/>
              <a:ext cx="1819" cy="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33333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de-DE" sz="1700">
                  <a:solidFill>
                    <a:schemeClr val="bg1"/>
                  </a:solidFill>
                </a:rPr>
                <a:t>Today’s Operations Model</a:t>
              </a:r>
            </a:p>
          </p:txBody>
        </p:sp>
        <p:sp>
          <p:nvSpPr>
            <p:cNvPr id="1802297" name="Rectangle 57">
              <a:extLst>
                <a:ext uri="{FF2B5EF4-FFF2-40B4-BE49-F238E27FC236}">
                  <a16:creationId xmlns:a16="http://schemas.microsoft.com/office/drawing/2014/main" id="{280B872C-A0ED-4043-AED0-4868B583898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524" y="2404"/>
              <a:ext cx="524" cy="291"/>
            </a:xfrm>
            <a:prstGeom prst="rect">
              <a:avLst/>
            </a:prstGeom>
            <a:solidFill>
              <a:srgbClr val="D2D1A1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 anchorCtr="1"/>
            <a:lstStyle/>
            <a:p>
              <a:r>
                <a:rPr lang="en-US" altLang="de-DE" sz="1100"/>
                <a:t>Fullfillment</a:t>
              </a:r>
              <a:r>
                <a:rPr lang="en-US" altLang="de-DE" sz="1100" baseline="30000"/>
                <a:t>1</a:t>
              </a:r>
            </a:p>
          </p:txBody>
        </p:sp>
        <p:sp>
          <p:nvSpPr>
            <p:cNvPr id="1802298" name="Line 58">
              <a:extLst>
                <a:ext uri="{FF2B5EF4-FFF2-40B4-BE49-F238E27FC236}">
                  <a16:creationId xmlns:a16="http://schemas.microsoft.com/office/drawing/2014/main" id="{A61A937E-D83C-463C-846B-3A25297DA9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28" y="2578"/>
              <a:ext cx="18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1802299" name="Line 59">
              <a:extLst>
                <a:ext uri="{FF2B5EF4-FFF2-40B4-BE49-F238E27FC236}">
                  <a16:creationId xmlns:a16="http://schemas.microsoft.com/office/drawing/2014/main" id="{FC7E9197-7F06-43DF-BB83-B0D76F3252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47" y="2578"/>
              <a:ext cx="241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1802300" name="Rectangle 60">
              <a:extLst>
                <a:ext uri="{FF2B5EF4-FFF2-40B4-BE49-F238E27FC236}">
                  <a16:creationId xmlns:a16="http://schemas.microsoft.com/office/drawing/2014/main" id="{F4C887E9-CA48-4E3A-A6E8-5A3EA541900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284" y="2405"/>
              <a:ext cx="524" cy="291"/>
            </a:xfrm>
            <a:prstGeom prst="rect">
              <a:avLst/>
            </a:prstGeom>
            <a:solidFill>
              <a:srgbClr val="C4CEE2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de-DE" sz="1100"/>
                <a:t>CRM </a:t>
              </a:r>
              <a:r>
                <a:rPr lang="en-US" altLang="de-DE" sz="1100" baseline="30000"/>
                <a:t>2</a:t>
              </a:r>
            </a:p>
          </p:txBody>
        </p:sp>
        <p:sp>
          <p:nvSpPr>
            <p:cNvPr id="1802303" name="Text Box 63">
              <a:extLst>
                <a:ext uri="{FF2B5EF4-FFF2-40B4-BE49-F238E27FC236}">
                  <a16:creationId xmlns:a16="http://schemas.microsoft.com/office/drawing/2014/main" id="{8D1C4681-72C8-48F6-BEB7-1E98194937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60" y="2496"/>
              <a:ext cx="533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33333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de-DE" sz="1000">
                  <a:solidFill>
                    <a:schemeClr val="bg1"/>
                  </a:solidFill>
                </a:rPr>
                <a:t>Customers</a:t>
              </a:r>
            </a:p>
          </p:txBody>
        </p:sp>
        <p:sp>
          <p:nvSpPr>
            <p:cNvPr id="1802305" name="Rectangle 65">
              <a:extLst>
                <a:ext uri="{FF2B5EF4-FFF2-40B4-BE49-F238E27FC236}">
                  <a16:creationId xmlns:a16="http://schemas.microsoft.com/office/drawing/2014/main" id="{5D7C5C1D-A35F-4669-BEA8-39E62507AB8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209" y="2757"/>
              <a:ext cx="476" cy="155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de-DE" sz="1100"/>
                <a:t>Ph. Assets</a:t>
              </a:r>
            </a:p>
          </p:txBody>
        </p:sp>
        <p:sp>
          <p:nvSpPr>
            <p:cNvPr id="1802306" name="Rectangle 66">
              <a:extLst>
                <a:ext uri="{FF2B5EF4-FFF2-40B4-BE49-F238E27FC236}">
                  <a16:creationId xmlns:a16="http://schemas.microsoft.com/office/drawing/2014/main" id="{7B79794F-7F74-45B7-867A-7A129B75F03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785" y="2760"/>
              <a:ext cx="396" cy="155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de-DE" sz="1100"/>
                <a:t>HR</a:t>
              </a:r>
            </a:p>
          </p:txBody>
        </p:sp>
        <p:sp>
          <p:nvSpPr>
            <p:cNvPr id="1802307" name="Rectangle 67">
              <a:extLst>
                <a:ext uri="{FF2B5EF4-FFF2-40B4-BE49-F238E27FC236}">
                  <a16:creationId xmlns:a16="http://schemas.microsoft.com/office/drawing/2014/main" id="{2670D5D8-BF50-4516-93D2-C92C7B235BD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289" y="2760"/>
              <a:ext cx="396" cy="155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de-DE" sz="1100"/>
                <a:t>Alliances</a:t>
              </a:r>
            </a:p>
          </p:txBody>
        </p:sp>
        <p:sp>
          <p:nvSpPr>
            <p:cNvPr id="1802308" name="Rectangle 68">
              <a:extLst>
                <a:ext uri="{FF2B5EF4-FFF2-40B4-BE49-F238E27FC236}">
                  <a16:creationId xmlns:a16="http://schemas.microsoft.com/office/drawing/2014/main" id="{660ED9D2-1A83-4E22-8289-C3BEFC665CA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785" y="2760"/>
              <a:ext cx="396" cy="155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de-DE" sz="1100"/>
                <a:t>IS</a:t>
              </a:r>
            </a:p>
          </p:txBody>
        </p:sp>
        <p:sp>
          <p:nvSpPr>
            <p:cNvPr id="1802309" name="Rectangle 69">
              <a:extLst>
                <a:ext uri="{FF2B5EF4-FFF2-40B4-BE49-F238E27FC236}">
                  <a16:creationId xmlns:a16="http://schemas.microsoft.com/office/drawing/2014/main" id="{E5B01008-F09A-43FC-B3F2-29195AAA282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908" y="2020"/>
              <a:ext cx="524" cy="291"/>
            </a:xfrm>
            <a:prstGeom prst="rect">
              <a:avLst/>
            </a:prstGeom>
            <a:solidFill>
              <a:srgbClr val="DDDDDD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 anchorCtr="1"/>
            <a:lstStyle/>
            <a:p>
              <a:r>
                <a:rPr lang="en-US" altLang="de-DE" sz="1100"/>
                <a:t>Product</a:t>
              </a:r>
              <a:br>
                <a:rPr lang="en-US" altLang="de-DE" sz="1100"/>
              </a:br>
              <a:r>
                <a:rPr lang="en-US" altLang="de-DE" sz="1100"/>
                <a:t>Developm.</a:t>
              </a:r>
              <a:r>
                <a:rPr lang="en-US" altLang="de-DE" sz="1100" baseline="30000"/>
                <a:t>3</a:t>
              </a:r>
            </a:p>
          </p:txBody>
        </p:sp>
        <p:sp>
          <p:nvSpPr>
            <p:cNvPr id="1802310" name="Line 70">
              <a:extLst>
                <a:ext uri="{FF2B5EF4-FFF2-40B4-BE49-F238E27FC236}">
                  <a16:creationId xmlns:a16="http://schemas.microsoft.com/office/drawing/2014/main" id="{90D0156A-E2A2-43B2-B129-A200FFA95B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4" y="2578"/>
              <a:ext cx="18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1802311" name="Text Box 71">
              <a:extLst>
                <a:ext uri="{FF2B5EF4-FFF2-40B4-BE49-F238E27FC236}">
                  <a16:creationId xmlns:a16="http://schemas.microsoft.com/office/drawing/2014/main" id="{41D1EDB6-D50E-41C1-BE08-6EBD57210A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07" y="2496"/>
              <a:ext cx="479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33333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de-DE" sz="1000">
                  <a:solidFill>
                    <a:schemeClr val="bg1"/>
                  </a:solidFill>
                </a:rPr>
                <a:t>Suppliers</a:t>
              </a:r>
            </a:p>
          </p:txBody>
        </p:sp>
        <p:sp>
          <p:nvSpPr>
            <p:cNvPr id="1802313" name="Line 73">
              <a:extLst>
                <a:ext uri="{FF2B5EF4-FFF2-40B4-BE49-F238E27FC236}">
                  <a16:creationId xmlns:a16="http://schemas.microsoft.com/office/drawing/2014/main" id="{F3DD51D2-5F6C-400D-A34B-4904CF6EF96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9240161" flipV="1">
              <a:off x="3602" y="2274"/>
              <a:ext cx="316" cy="7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1802314" name="Line 74">
              <a:extLst>
                <a:ext uri="{FF2B5EF4-FFF2-40B4-BE49-F238E27FC236}">
                  <a16:creationId xmlns:a16="http://schemas.microsoft.com/office/drawing/2014/main" id="{FB9FA511-2D6A-49BA-A1CE-103492DF246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2359839">
              <a:off x="4531" y="2151"/>
              <a:ext cx="70" cy="267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</p:grpSp>
      <p:grpSp>
        <p:nvGrpSpPr>
          <p:cNvPr id="1802336" name="Group 96">
            <a:extLst>
              <a:ext uri="{FF2B5EF4-FFF2-40B4-BE49-F238E27FC236}">
                <a16:creationId xmlns:a16="http://schemas.microsoft.com/office/drawing/2014/main" id="{B69183CF-58CF-41E4-A9B1-535DBDCA4574}"/>
              </a:ext>
            </a:extLst>
          </p:cNvPr>
          <p:cNvGrpSpPr>
            <a:grpSpLocks/>
          </p:cNvGrpSpPr>
          <p:nvPr/>
        </p:nvGrpSpPr>
        <p:grpSpPr bwMode="auto">
          <a:xfrm>
            <a:off x="4686300" y="2857500"/>
            <a:ext cx="3949700" cy="2835275"/>
            <a:chOff x="2952" y="1800"/>
            <a:chExt cx="2488" cy="1786"/>
          </a:xfrm>
        </p:grpSpPr>
        <p:sp>
          <p:nvSpPr>
            <p:cNvPr id="1802304" name="Text Box 64">
              <a:extLst>
                <a:ext uri="{FF2B5EF4-FFF2-40B4-BE49-F238E27FC236}">
                  <a16:creationId xmlns:a16="http://schemas.microsoft.com/office/drawing/2014/main" id="{5016EC2F-CED5-41DE-BB04-EE2227F967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6" y="2929"/>
              <a:ext cx="2447" cy="6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33333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marL="195263" indent="-195263" algn="l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Font typeface="Wingdings" panose="05000000000000000000" pitchFamily="2" charset="2"/>
                <a:buChar char="l"/>
              </a:pPr>
              <a:r>
                <a:rPr lang="en-US" altLang="de-DE" sz="1200"/>
                <a:t>Time dimension:  Quarter</a:t>
              </a:r>
              <a:r>
                <a:rPr lang="en-US" altLang="de-DE" sz="1200" baseline="30000"/>
                <a:t>1</a:t>
              </a:r>
              <a:r>
                <a:rPr lang="en-US" altLang="de-DE" sz="1200"/>
                <a:t>, 1-2 years</a:t>
              </a:r>
              <a:r>
                <a:rPr lang="en-US" altLang="de-DE" sz="1200" baseline="30000"/>
                <a:t>2</a:t>
              </a:r>
              <a:r>
                <a:rPr lang="en-US" altLang="de-DE" sz="1200"/>
                <a:t>, 3-5 years</a:t>
              </a:r>
              <a:r>
                <a:rPr lang="en-US" altLang="de-DE" sz="1200" baseline="30000"/>
                <a:t>3</a:t>
              </a:r>
            </a:p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l"/>
              </a:pPr>
              <a:r>
                <a:rPr lang="en-US" altLang="de-DE" sz="1200"/>
                <a:t>More indirect relation between input and output</a:t>
              </a:r>
            </a:p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l"/>
              </a:pPr>
              <a:r>
                <a:rPr lang="en-US" altLang="de-DE" sz="1200"/>
                <a:t>Major resources have to be developed in-house</a:t>
              </a:r>
            </a:p>
            <a:p>
              <a:pPr eaLnBrk="1" hangingPunct="1">
                <a:spcBef>
                  <a:spcPct val="20000"/>
                </a:spcBef>
                <a:buFont typeface="Wingdings" panose="05000000000000000000" pitchFamily="2" charset="2"/>
                <a:buChar char="l"/>
              </a:pPr>
              <a:r>
                <a:rPr lang="en-US" altLang="de-DE" sz="1200"/>
                <a:t>Reporting and control instruments:</a:t>
              </a:r>
            </a:p>
          </p:txBody>
        </p:sp>
        <p:sp>
          <p:nvSpPr>
            <p:cNvPr id="1802315" name="Rectangle 75">
              <a:extLst>
                <a:ext uri="{FF2B5EF4-FFF2-40B4-BE49-F238E27FC236}">
                  <a16:creationId xmlns:a16="http://schemas.microsoft.com/office/drawing/2014/main" id="{2F44A469-D745-4373-9DCF-A986233B26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2" y="1800"/>
              <a:ext cx="2488" cy="176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</p:grpSp>
      <p:sp>
        <p:nvSpPr>
          <p:cNvPr id="1802316" name="Text Box 76">
            <a:extLst>
              <a:ext uri="{FF2B5EF4-FFF2-40B4-BE49-F238E27FC236}">
                <a16:creationId xmlns:a16="http://schemas.microsoft.com/office/drawing/2014/main" id="{36FB59DF-721D-4E9A-BD15-850A9931B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500" y="5295900"/>
            <a:ext cx="63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2400">
                <a:solidFill>
                  <a:srgbClr val="FF0000"/>
                </a:solidFill>
              </a:rPr>
              <a:t>?</a:t>
            </a:r>
          </a:p>
        </p:txBody>
      </p:sp>
      <p:grpSp>
        <p:nvGrpSpPr>
          <p:cNvPr id="1802329" name="Group 89">
            <a:extLst>
              <a:ext uri="{FF2B5EF4-FFF2-40B4-BE49-F238E27FC236}">
                <a16:creationId xmlns:a16="http://schemas.microsoft.com/office/drawing/2014/main" id="{B7EC33C9-A5BB-4DAB-8664-8FEB5CAF6C1A}"/>
              </a:ext>
            </a:extLst>
          </p:cNvPr>
          <p:cNvGrpSpPr>
            <a:grpSpLocks/>
          </p:cNvGrpSpPr>
          <p:nvPr/>
        </p:nvGrpSpPr>
        <p:grpSpPr bwMode="auto">
          <a:xfrm>
            <a:off x="1587500" y="1403350"/>
            <a:ext cx="2132013" cy="804863"/>
            <a:chOff x="1000" y="884"/>
            <a:chExt cx="1343" cy="507"/>
          </a:xfrm>
        </p:grpSpPr>
        <p:sp>
          <p:nvSpPr>
            <p:cNvPr id="1802244" name="AutoShape 4">
              <a:extLst>
                <a:ext uri="{FF2B5EF4-FFF2-40B4-BE49-F238E27FC236}">
                  <a16:creationId xmlns:a16="http://schemas.microsoft.com/office/drawing/2014/main" id="{573B4445-844D-4883-8A5F-721A416188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9" y="1025"/>
              <a:ext cx="452" cy="216"/>
            </a:xfrm>
            <a:prstGeom prst="rightArrow">
              <a:avLst>
                <a:gd name="adj1" fmla="val 50000"/>
                <a:gd name="adj2" fmla="val 52315"/>
              </a:avLst>
            </a:prstGeom>
            <a:solidFill>
              <a:schemeClr val="accent1"/>
            </a:solidFill>
            <a:ln w="9525">
              <a:solidFill>
                <a:srgbClr val="3333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1802246" name="Text Box 6">
              <a:extLst>
                <a:ext uri="{FF2B5EF4-FFF2-40B4-BE49-F238E27FC236}">
                  <a16:creationId xmlns:a16="http://schemas.microsoft.com/office/drawing/2014/main" id="{814E62DA-66DA-449A-8124-43B0FA7296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0" y="1025"/>
              <a:ext cx="1081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33333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/>
                <a:t>Input</a:t>
              </a:r>
              <a:br>
                <a:rPr lang="de-DE" altLang="de-DE"/>
              </a:br>
              <a:r>
                <a:rPr lang="de-DE" altLang="de-DE"/>
                <a:t>(Investment)</a:t>
              </a:r>
              <a:endParaRPr lang="en-US" altLang="de-DE"/>
            </a:p>
          </p:txBody>
        </p:sp>
        <p:sp>
          <p:nvSpPr>
            <p:cNvPr id="1802265" name="Text Box 25">
              <a:extLst>
                <a:ext uri="{FF2B5EF4-FFF2-40B4-BE49-F238E27FC236}">
                  <a16:creationId xmlns:a16="http://schemas.microsoft.com/office/drawing/2014/main" id="{43B77BA7-C52F-4AFC-9EAB-9CE8910C20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8" y="884"/>
              <a:ext cx="78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1400" i="1">
                  <a:solidFill>
                    <a:schemeClr val="hlink"/>
                  </a:solidFill>
                </a:rPr>
                <a:t>Today</a:t>
              </a:r>
            </a:p>
          </p:txBody>
        </p:sp>
      </p:grpSp>
      <p:grpSp>
        <p:nvGrpSpPr>
          <p:cNvPr id="1802330" name="Group 90">
            <a:extLst>
              <a:ext uri="{FF2B5EF4-FFF2-40B4-BE49-F238E27FC236}">
                <a16:creationId xmlns:a16="http://schemas.microsoft.com/office/drawing/2014/main" id="{D9CFE15C-6EF0-43B6-AB0D-DB4E281F2607}"/>
              </a:ext>
            </a:extLst>
          </p:cNvPr>
          <p:cNvGrpSpPr>
            <a:grpSpLocks/>
          </p:cNvGrpSpPr>
          <p:nvPr/>
        </p:nvGrpSpPr>
        <p:grpSpPr bwMode="auto">
          <a:xfrm>
            <a:off x="5127625" y="1419225"/>
            <a:ext cx="1946275" cy="796925"/>
            <a:chOff x="3230" y="894"/>
            <a:chExt cx="1226" cy="502"/>
          </a:xfrm>
        </p:grpSpPr>
        <p:sp>
          <p:nvSpPr>
            <p:cNvPr id="1802245" name="AutoShape 5">
              <a:extLst>
                <a:ext uri="{FF2B5EF4-FFF2-40B4-BE49-F238E27FC236}">
                  <a16:creationId xmlns:a16="http://schemas.microsoft.com/office/drawing/2014/main" id="{D96B4987-88B4-4A09-A589-35A476C8C3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6" y="1025"/>
              <a:ext cx="414" cy="216"/>
            </a:xfrm>
            <a:prstGeom prst="rightArrow">
              <a:avLst>
                <a:gd name="adj1" fmla="val 50000"/>
                <a:gd name="adj2" fmla="val 47917"/>
              </a:avLst>
            </a:prstGeom>
            <a:solidFill>
              <a:schemeClr val="accent1"/>
            </a:solidFill>
            <a:ln w="9525">
              <a:solidFill>
                <a:srgbClr val="3333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1802247" name="Text Box 7">
              <a:extLst>
                <a:ext uri="{FF2B5EF4-FFF2-40B4-BE49-F238E27FC236}">
                  <a16:creationId xmlns:a16="http://schemas.microsoft.com/office/drawing/2014/main" id="{7AD22A91-B57F-4686-93E5-743CE4FD6A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9" y="1030"/>
              <a:ext cx="647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33333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/>
                <a:t>Output</a:t>
              </a:r>
              <a:br>
                <a:rPr lang="de-DE" altLang="de-DE"/>
              </a:br>
              <a:r>
                <a:rPr lang="de-DE" altLang="de-DE"/>
                <a:t>(Return)</a:t>
              </a:r>
              <a:endParaRPr lang="en-US" altLang="de-DE"/>
            </a:p>
          </p:txBody>
        </p:sp>
        <p:sp>
          <p:nvSpPr>
            <p:cNvPr id="1802266" name="Text Box 26">
              <a:extLst>
                <a:ext uri="{FF2B5EF4-FFF2-40B4-BE49-F238E27FC236}">
                  <a16:creationId xmlns:a16="http://schemas.microsoft.com/office/drawing/2014/main" id="{040C11AF-5488-4CEC-B3B8-9365837D82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30" y="894"/>
              <a:ext cx="78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1400" i="1">
                  <a:solidFill>
                    <a:schemeClr val="hlink"/>
                  </a:solidFill>
                </a:rPr>
                <a:t>Tomorrow</a:t>
              </a:r>
            </a:p>
          </p:txBody>
        </p:sp>
      </p:grpSp>
      <p:sp>
        <p:nvSpPr>
          <p:cNvPr id="1802243" name="Rectangle 3">
            <a:extLst>
              <a:ext uri="{FF2B5EF4-FFF2-40B4-BE49-F238E27FC236}">
                <a16:creationId xmlns:a16="http://schemas.microsoft.com/office/drawing/2014/main" id="{E0A6C5A5-454A-4D45-80D7-2176A88E2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1888" y="1404938"/>
            <a:ext cx="1562100" cy="825500"/>
          </a:xfrm>
          <a:prstGeom prst="rect">
            <a:avLst/>
          </a:prstGeom>
          <a:solidFill>
            <a:schemeClr val="tx1"/>
          </a:solidFill>
          <a:ln w="9525">
            <a:solidFill>
              <a:srgbClr val="3333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1500">
                <a:solidFill>
                  <a:schemeClr val="bg1"/>
                </a:solidFill>
              </a:rPr>
              <a:t>The Company</a:t>
            </a:r>
          </a:p>
        </p:txBody>
      </p:sp>
      <p:grpSp>
        <p:nvGrpSpPr>
          <p:cNvPr id="1802334" name="Group 94">
            <a:extLst>
              <a:ext uri="{FF2B5EF4-FFF2-40B4-BE49-F238E27FC236}">
                <a16:creationId xmlns:a16="http://schemas.microsoft.com/office/drawing/2014/main" id="{2A71E5C2-E968-4862-A7A6-62806F8386AC}"/>
              </a:ext>
            </a:extLst>
          </p:cNvPr>
          <p:cNvGrpSpPr>
            <a:grpSpLocks/>
          </p:cNvGrpSpPr>
          <p:nvPr/>
        </p:nvGrpSpPr>
        <p:grpSpPr bwMode="auto">
          <a:xfrm>
            <a:off x="2235200" y="5651500"/>
            <a:ext cx="1955800" cy="863600"/>
            <a:chOff x="1408" y="3560"/>
            <a:chExt cx="1232" cy="544"/>
          </a:xfrm>
        </p:grpSpPr>
        <p:sp>
          <p:nvSpPr>
            <p:cNvPr id="1802322" name="Text Box 82">
              <a:extLst>
                <a:ext uri="{FF2B5EF4-FFF2-40B4-BE49-F238E27FC236}">
                  <a16:creationId xmlns:a16="http://schemas.microsoft.com/office/drawing/2014/main" id="{FBD115F2-E9B9-442C-B1B9-1BC0E2E96D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8" y="3635"/>
              <a:ext cx="1112" cy="46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1000"/>
                <a:t>Reporting on value</a:t>
              </a:r>
              <a:br>
                <a:rPr lang="de-DE" altLang="de-DE" sz="1000"/>
              </a:br>
              <a:r>
                <a:rPr lang="de-DE" altLang="de-DE" sz="1000"/>
                <a:t>extraction success</a:t>
              </a:r>
              <a:br>
                <a:rPr lang="de-DE" altLang="de-DE" sz="1000"/>
              </a:br>
              <a:r>
                <a:rPr lang="de-DE" altLang="de-DE" sz="1000"/>
                <a:t>(profit): </a:t>
              </a:r>
              <a:br>
                <a:rPr lang="de-DE" altLang="de-DE" sz="1000"/>
              </a:br>
              <a:r>
                <a:rPr lang="de-DE" altLang="de-DE" sz="1200">
                  <a:solidFill>
                    <a:schemeClr val="hlink"/>
                  </a:solidFill>
                </a:rPr>
                <a:t>Income Statement</a:t>
              </a:r>
            </a:p>
          </p:txBody>
        </p:sp>
        <p:sp>
          <p:nvSpPr>
            <p:cNvPr id="1802324" name="AutoShape 84">
              <a:extLst>
                <a:ext uri="{FF2B5EF4-FFF2-40B4-BE49-F238E27FC236}">
                  <a16:creationId xmlns:a16="http://schemas.microsoft.com/office/drawing/2014/main" id="{6A3B7B7D-C43B-4433-9FA1-3A65AB347C5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408" y="3560"/>
              <a:ext cx="120" cy="448"/>
            </a:xfrm>
            <a:custGeom>
              <a:avLst/>
              <a:gdLst>
                <a:gd name="G0" fmla="+- 15126 0 0"/>
                <a:gd name="G1" fmla="+- 2912 0 0"/>
                <a:gd name="G2" fmla="+- 12158 0 2912"/>
                <a:gd name="G3" fmla="+- G2 0 2912"/>
                <a:gd name="G4" fmla="*/ G3 32768 32059"/>
                <a:gd name="G5" fmla="*/ G4 1 2"/>
                <a:gd name="G6" fmla="+- 21600 0 15126"/>
                <a:gd name="G7" fmla="*/ G6 2912 6079"/>
                <a:gd name="G8" fmla="+- G7 15126 0"/>
                <a:gd name="T0" fmla="*/ 15126 w 21600"/>
                <a:gd name="T1" fmla="*/ 0 h 21600"/>
                <a:gd name="T2" fmla="*/ 15126 w 21600"/>
                <a:gd name="T3" fmla="*/ 12158 h 21600"/>
                <a:gd name="T4" fmla="*/ 3237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</p:grpSp>
      <p:grpSp>
        <p:nvGrpSpPr>
          <p:cNvPr id="1802333" name="Group 93">
            <a:extLst>
              <a:ext uri="{FF2B5EF4-FFF2-40B4-BE49-F238E27FC236}">
                <a16:creationId xmlns:a16="http://schemas.microsoft.com/office/drawing/2014/main" id="{BCB6F45E-7F25-4DEC-92C5-99D93D8B5F33}"/>
              </a:ext>
            </a:extLst>
          </p:cNvPr>
          <p:cNvGrpSpPr>
            <a:grpSpLocks/>
          </p:cNvGrpSpPr>
          <p:nvPr/>
        </p:nvGrpSpPr>
        <p:grpSpPr bwMode="auto">
          <a:xfrm>
            <a:off x="279400" y="5651500"/>
            <a:ext cx="1955800" cy="858838"/>
            <a:chOff x="176" y="3560"/>
            <a:chExt cx="1232" cy="541"/>
          </a:xfrm>
        </p:grpSpPr>
        <p:sp>
          <p:nvSpPr>
            <p:cNvPr id="1802321" name="Text Box 81">
              <a:extLst>
                <a:ext uri="{FF2B5EF4-FFF2-40B4-BE49-F238E27FC236}">
                  <a16:creationId xmlns:a16="http://schemas.microsoft.com/office/drawing/2014/main" id="{EB58AF41-9A4C-4308-A651-6B157520C2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" y="3632"/>
              <a:ext cx="1112" cy="46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1000"/>
                <a:t>Reporting on capabilities and resources</a:t>
              </a:r>
              <a:br>
                <a:rPr lang="de-DE" altLang="de-DE" sz="1000"/>
              </a:br>
              <a:r>
                <a:rPr lang="de-DE" altLang="de-DE" sz="1000"/>
                <a:t>(assets): </a:t>
              </a:r>
              <a:br>
                <a:rPr lang="de-DE" altLang="de-DE" sz="1000"/>
              </a:br>
              <a:r>
                <a:rPr lang="de-DE" altLang="de-DE" sz="1200">
                  <a:solidFill>
                    <a:schemeClr val="hlink"/>
                  </a:solidFill>
                </a:rPr>
                <a:t>Balance Sheet</a:t>
              </a:r>
            </a:p>
          </p:txBody>
        </p:sp>
        <p:sp>
          <p:nvSpPr>
            <p:cNvPr id="1802325" name="AutoShape 85">
              <a:extLst>
                <a:ext uri="{FF2B5EF4-FFF2-40B4-BE49-F238E27FC236}">
                  <a16:creationId xmlns:a16="http://schemas.microsoft.com/office/drawing/2014/main" id="{A09635B9-AD1F-4BEC-B6C2-5C5BAEAB6C1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 flipV="1">
              <a:off x="1288" y="3560"/>
              <a:ext cx="120" cy="448"/>
            </a:xfrm>
            <a:custGeom>
              <a:avLst/>
              <a:gdLst>
                <a:gd name="G0" fmla="+- 15126 0 0"/>
                <a:gd name="G1" fmla="+- 2912 0 0"/>
                <a:gd name="G2" fmla="+- 12158 0 2912"/>
                <a:gd name="G3" fmla="+- G2 0 2912"/>
                <a:gd name="G4" fmla="*/ G3 32768 32059"/>
                <a:gd name="G5" fmla="*/ G4 1 2"/>
                <a:gd name="G6" fmla="+- 21600 0 15126"/>
                <a:gd name="G7" fmla="*/ G6 2912 6079"/>
                <a:gd name="G8" fmla="+- G7 15126 0"/>
                <a:gd name="T0" fmla="*/ 15126 w 21600"/>
                <a:gd name="T1" fmla="*/ 0 h 21600"/>
                <a:gd name="T2" fmla="*/ 15126 w 21600"/>
                <a:gd name="T3" fmla="*/ 12158 h 21600"/>
                <a:gd name="T4" fmla="*/ 3237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</p:grpSp>
      <p:sp>
        <p:nvSpPr>
          <p:cNvPr id="1802326" name="Text Box 86">
            <a:extLst>
              <a:ext uri="{FF2B5EF4-FFF2-40B4-BE49-F238E27FC236}">
                <a16:creationId xmlns:a16="http://schemas.microsoft.com/office/drawing/2014/main" id="{72A37BA9-D4E8-45CB-A583-8C7CA41855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6300" y="5757863"/>
            <a:ext cx="3949700" cy="652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200">
                <a:solidFill>
                  <a:srgbClr val="FF0000"/>
                </a:solidFill>
              </a:rPr>
              <a:t>- Dynamic Complexity: Growing tension between value creation / value extraction</a:t>
            </a:r>
            <a:br>
              <a:rPr lang="de-DE" altLang="de-DE" sz="1200">
                <a:solidFill>
                  <a:srgbClr val="FF0000"/>
                </a:solidFill>
              </a:rPr>
            </a:br>
            <a:r>
              <a:rPr lang="de-DE" altLang="de-DE" sz="1200">
                <a:solidFill>
                  <a:srgbClr val="FF0000"/>
                </a:solidFill>
              </a:rPr>
              <a:t>- Assets and operations more interlinked </a:t>
            </a:r>
          </a:p>
        </p:txBody>
      </p:sp>
      <p:sp>
        <p:nvSpPr>
          <p:cNvPr id="1802328" name="Text Box 88">
            <a:extLst>
              <a:ext uri="{FF2B5EF4-FFF2-40B4-BE49-F238E27FC236}">
                <a16:creationId xmlns:a16="http://schemas.microsoft.com/office/drawing/2014/main" id="{33D32CFC-E881-479C-8C84-F7ADC79D91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500" y="2565400"/>
            <a:ext cx="7378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de-DE" sz="1400" b="0">
                <a:solidFill>
                  <a:schemeClr val="hlink"/>
                </a:solidFill>
                <a:latin typeface="Arial Black" panose="020B0A04020102020204" pitchFamily="34" charset="0"/>
              </a:rPr>
              <a:t>1. The Knowledge Economy: Changing Internal Business Economics</a:t>
            </a:r>
            <a:endParaRPr lang="de-DE" altLang="de-DE" sz="1400" b="0">
              <a:solidFill>
                <a:schemeClr val="hlink"/>
              </a:solidFill>
              <a:latin typeface="Arial Black" panose="020B0A04020102020204" pitchFamily="34" charset="0"/>
            </a:endParaRPr>
          </a:p>
        </p:txBody>
      </p:sp>
      <p:pic>
        <p:nvPicPr>
          <p:cNvPr id="1802337" name="Picture 97">
            <a:extLst>
              <a:ext uri="{FF2B5EF4-FFF2-40B4-BE49-F238E27FC236}">
                <a16:creationId xmlns:a16="http://schemas.microsoft.com/office/drawing/2014/main" id="{C557FA43-E134-4DB2-AE20-23D01F8CE3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975" y="1149350"/>
            <a:ext cx="793750" cy="79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02338" name="Line 98">
            <a:extLst>
              <a:ext uri="{FF2B5EF4-FFF2-40B4-BE49-F238E27FC236}">
                <a16:creationId xmlns:a16="http://schemas.microsoft.com/office/drawing/2014/main" id="{68E0E0AB-22EF-4CAB-914D-68BAB1452702}"/>
              </a:ext>
            </a:extLst>
          </p:cNvPr>
          <p:cNvSpPr>
            <a:spLocks noChangeShapeType="1"/>
          </p:cNvSpPr>
          <p:nvPr/>
        </p:nvSpPr>
        <p:spPr bwMode="auto">
          <a:xfrm>
            <a:off x="279400" y="2476500"/>
            <a:ext cx="83566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670" name="Rectangle 150">
            <a:extLst>
              <a:ext uri="{FF2B5EF4-FFF2-40B4-BE49-F238E27FC236}">
                <a16:creationId xmlns:a16="http://schemas.microsoft.com/office/drawing/2014/main" id="{46EC3099-6ADD-4F1E-8512-ED5A2D592D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784600"/>
            <a:ext cx="175260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/>
              <a:t>Requirements:</a:t>
            </a:r>
          </a:p>
        </p:txBody>
      </p:sp>
      <p:sp>
        <p:nvSpPr>
          <p:cNvPr id="2027524" name="Rectangle 4">
            <a:extLst>
              <a:ext uri="{FF2B5EF4-FFF2-40B4-BE49-F238E27FC236}">
                <a16:creationId xmlns:a16="http://schemas.microsoft.com/office/drawing/2014/main" id="{87EFB132-677F-4A70-83A9-E9E194A0B3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188" y="101600"/>
            <a:ext cx="8532812" cy="441325"/>
          </a:xfrm>
        </p:spPr>
        <p:txBody>
          <a:bodyPr/>
          <a:lstStyle/>
          <a:p>
            <a:r>
              <a:rPr lang="en-US" altLang="de-DE"/>
              <a:t>Today’s Corporate Reporting Challenges</a:t>
            </a:r>
            <a:endParaRPr lang="de-DE" altLang="de-DE"/>
          </a:p>
        </p:txBody>
      </p:sp>
      <p:grpSp>
        <p:nvGrpSpPr>
          <p:cNvPr id="2027669" name="Group 149">
            <a:extLst>
              <a:ext uri="{FF2B5EF4-FFF2-40B4-BE49-F238E27FC236}">
                <a16:creationId xmlns:a16="http://schemas.microsoft.com/office/drawing/2014/main" id="{78AF028D-AF1F-4A07-8E85-F21039D94A9C}"/>
              </a:ext>
            </a:extLst>
          </p:cNvPr>
          <p:cNvGrpSpPr>
            <a:grpSpLocks/>
          </p:cNvGrpSpPr>
          <p:nvPr/>
        </p:nvGrpSpPr>
        <p:grpSpPr bwMode="auto">
          <a:xfrm>
            <a:off x="2651125" y="693738"/>
            <a:ext cx="6042025" cy="1068387"/>
            <a:chOff x="1670" y="437"/>
            <a:chExt cx="3806" cy="673"/>
          </a:xfrm>
        </p:grpSpPr>
        <p:sp>
          <p:nvSpPr>
            <p:cNvPr id="2027526" name="Rectangle 6">
              <a:extLst>
                <a:ext uri="{FF2B5EF4-FFF2-40B4-BE49-F238E27FC236}">
                  <a16:creationId xmlns:a16="http://schemas.microsoft.com/office/drawing/2014/main" id="{BED32717-D49A-4990-9578-AD075270D4A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798" y="485"/>
              <a:ext cx="922" cy="572"/>
            </a:xfrm>
            <a:prstGeom prst="rect">
              <a:avLst/>
            </a:prstGeom>
            <a:solidFill>
              <a:srgbClr val="BDCDE1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2027527" name="Rectangle 7">
              <a:extLst>
                <a:ext uri="{FF2B5EF4-FFF2-40B4-BE49-F238E27FC236}">
                  <a16:creationId xmlns:a16="http://schemas.microsoft.com/office/drawing/2014/main" id="{EC556F04-4EA4-4BD5-B1E2-AC8AAB26E79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670" y="437"/>
              <a:ext cx="3806" cy="673"/>
            </a:xfrm>
            <a:prstGeom prst="rect">
              <a:avLst/>
            </a:prstGeom>
            <a:solidFill>
              <a:srgbClr val="DBEDE4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de-CH"/>
            </a:p>
          </p:txBody>
        </p:sp>
        <p:grpSp>
          <p:nvGrpSpPr>
            <p:cNvPr id="2027668" name="Group 148">
              <a:extLst>
                <a:ext uri="{FF2B5EF4-FFF2-40B4-BE49-F238E27FC236}">
                  <a16:creationId xmlns:a16="http://schemas.microsoft.com/office/drawing/2014/main" id="{8426D62C-BDE5-45AB-921A-17CB303A0B2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13" y="557"/>
              <a:ext cx="576" cy="437"/>
              <a:chOff x="2481" y="480"/>
              <a:chExt cx="912" cy="573"/>
            </a:xfrm>
          </p:grpSpPr>
          <p:sp>
            <p:nvSpPr>
              <p:cNvPr id="2027528" name="Rectangle 8">
                <a:extLst>
                  <a:ext uri="{FF2B5EF4-FFF2-40B4-BE49-F238E27FC236}">
                    <a16:creationId xmlns:a16="http://schemas.microsoft.com/office/drawing/2014/main" id="{61CB6FC7-77A8-4ED3-B7FB-1551C22B5F77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481" y="480"/>
                <a:ext cx="912" cy="57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hlink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CH"/>
              </a:p>
            </p:txBody>
          </p:sp>
          <p:grpSp>
            <p:nvGrpSpPr>
              <p:cNvPr id="2027529" name="Group 9">
                <a:extLst>
                  <a:ext uri="{FF2B5EF4-FFF2-40B4-BE49-F238E27FC236}">
                    <a16:creationId xmlns:a16="http://schemas.microsoft.com/office/drawing/2014/main" id="{A74DF337-A054-43B0-9412-B3643DCD3F3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27" y="490"/>
                <a:ext cx="857" cy="547"/>
                <a:chOff x="2397" y="1521"/>
                <a:chExt cx="781" cy="781"/>
              </a:xfrm>
            </p:grpSpPr>
            <p:grpSp>
              <p:nvGrpSpPr>
                <p:cNvPr id="2027530" name="Group 10">
                  <a:extLst>
                    <a:ext uri="{FF2B5EF4-FFF2-40B4-BE49-F238E27FC236}">
                      <a16:creationId xmlns:a16="http://schemas.microsoft.com/office/drawing/2014/main" id="{63B183EF-B779-47B9-B2A7-61DB5D942D0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480" y="1521"/>
                  <a:ext cx="552" cy="781"/>
                  <a:chOff x="2400" y="1305"/>
                  <a:chExt cx="552" cy="638"/>
                </a:xfrm>
              </p:grpSpPr>
              <p:sp>
                <p:nvSpPr>
                  <p:cNvPr id="2027531" name="Line 11">
                    <a:extLst>
                      <a:ext uri="{FF2B5EF4-FFF2-40B4-BE49-F238E27FC236}">
                        <a16:creationId xmlns:a16="http://schemas.microsoft.com/office/drawing/2014/main" id="{6A52181C-B3DD-4BB0-A092-82B3AC309DD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gray">
                  <a:xfrm>
                    <a:off x="2400" y="1305"/>
                    <a:ext cx="0" cy="638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de-CH"/>
                  </a:p>
                </p:txBody>
              </p:sp>
              <p:sp>
                <p:nvSpPr>
                  <p:cNvPr id="2027532" name="Line 12">
                    <a:extLst>
                      <a:ext uri="{FF2B5EF4-FFF2-40B4-BE49-F238E27FC236}">
                        <a16:creationId xmlns:a16="http://schemas.microsoft.com/office/drawing/2014/main" id="{6C51A7EA-A0CD-4B3D-A631-6C419FBB69B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gray">
                  <a:xfrm>
                    <a:off x="2584" y="1305"/>
                    <a:ext cx="0" cy="638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de-CH"/>
                  </a:p>
                </p:txBody>
              </p:sp>
              <p:sp>
                <p:nvSpPr>
                  <p:cNvPr id="2027533" name="Line 13">
                    <a:extLst>
                      <a:ext uri="{FF2B5EF4-FFF2-40B4-BE49-F238E27FC236}">
                        <a16:creationId xmlns:a16="http://schemas.microsoft.com/office/drawing/2014/main" id="{AF8F05BD-EFE2-4E3F-98F7-C3746A59358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gray">
                  <a:xfrm>
                    <a:off x="2768" y="1305"/>
                    <a:ext cx="0" cy="638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de-CH"/>
                  </a:p>
                </p:txBody>
              </p:sp>
              <p:sp>
                <p:nvSpPr>
                  <p:cNvPr id="2027534" name="Line 14">
                    <a:extLst>
                      <a:ext uri="{FF2B5EF4-FFF2-40B4-BE49-F238E27FC236}">
                        <a16:creationId xmlns:a16="http://schemas.microsoft.com/office/drawing/2014/main" id="{95851EC8-C1A5-4426-B200-D3BF6F3362F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gray">
                  <a:xfrm>
                    <a:off x="2952" y="1305"/>
                    <a:ext cx="0" cy="638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de-CH"/>
                  </a:p>
                </p:txBody>
              </p:sp>
            </p:grpSp>
            <p:grpSp>
              <p:nvGrpSpPr>
                <p:cNvPr id="2027535" name="Group 15">
                  <a:extLst>
                    <a:ext uri="{FF2B5EF4-FFF2-40B4-BE49-F238E27FC236}">
                      <a16:creationId xmlns:a16="http://schemas.microsoft.com/office/drawing/2014/main" id="{F66601CE-3067-49B9-9C00-CD18F156316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-5400000">
                  <a:off x="2512" y="1489"/>
                  <a:ext cx="552" cy="781"/>
                  <a:chOff x="2400" y="1305"/>
                  <a:chExt cx="552" cy="638"/>
                </a:xfrm>
              </p:grpSpPr>
              <p:sp>
                <p:nvSpPr>
                  <p:cNvPr id="2027536" name="Line 16">
                    <a:extLst>
                      <a:ext uri="{FF2B5EF4-FFF2-40B4-BE49-F238E27FC236}">
                        <a16:creationId xmlns:a16="http://schemas.microsoft.com/office/drawing/2014/main" id="{BFCBD6E0-6012-437F-B837-C21F8B68DB6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gray">
                  <a:xfrm>
                    <a:off x="2400" y="1305"/>
                    <a:ext cx="0" cy="638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de-CH"/>
                  </a:p>
                </p:txBody>
              </p:sp>
              <p:sp>
                <p:nvSpPr>
                  <p:cNvPr id="2027537" name="Line 17">
                    <a:extLst>
                      <a:ext uri="{FF2B5EF4-FFF2-40B4-BE49-F238E27FC236}">
                        <a16:creationId xmlns:a16="http://schemas.microsoft.com/office/drawing/2014/main" id="{9401F6A1-ED86-409C-8E8D-D4F06137FBC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gray">
                  <a:xfrm>
                    <a:off x="2584" y="1305"/>
                    <a:ext cx="0" cy="638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de-CH"/>
                  </a:p>
                </p:txBody>
              </p:sp>
              <p:sp>
                <p:nvSpPr>
                  <p:cNvPr id="2027538" name="Line 18">
                    <a:extLst>
                      <a:ext uri="{FF2B5EF4-FFF2-40B4-BE49-F238E27FC236}">
                        <a16:creationId xmlns:a16="http://schemas.microsoft.com/office/drawing/2014/main" id="{1336843B-1038-4C4C-A288-FD7E35FB085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gray">
                  <a:xfrm>
                    <a:off x="2768" y="1305"/>
                    <a:ext cx="0" cy="638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de-CH"/>
                  </a:p>
                </p:txBody>
              </p:sp>
              <p:sp>
                <p:nvSpPr>
                  <p:cNvPr id="2027539" name="Line 19">
                    <a:extLst>
                      <a:ext uri="{FF2B5EF4-FFF2-40B4-BE49-F238E27FC236}">
                        <a16:creationId xmlns:a16="http://schemas.microsoft.com/office/drawing/2014/main" id="{878C2235-11FA-4969-9D34-13211329B48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gray">
                  <a:xfrm>
                    <a:off x="2952" y="1305"/>
                    <a:ext cx="0" cy="638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de-CH"/>
                  </a:p>
                </p:txBody>
              </p:sp>
            </p:grpSp>
          </p:grpSp>
          <p:sp>
            <p:nvSpPr>
              <p:cNvPr id="2027540" name="Line 20">
                <a:extLst>
                  <a:ext uri="{FF2B5EF4-FFF2-40B4-BE49-F238E27FC236}">
                    <a16:creationId xmlns:a16="http://schemas.microsoft.com/office/drawing/2014/main" id="{77AAA187-9235-4FB6-ADD4-26871C4633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20" y="556"/>
                <a:ext cx="0" cy="247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CH"/>
              </a:p>
            </p:txBody>
          </p:sp>
          <p:sp>
            <p:nvSpPr>
              <p:cNvPr id="2027541" name="Oval 21">
                <a:extLst>
                  <a:ext uri="{FF2B5EF4-FFF2-40B4-BE49-F238E27FC236}">
                    <a16:creationId xmlns:a16="http://schemas.microsoft.com/office/drawing/2014/main" id="{B4C3ED10-90F8-452D-A279-F34BA86059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9" y="524"/>
                <a:ext cx="81" cy="4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CH"/>
              </a:p>
            </p:txBody>
          </p:sp>
          <p:sp>
            <p:nvSpPr>
              <p:cNvPr id="2027542" name="Oval 22">
                <a:extLst>
                  <a:ext uri="{FF2B5EF4-FFF2-40B4-BE49-F238E27FC236}">
                    <a16:creationId xmlns:a16="http://schemas.microsoft.com/office/drawing/2014/main" id="{2E09BBF1-07BD-4AC5-A526-CCB4374489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9" y="655"/>
                <a:ext cx="81" cy="4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CH"/>
              </a:p>
            </p:txBody>
          </p:sp>
          <p:sp>
            <p:nvSpPr>
              <p:cNvPr id="2027543" name="Oval 23">
                <a:extLst>
                  <a:ext uri="{FF2B5EF4-FFF2-40B4-BE49-F238E27FC236}">
                    <a16:creationId xmlns:a16="http://schemas.microsoft.com/office/drawing/2014/main" id="{ADBB4C66-5C06-428C-97B2-407D3411D4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9" y="777"/>
                <a:ext cx="81" cy="50"/>
              </a:xfrm>
              <a:prstGeom prst="ellipse">
                <a:avLst/>
              </a:prstGeom>
              <a:solidFill>
                <a:srgbClr val="BDCDE1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CH"/>
              </a:p>
            </p:txBody>
          </p:sp>
        </p:grpSp>
        <p:sp>
          <p:nvSpPr>
            <p:cNvPr id="2027544" name="Text Box 24">
              <a:extLst>
                <a:ext uri="{FF2B5EF4-FFF2-40B4-BE49-F238E27FC236}">
                  <a16:creationId xmlns:a16="http://schemas.microsoft.com/office/drawing/2014/main" id="{D513A011-8570-4E78-A1F9-6061A1B7B8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13" y="526"/>
              <a:ext cx="686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de-DE" altLang="de-DE" sz="1400">
                  <a:solidFill>
                    <a:srgbClr val="273C83"/>
                  </a:solidFill>
                </a:rPr>
                <a:t>global</a:t>
              </a:r>
              <a:br>
                <a:rPr lang="de-DE" altLang="de-DE" sz="1400">
                  <a:solidFill>
                    <a:srgbClr val="273C83"/>
                  </a:solidFill>
                </a:rPr>
              </a:br>
              <a:r>
                <a:rPr lang="de-DE" altLang="de-DE" sz="1400">
                  <a:solidFill>
                    <a:srgbClr val="273C83"/>
                  </a:solidFill>
                </a:rPr>
                <a:t>integrated </a:t>
              </a:r>
              <a:br>
                <a:rPr lang="de-DE" altLang="de-DE" sz="1400">
                  <a:solidFill>
                    <a:srgbClr val="273C83"/>
                  </a:solidFill>
                </a:rPr>
              </a:br>
              <a:r>
                <a:rPr lang="de-DE" altLang="de-DE" sz="1400">
                  <a:solidFill>
                    <a:srgbClr val="273C83"/>
                  </a:solidFill>
                </a:rPr>
                <a:t>enterprise</a:t>
              </a:r>
            </a:p>
          </p:txBody>
        </p:sp>
        <p:sp>
          <p:nvSpPr>
            <p:cNvPr id="2027546" name="Rectangle 26">
              <a:extLst>
                <a:ext uri="{FF2B5EF4-FFF2-40B4-BE49-F238E27FC236}">
                  <a16:creationId xmlns:a16="http://schemas.microsoft.com/office/drawing/2014/main" id="{046FF541-5E74-457F-AD07-89170287FF1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124" y="510"/>
              <a:ext cx="164" cy="109"/>
            </a:xfrm>
            <a:prstGeom prst="rect">
              <a:avLst/>
            </a:prstGeom>
            <a:solidFill>
              <a:srgbClr val="C4CEE2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8000" tIns="10800" rIns="18000" bIns="10800"/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endParaRPr lang="de-DE" altLang="de-DE" sz="700" b="0"/>
            </a:p>
          </p:txBody>
        </p:sp>
        <p:sp>
          <p:nvSpPr>
            <p:cNvPr id="2027547" name="Rectangle 27">
              <a:extLst>
                <a:ext uri="{FF2B5EF4-FFF2-40B4-BE49-F238E27FC236}">
                  <a16:creationId xmlns:a16="http://schemas.microsoft.com/office/drawing/2014/main" id="{DCB5EF5D-5490-4CAD-9B2D-E19EEE23396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330" y="504"/>
              <a:ext cx="166" cy="108"/>
            </a:xfrm>
            <a:prstGeom prst="rect">
              <a:avLst/>
            </a:prstGeom>
            <a:solidFill>
              <a:srgbClr val="C4CEE2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8000" tIns="10800" rIns="18000" bIns="10800"/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endParaRPr lang="de-DE" altLang="de-DE" sz="700" b="0"/>
            </a:p>
          </p:txBody>
        </p:sp>
        <p:sp>
          <p:nvSpPr>
            <p:cNvPr id="2027548" name="Rectangle 28">
              <a:extLst>
                <a:ext uri="{FF2B5EF4-FFF2-40B4-BE49-F238E27FC236}">
                  <a16:creationId xmlns:a16="http://schemas.microsoft.com/office/drawing/2014/main" id="{0B764DC4-0906-4C0B-957A-D23E7CF39BD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842" y="687"/>
              <a:ext cx="166" cy="109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endParaRPr lang="de-DE" altLang="de-DE" sz="700">
                <a:solidFill>
                  <a:schemeClr val="bg1"/>
                </a:solidFill>
              </a:endParaRPr>
            </a:p>
          </p:txBody>
        </p:sp>
        <p:sp>
          <p:nvSpPr>
            <p:cNvPr id="2027549" name="Rectangle 29">
              <a:extLst>
                <a:ext uri="{FF2B5EF4-FFF2-40B4-BE49-F238E27FC236}">
                  <a16:creationId xmlns:a16="http://schemas.microsoft.com/office/drawing/2014/main" id="{B3FB848F-AD95-4FD9-9391-E7F51478FED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314" y="643"/>
              <a:ext cx="164" cy="109"/>
            </a:xfrm>
            <a:prstGeom prst="rect">
              <a:avLst/>
            </a:prstGeom>
            <a:solidFill>
              <a:srgbClr val="C4CEE2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8000" tIns="10800" rIns="18000" bIns="10800"/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endParaRPr lang="de-DE" altLang="de-DE" sz="700" b="0"/>
            </a:p>
          </p:txBody>
        </p:sp>
        <p:sp>
          <p:nvSpPr>
            <p:cNvPr id="2027550" name="Text Box 30">
              <a:extLst>
                <a:ext uri="{FF2B5EF4-FFF2-40B4-BE49-F238E27FC236}">
                  <a16:creationId xmlns:a16="http://schemas.microsoft.com/office/drawing/2014/main" id="{21BFCD4F-6DBC-44EB-8843-B0A64B0F4BE9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3932" y="822"/>
              <a:ext cx="215" cy="123"/>
            </a:xfrm>
            <a:prstGeom prst="rect">
              <a:avLst/>
            </a:prstGeom>
            <a:solidFill>
              <a:srgbClr val="C7D8B0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endParaRPr lang="de-DE" altLang="de-DE" sz="700">
                <a:solidFill>
                  <a:schemeClr val="tx2"/>
                </a:solidFill>
              </a:endParaRPr>
            </a:p>
          </p:txBody>
        </p:sp>
        <p:sp>
          <p:nvSpPr>
            <p:cNvPr id="2027551" name="Text Box 31">
              <a:extLst>
                <a:ext uri="{FF2B5EF4-FFF2-40B4-BE49-F238E27FC236}">
                  <a16:creationId xmlns:a16="http://schemas.microsoft.com/office/drawing/2014/main" id="{C10F466E-4EFA-4D39-AF95-6AD60913C10A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4234" y="822"/>
              <a:ext cx="216" cy="123"/>
            </a:xfrm>
            <a:prstGeom prst="rect">
              <a:avLst/>
            </a:prstGeom>
            <a:solidFill>
              <a:srgbClr val="C7D8B0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endParaRPr lang="de-DE" altLang="de-DE" sz="700">
                <a:solidFill>
                  <a:schemeClr val="tx2"/>
                </a:solidFill>
              </a:endParaRPr>
            </a:p>
          </p:txBody>
        </p:sp>
        <p:sp>
          <p:nvSpPr>
            <p:cNvPr id="2027552" name="Text Box 32">
              <a:extLst>
                <a:ext uri="{FF2B5EF4-FFF2-40B4-BE49-F238E27FC236}">
                  <a16:creationId xmlns:a16="http://schemas.microsoft.com/office/drawing/2014/main" id="{1281D72C-1021-41E6-B58E-5B82D74E9B91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3981" y="972"/>
              <a:ext cx="444" cy="71"/>
            </a:xfrm>
            <a:prstGeom prst="rect">
              <a:avLst/>
            </a:prstGeom>
            <a:solidFill>
              <a:srgbClr val="C7D8B0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endParaRPr lang="de-DE" altLang="de-DE" sz="700">
                <a:solidFill>
                  <a:schemeClr val="tx2"/>
                </a:solidFill>
              </a:endParaRPr>
            </a:p>
          </p:txBody>
        </p:sp>
        <p:sp>
          <p:nvSpPr>
            <p:cNvPr id="2027553" name="Line 33">
              <a:extLst>
                <a:ext uri="{FF2B5EF4-FFF2-40B4-BE49-F238E27FC236}">
                  <a16:creationId xmlns:a16="http://schemas.microsoft.com/office/drawing/2014/main" id="{F3C197EF-45AE-468B-8E41-D60A9E8ADDDC}"/>
                </a:ext>
              </a:extLst>
            </p:cNvPr>
            <p:cNvSpPr>
              <a:spLocks noChangeShapeType="1"/>
            </p:cNvSpPr>
            <p:nvPr/>
          </p:nvSpPr>
          <p:spPr bwMode="gray">
            <a:xfrm flipH="1">
              <a:off x="4288" y="551"/>
              <a:ext cx="42" cy="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2027554" name="Line 34">
              <a:extLst>
                <a:ext uri="{FF2B5EF4-FFF2-40B4-BE49-F238E27FC236}">
                  <a16:creationId xmlns:a16="http://schemas.microsoft.com/office/drawing/2014/main" id="{3101AF3B-F710-4AD4-B777-59BB0A7CF5F9}"/>
                </a:ext>
              </a:extLst>
            </p:cNvPr>
            <p:cNvSpPr>
              <a:spLocks noChangeShapeType="1"/>
            </p:cNvSpPr>
            <p:nvPr/>
          </p:nvSpPr>
          <p:spPr bwMode="gray">
            <a:xfrm flipH="1">
              <a:off x="4091" y="558"/>
              <a:ext cx="32" cy="27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2027555" name="Line 35">
              <a:extLst>
                <a:ext uri="{FF2B5EF4-FFF2-40B4-BE49-F238E27FC236}">
                  <a16:creationId xmlns:a16="http://schemas.microsoft.com/office/drawing/2014/main" id="{E2BB8C79-C9D8-4C72-BD4D-BC51AAFBBC4D}"/>
                </a:ext>
              </a:extLst>
            </p:cNvPr>
            <p:cNvSpPr>
              <a:spLocks noChangeShapeType="1"/>
            </p:cNvSpPr>
            <p:nvPr/>
          </p:nvSpPr>
          <p:spPr bwMode="gray">
            <a:xfrm flipH="1">
              <a:off x="3918" y="642"/>
              <a:ext cx="39" cy="45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2027556" name="Line 36">
              <a:extLst>
                <a:ext uri="{FF2B5EF4-FFF2-40B4-BE49-F238E27FC236}">
                  <a16:creationId xmlns:a16="http://schemas.microsoft.com/office/drawing/2014/main" id="{4271D6BB-8386-464B-A790-F3E77D281C24}"/>
                </a:ext>
              </a:extLst>
            </p:cNvPr>
            <p:cNvSpPr>
              <a:spLocks noChangeShapeType="1"/>
            </p:cNvSpPr>
            <p:nvPr/>
          </p:nvSpPr>
          <p:spPr bwMode="gray">
            <a:xfrm flipH="1">
              <a:off x="4239" y="690"/>
              <a:ext cx="74" cy="17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2027557" name="Line 37">
              <a:extLst>
                <a:ext uri="{FF2B5EF4-FFF2-40B4-BE49-F238E27FC236}">
                  <a16:creationId xmlns:a16="http://schemas.microsoft.com/office/drawing/2014/main" id="{A8885717-23F5-4B35-9C03-F835BCEA140E}"/>
                </a:ext>
              </a:extLst>
            </p:cNvPr>
            <p:cNvSpPr>
              <a:spLocks noChangeShapeType="1"/>
            </p:cNvSpPr>
            <p:nvPr/>
          </p:nvSpPr>
          <p:spPr bwMode="gray">
            <a:xfrm flipH="1">
              <a:off x="4008" y="717"/>
              <a:ext cx="66" cy="14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2027558" name="Line 38">
              <a:extLst>
                <a:ext uri="{FF2B5EF4-FFF2-40B4-BE49-F238E27FC236}">
                  <a16:creationId xmlns:a16="http://schemas.microsoft.com/office/drawing/2014/main" id="{262C0E93-EC0F-4C42-B764-ED22E6F8BA94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3944" y="792"/>
              <a:ext cx="84" cy="3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2027559" name="Line 39">
              <a:extLst>
                <a:ext uri="{FF2B5EF4-FFF2-40B4-BE49-F238E27FC236}">
                  <a16:creationId xmlns:a16="http://schemas.microsoft.com/office/drawing/2014/main" id="{05498F4C-62E3-45EA-8F92-7F6BBD560D0B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4008" y="771"/>
              <a:ext cx="227" cy="68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2027560" name="Line 40">
              <a:extLst>
                <a:ext uri="{FF2B5EF4-FFF2-40B4-BE49-F238E27FC236}">
                  <a16:creationId xmlns:a16="http://schemas.microsoft.com/office/drawing/2014/main" id="{7BD5C386-DCA7-4E96-A359-10ECB53260D0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4077" y="945"/>
              <a:ext cx="50" cy="3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2027561" name="Line 41">
              <a:extLst>
                <a:ext uri="{FF2B5EF4-FFF2-40B4-BE49-F238E27FC236}">
                  <a16:creationId xmlns:a16="http://schemas.microsoft.com/office/drawing/2014/main" id="{19C36DD5-C373-4134-AA32-45EED96405B3}"/>
                </a:ext>
              </a:extLst>
            </p:cNvPr>
            <p:cNvSpPr>
              <a:spLocks noChangeShapeType="1"/>
            </p:cNvSpPr>
            <p:nvPr/>
          </p:nvSpPr>
          <p:spPr bwMode="gray">
            <a:xfrm flipH="1">
              <a:off x="4288" y="948"/>
              <a:ext cx="39" cy="2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2027562" name="Oval 42">
              <a:extLst>
                <a:ext uri="{FF2B5EF4-FFF2-40B4-BE49-F238E27FC236}">
                  <a16:creationId xmlns:a16="http://schemas.microsoft.com/office/drawing/2014/main" id="{8536E896-43F2-49ED-8097-A72C0BBEA9E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537" y="498"/>
              <a:ext cx="95" cy="544"/>
            </a:xfrm>
            <a:prstGeom prst="ellipse">
              <a:avLst/>
            </a:prstGeom>
            <a:solidFill>
              <a:srgbClr val="C4CEE2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8000" tIns="10800" rIns="18000" bIns="10800"/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endParaRPr lang="de-DE" altLang="de-DE" sz="700" b="0"/>
            </a:p>
          </p:txBody>
        </p:sp>
        <p:sp>
          <p:nvSpPr>
            <p:cNvPr id="2027563" name="Line 43">
              <a:extLst>
                <a:ext uri="{FF2B5EF4-FFF2-40B4-BE49-F238E27FC236}">
                  <a16:creationId xmlns:a16="http://schemas.microsoft.com/office/drawing/2014/main" id="{29EC57AE-8045-434D-B4B6-85E1D79DEC41}"/>
                </a:ext>
              </a:extLst>
            </p:cNvPr>
            <p:cNvSpPr>
              <a:spLocks noChangeShapeType="1"/>
            </p:cNvSpPr>
            <p:nvPr/>
          </p:nvSpPr>
          <p:spPr bwMode="gray">
            <a:xfrm flipH="1">
              <a:off x="4494" y="551"/>
              <a:ext cx="60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2027564" name="Line 44">
              <a:extLst>
                <a:ext uri="{FF2B5EF4-FFF2-40B4-BE49-F238E27FC236}">
                  <a16:creationId xmlns:a16="http://schemas.microsoft.com/office/drawing/2014/main" id="{3FD58D81-EE15-4CF0-8A12-642A24E41F80}"/>
                </a:ext>
              </a:extLst>
            </p:cNvPr>
            <p:cNvSpPr>
              <a:spLocks noChangeShapeType="1"/>
            </p:cNvSpPr>
            <p:nvPr/>
          </p:nvSpPr>
          <p:spPr bwMode="gray">
            <a:xfrm flipH="1">
              <a:off x="4478" y="700"/>
              <a:ext cx="5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2027565" name="Line 45">
              <a:extLst>
                <a:ext uri="{FF2B5EF4-FFF2-40B4-BE49-F238E27FC236}">
                  <a16:creationId xmlns:a16="http://schemas.microsoft.com/office/drawing/2014/main" id="{F9400943-DAA4-4FA0-B3A7-B384660A0D03}"/>
                </a:ext>
              </a:extLst>
            </p:cNvPr>
            <p:cNvSpPr>
              <a:spLocks noChangeShapeType="1"/>
            </p:cNvSpPr>
            <p:nvPr/>
          </p:nvSpPr>
          <p:spPr bwMode="gray">
            <a:xfrm flipH="1">
              <a:off x="4450" y="890"/>
              <a:ext cx="92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2027566" name="Line 46">
              <a:extLst>
                <a:ext uri="{FF2B5EF4-FFF2-40B4-BE49-F238E27FC236}">
                  <a16:creationId xmlns:a16="http://schemas.microsoft.com/office/drawing/2014/main" id="{96A56902-8C2F-4464-B7C3-6E2717B9BCB1}"/>
                </a:ext>
              </a:extLst>
            </p:cNvPr>
            <p:cNvSpPr>
              <a:spLocks noChangeShapeType="1"/>
            </p:cNvSpPr>
            <p:nvPr/>
          </p:nvSpPr>
          <p:spPr bwMode="gray">
            <a:xfrm flipH="1">
              <a:off x="4430" y="997"/>
              <a:ext cx="124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2027567" name="Rectangle 47">
              <a:extLst>
                <a:ext uri="{FF2B5EF4-FFF2-40B4-BE49-F238E27FC236}">
                  <a16:creationId xmlns:a16="http://schemas.microsoft.com/office/drawing/2014/main" id="{D1B83E54-739B-4274-815A-FFFA0C63A4E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911" y="534"/>
              <a:ext cx="165" cy="108"/>
            </a:xfrm>
            <a:prstGeom prst="rect">
              <a:avLst/>
            </a:prstGeom>
            <a:solidFill>
              <a:srgbClr val="C4CEE2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8000" tIns="10800" rIns="18000" bIns="10800"/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endParaRPr lang="de-DE" altLang="de-DE" sz="700" b="0"/>
            </a:p>
          </p:txBody>
        </p:sp>
        <p:sp>
          <p:nvSpPr>
            <p:cNvPr id="2027568" name="Rectangle 48">
              <a:extLst>
                <a:ext uri="{FF2B5EF4-FFF2-40B4-BE49-F238E27FC236}">
                  <a16:creationId xmlns:a16="http://schemas.microsoft.com/office/drawing/2014/main" id="{4634369A-8355-43CF-875B-09CEF3A80CF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082" y="659"/>
              <a:ext cx="165" cy="109"/>
            </a:xfrm>
            <a:prstGeom prst="rect">
              <a:avLst/>
            </a:prstGeom>
            <a:solidFill>
              <a:srgbClr val="C4CEE2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8000" tIns="10800" rIns="18000" bIns="10800"/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endParaRPr lang="de-DE" altLang="de-DE" sz="700" b="0"/>
            </a:p>
          </p:txBody>
        </p:sp>
        <p:sp>
          <p:nvSpPr>
            <p:cNvPr id="2027569" name="Text Box 49">
              <a:extLst>
                <a:ext uri="{FF2B5EF4-FFF2-40B4-BE49-F238E27FC236}">
                  <a16:creationId xmlns:a16="http://schemas.microsoft.com/office/drawing/2014/main" id="{14E7890C-5420-4BD8-8AC0-22890E0BC5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66" y="479"/>
              <a:ext cx="724" cy="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de-DE" altLang="de-DE" sz="1400">
                  <a:solidFill>
                    <a:srgbClr val="273C83"/>
                  </a:solidFill>
                </a:rPr>
                <a:t>global</a:t>
              </a:r>
              <a:br>
                <a:rPr lang="de-DE" altLang="de-DE" sz="1400">
                  <a:solidFill>
                    <a:srgbClr val="273C83"/>
                  </a:solidFill>
                </a:rPr>
              </a:br>
              <a:r>
                <a:rPr lang="de-DE" altLang="de-DE" sz="1400">
                  <a:solidFill>
                    <a:srgbClr val="273C83"/>
                  </a:solidFill>
                </a:rPr>
                <a:t>integrated </a:t>
              </a:r>
            </a:p>
            <a:p>
              <a:pPr algn="l"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de-DE" altLang="de-DE" sz="1400">
                  <a:solidFill>
                    <a:srgbClr val="273C83"/>
                  </a:solidFill>
                </a:rPr>
                <a:t>ecosystem </a:t>
              </a:r>
              <a:br>
                <a:rPr lang="de-DE" altLang="de-DE" sz="1400">
                  <a:solidFill>
                    <a:srgbClr val="273C83"/>
                  </a:solidFill>
                </a:rPr>
              </a:br>
              <a:r>
                <a:rPr lang="de-DE" altLang="de-DE" sz="1400">
                  <a:solidFill>
                    <a:srgbClr val="273C83"/>
                  </a:solidFill>
                </a:rPr>
                <a:t>of partners</a:t>
              </a:r>
            </a:p>
          </p:txBody>
        </p:sp>
        <p:sp>
          <p:nvSpPr>
            <p:cNvPr id="2027570" name="Line 50">
              <a:extLst>
                <a:ext uri="{FF2B5EF4-FFF2-40B4-BE49-F238E27FC236}">
                  <a16:creationId xmlns:a16="http://schemas.microsoft.com/office/drawing/2014/main" id="{9056A16D-20A0-41C6-A0B8-57888B731AD3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3412" y="753"/>
              <a:ext cx="31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de-CH"/>
            </a:p>
          </p:txBody>
        </p:sp>
      </p:grpSp>
      <p:sp>
        <p:nvSpPr>
          <p:cNvPr id="2027572" name="Rectangle 52">
            <a:extLst>
              <a:ext uri="{FF2B5EF4-FFF2-40B4-BE49-F238E27FC236}">
                <a16:creationId xmlns:a16="http://schemas.microsoft.com/office/drawing/2014/main" id="{FEBBC9EC-547C-4748-A95A-0EC931E2EC04}"/>
              </a:ext>
            </a:extLst>
          </p:cNvPr>
          <p:cNvSpPr>
            <a:spLocks noChangeArrowheads="1"/>
          </p:cNvSpPr>
          <p:nvPr/>
        </p:nvSpPr>
        <p:spPr bwMode="gray">
          <a:xfrm>
            <a:off x="-571500" y="4108450"/>
            <a:ext cx="9555163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565150" indent="-373063" algn="l">
              <a:spcBef>
                <a:spcPct val="75000"/>
              </a:spcBef>
              <a:buClr>
                <a:schemeClr val="bg1"/>
              </a:buClr>
              <a:buSzPct val="25000"/>
              <a:buChar char=" 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1pPr>
            <a:lvl2pPr marL="1046163" indent="-290513" algn="l">
              <a:spcAft>
                <a:spcPct val="5000"/>
              </a:spcAft>
              <a:buClr>
                <a:srgbClr val="333333"/>
              </a:buClr>
              <a:buChar char="n"/>
              <a:defRPr b="1">
                <a:solidFill>
                  <a:srgbClr val="333333"/>
                </a:solidFill>
                <a:latin typeface="Arial" panose="020B0604020202020204" pitchFamily="34" charset="0"/>
              </a:defRPr>
            </a:lvl2pPr>
            <a:lvl3pPr marL="1427163" indent="-190500" algn="l">
              <a:spcAft>
                <a:spcPct val="5000"/>
              </a:spcAft>
              <a:buClr>
                <a:srgbClr val="333333"/>
              </a:buClr>
              <a:buSzPct val="75000"/>
              <a:buChar char="u"/>
              <a:defRPr sz="1600" b="1">
                <a:solidFill>
                  <a:srgbClr val="333333"/>
                </a:solidFill>
                <a:latin typeface="Arial" panose="020B0604020202020204" pitchFamily="34" charset="0"/>
              </a:defRPr>
            </a:lvl3pPr>
            <a:lvl4pPr marL="1808163" indent="-190500" algn="l">
              <a:spcAft>
                <a:spcPct val="5000"/>
              </a:spcAft>
              <a:buClr>
                <a:srgbClr val="333333"/>
              </a:buClr>
              <a:buSzPct val="85000"/>
              <a:buChar char="l"/>
              <a:defRPr sz="1400" b="1">
                <a:solidFill>
                  <a:srgbClr val="333333"/>
                </a:solidFill>
                <a:latin typeface="Arial" panose="020B0604020202020204" pitchFamily="34" charset="0"/>
              </a:defRPr>
            </a:lvl4pPr>
            <a:lvl5pPr marL="2227263" indent="-228600" algn="l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84463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41663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98863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56063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lnSpc>
                <a:spcPct val="95000"/>
              </a:lnSpc>
              <a:spcBef>
                <a:spcPct val="60000"/>
              </a:spcBef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en-US" altLang="de-DE" sz="1400">
                <a:solidFill>
                  <a:schemeClr val="accent1"/>
                </a:solidFill>
              </a:rPr>
              <a:t>Extended information about corporate performance:</a:t>
            </a:r>
            <a:r>
              <a:rPr lang="en-US" altLang="de-DE" sz="1400"/>
              <a:t> The corporate reporting system has to reflect the companies business model and should inform about operational KPIs as well as about strategy,</a:t>
            </a:r>
            <a:br>
              <a:rPr lang="en-US" altLang="de-DE" sz="1400"/>
            </a:br>
            <a:r>
              <a:rPr lang="en-US" altLang="de-DE" sz="1400"/>
              <a:t>its implementation process, and about related management challenges</a:t>
            </a:r>
          </a:p>
          <a:p>
            <a:pPr lvl="1">
              <a:lnSpc>
                <a:spcPct val="95000"/>
              </a:lnSpc>
              <a:spcBef>
                <a:spcPct val="60000"/>
              </a:spcBef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en-US" altLang="de-DE" sz="1400">
                <a:solidFill>
                  <a:schemeClr val="accent1"/>
                </a:solidFill>
              </a:rPr>
              <a:t>Information about the dynamics of long term value creation and short term performance management:</a:t>
            </a:r>
            <a:r>
              <a:rPr lang="en-US" altLang="de-DE" sz="1400"/>
              <a:t> Transparency of risks and opportunities. Information about how the company is trying to balance short performance vs. long term value creation.</a:t>
            </a:r>
          </a:p>
          <a:p>
            <a:pPr lvl="1">
              <a:lnSpc>
                <a:spcPct val="95000"/>
              </a:lnSpc>
              <a:spcBef>
                <a:spcPct val="60000"/>
              </a:spcBef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en-US" altLang="de-DE" sz="1400">
                <a:solidFill>
                  <a:schemeClr val="accent1"/>
                </a:solidFill>
              </a:rPr>
              <a:t>Information about the extended enterprise:</a:t>
            </a:r>
            <a:r>
              <a:rPr lang="en-US" altLang="de-DE" sz="1400"/>
              <a:t> Status of network creation activities, information about the network’s potential and about its performance</a:t>
            </a:r>
          </a:p>
          <a:p>
            <a:pPr lvl="1">
              <a:lnSpc>
                <a:spcPct val="95000"/>
              </a:lnSpc>
              <a:spcBef>
                <a:spcPct val="60000"/>
              </a:spcBef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en-US" altLang="de-DE" sz="1400">
                <a:solidFill>
                  <a:schemeClr val="accent1"/>
                </a:solidFill>
              </a:rPr>
              <a:t>Stakeholder oriented reporting and communication: </a:t>
            </a:r>
            <a:r>
              <a:rPr lang="en-US" altLang="de-DE" sz="1400"/>
              <a:t>Engange stakeholders into the corporate strategy and performance management process. Reporting from a stakeholder point of view. </a:t>
            </a:r>
          </a:p>
        </p:txBody>
      </p:sp>
      <p:grpSp>
        <p:nvGrpSpPr>
          <p:cNvPr id="2027667" name="Group 147">
            <a:extLst>
              <a:ext uri="{FF2B5EF4-FFF2-40B4-BE49-F238E27FC236}">
                <a16:creationId xmlns:a16="http://schemas.microsoft.com/office/drawing/2014/main" id="{6B613108-35D7-48F4-AF4F-A40A06376E54}"/>
              </a:ext>
            </a:extLst>
          </p:cNvPr>
          <p:cNvGrpSpPr>
            <a:grpSpLocks/>
          </p:cNvGrpSpPr>
          <p:nvPr/>
        </p:nvGrpSpPr>
        <p:grpSpPr bwMode="auto">
          <a:xfrm>
            <a:off x="2663825" y="1900238"/>
            <a:ext cx="6316663" cy="2033587"/>
            <a:chOff x="1678" y="1197"/>
            <a:chExt cx="3979" cy="1281"/>
          </a:xfrm>
        </p:grpSpPr>
        <p:sp>
          <p:nvSpPr>
            <p:cNvPr id="2027651" name="Rectangle 131">
              <a:extLst>
                <a:ext uri="{FF2B5EF4-FFF2-40B4-BE49-F238E27FC236}">
                  <a16:creationId xmlns:a16="http://schemas.microsoft.com/office/drawing/2014/main" id="{5F879353-2241-45ED-B3E6-C580B8B6CD6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678" y="1197"/>
              <a:ext cx="3822" cy="1281"/>
            </a:xfrm>
            <a:prstGeom prst="rect">
              <a:avLst/>
            </a:prstGeom>
            <a:solidFill>
              <a:srgbClr val="DBEDE4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2027661" name="Oval 141">
              <a:extLst>
                <a:ext uri="{FF2B5EF4-FFF2-40B4-BE49-F238E27FC236}">
                  <a16:creationId xmlns:a16="http://schemas.microsoft.com/office/drawing/2014/main" id="{05212374-CB9F-4D25-B0CC-AFC6C4DD7B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2032"/>
              <a:ext cx="1224" cy="4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3366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2027660" name="Oval 140">
              <a:extLst>
                <a:ext uri="{FF2B5EF4-FFF2-40B4-BE49-F238E27FC236}">
                  <a16:creationId xmlns:a16="http://schemas.microsoft.com/office/drawing/2014/main" id="{4F1C2B43-2DD2-450B-A064-EFA9B4AD33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4" y="1224"/>
              <a:ext cx="1056" cy="77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3366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2027659" name="Oval 139">
              <a:extLst>
                <a:ext uri="{FF2B5EF4-FFF2-40B4-BE49-F238E27FC236}">
                  <a16:creationId xmlns:a16="http://schemas.microsoft.com/office/drawing/2014/main" id="{10059DD3-0E27-4261-A969-380A049575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6" y="1216"/>
              <a:ext cx="1072" cy="54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3366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2027658" name="Oval 138">
              <a:extLst>
                <a:ext uri="{FF2B5EF4-FFF2-40B4-BE49-F238E27FC236}">
                  <a16:creationId xmlns:a16="http://schemas.microsoft.com/office/drawing/2014/main" id="{9295CEA8-8C34-4F46-9181-318E05BE46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6" y="1888"/>
              <a:ext cx="1072" cy="56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3366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2027657" name="Oval 137">
              <a:extLst>
                <a:ext uri="{FF2B5EF4-FFF2-40B4-BE49-F238E27FC236}">
                  <a16:creationId xmlns:a16="http://schemas.microsoft.com/office/drawing/2014/main" id="{BBB18CC7-A3A4-45B8-B49F-0273222824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0" y="1280"/>
              <a:ext cx="1072" cy="54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3366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2027577" name="Text Box 57">
              <a:extLst>
                <a:ext uri="{FF2B5EF4-FFF2-40B4-BE49-F238E27FC236}">
                  <a16:creationId xmlns:a16="http://schemas.microsoft.com/office/drawing/2014/main" id="{C1C9AC5C-F5BA-4203-9FA4-34CD1A5DC1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88" y="2005"/>
              <a:ext cx="57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de-DE" altLang="de-DE" sz="1400">
                  <a:solidFill>
                    <a:srgbClr val="273C83"/>
                  </a:solidFill>
                </a:rPr>
                <a:t>Partners</a:t>
              </a:r>
            </a:p>
          </p:txBody>
        </p:sp>
        <p:sp>
          <p:nvSpPr>
            <p:cNvPr id="2027580" name="Text Box 60">
              <a:extLst>
                <a:ext uri="{FF2B5EF4-FFF2-40B4-BE49-F238E27FC236}">
                  <a16:creationId xmlns:a16="http://schemas.microsoft.com/office/drawing/2014/main" id="{BA0D0605-029F-4EEF-AF07-0DFAA63A27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71" y="1221"/>
              <a:ext cx="51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de-DE" altLang="de-DE" sz="1400">
                  <a:solidFill>
                    <a:srgbClr val="273C83"/>
                  </a:solidFill>
                </a:rPr>
                <a:t>Society</a:t>
              </a:r>
            </a:p>
          </p:txBody>
        </p:sp>
        <p:sp>
          <p:nvSpPr>
            <p:cNvPr id="2027584" name="Text Box 64">
              <a:extLst>
                <a:ext uri="{FF2B5EF4-FFF2-40B4-BE49-F238E27FC236}">
                  <a16:creationId xmlns:a16="http://schemas.microsoft.com/office/drawing/2014/main" id="{D5787681-931E-4858-8641-01EA41C858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0" y="1274"/>
              <a:ext cx="7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de-DE" altLang="de-DE" sz="1400">
                  <a:solidFill>
                    <a:srgbClr val="273C83"/>
                  </a:solidFill>
                </a:rPr>
                <a:t>Employees</a:t>
              </a:r>
            </a:p>
          </p:txBody>
        </p:sp>
        <p:sp>
          <p:nvSpPr>
            <p:cNvPr id="2027588" name="Text Box 68">
              <a:extLst>
                <a:ext uri="{FF2B5EF4-FFF2-40B4-BE49-F238E27FC236}">
                  <a16:creationId xmlns:a16="http://schemas.microsoft.com/office/drawing/2014/main" id="{2AC25926-0708-4133-8BD7-03AB04C4FC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7" y="1220"/>
              <a:ext cx="61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de-DE" altLang="de-DE" sz="1400">
                  <a:solidFill>
                    <a:srgbClr val="273C83"/>
                  </a:solidFill>
                </a:rPr>
                <a:t>Investors</a:t>
              </a:r>
            </a:p>
          </p:txBody>
        </p:sp>
        <p:sp>
          <p:nvSpPr>
            <p:cNvPr id="2027591" name="Text Box 71">
              <a:extLst>
                <a:ext uri="{FF2B5EF4-FFF2-40B4-BE49-F238E27FC236}">
                  <a16:creationId xmlns:a16="http://schemas.microsoft.com/office/drawing/2014/main" id="{9F72B92F-7D85-4804-A9CF-696F220EAF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5" y="1928"/>
              <a:ext cx="70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de-DE" altLang="de-DE" sz="1400">
                  <a:solidFill>
                    <a:srgbClr val="273C83"/>
                  </a:solidFill>
                </a:rPr>
                <a:t>Customers</a:t>
              </a:r>
            </a:p>
          </p:txBody>
        </p:sp>
        <p:sp>
          <p:nvSpPr>
            <p:cNvPr id="2027592" name="Text Box 72">
              <a:extLst>
                <a:ext uri="{FF2B5EF4-FFF2-40B4-BE49-F238E27FC236}">
                  <a16:creationId xmlns:a16="http://schemas.microsoft.com/office/drawing/2014/main" id="{78413803-BCE3-4C14-B51B-E53564AE22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09" y="1803"/>
              <a:ext cx="1234" cy="258"/>
            </a:xfrm>
            <a:prstGeom prst="rect">
              <a:avLst/>
            </a:prstGeom>
            <a:solidFill>
              <a:srgbClr val="E9EAF3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de-DE" altLang="de-DE" sz="2000">
                  <a:solidFill>
                    <a:schemeClr val="hlink"/>
                  </a:solidFill>
                </a:rPr>
                <a:t>Enterprise Inc.</a:t>
              </a:r>
            </a:p>
          </p:txBody>
        </p:sp>
        <p:sp>
          <p:nvSpPr>
            <p:cNvPr id="2027593" name="Text Box 73">
              <a:extLst>
                <a:ext uri="{FF2B5EF4-FFF2-40B4-BE49-F238E27FC236}">
                  <a16:creationId xmlns:a16="http://schemas.microsoft.com/office/drawing/2014/main" id="{A648E77C-C01F-49C7-9E70-F115C0F571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28" y="1384"/>
              <a:ext cx="1177" cy="1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marL="184150" indent="-184150" algn="l" defTabSz="687388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85813" indent="-271463" algn="l" defTabSz="687388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209675" indent="-271463" algn="l" defTabSz="687388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71638" indent="-271463" algn="l" defTabSz="687388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133600" indent="-271463" algn="l" defTabSz="687388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90800" indent="-271463" defTabSz="6873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3048000" indent="-271463" defTabSz="6873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505200" indent="-271463" defTabSz="6873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962400" indent="-271463" defTabSz="6873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Aft>
                  <a:spcPct val="25000"/>
                </a:spcAft>
                <a:buClr>
                  <a:srgbClr val="273C83"/>
                </a:buClr>
                <a:buSzPct val="75000"/>
                <a:buFont typeface="Wingdings" panose="05000000000000000000" pitchFamily="2" charset="2"/>
                <a:buChar char="l"/>
              </a:pPr>
              <a:r>
                <a:rPr lang="en-US" altLang="de-DE" sz="1100"/>
                <a:t>Active</a:t>
              </a:r>
            </a:p>
            <a:p>
              <a:pPr>
                <a:spcAft>
                  <a:spcPct val="25000"/>
                </a:spcAft>
                <a:buClr>
                  <a:srgbClr val="273C83"/>
                </a:buClr>
                <a:buSzPct val="75000"/>
                <a:buFont typeface="Wingdings" panose="05000000000000000000" pitchFamily="2" charset="2"/>
                <a:buChar char="l"/>
              </a:pPr>
              <a:r>
                <a:rPr lang="en-US" altLang="de-DE" sz="1100"/>
                <a:t>Punish under-</a:t>
              </a:r>
              <a:br>
                <a:rPr lang="en-US" altLang="de-DE" sz="1100"/>
              </a:br>
              <a:r>
                <a:rPr lang="en-US" altLang="de-DE" sz="1100"/>
                <a:t>performers</a:t>
              </a:r>
            </a:p>
          </p:txBody>
        </p:sp>
        <p:sp>
          <p:nvSpPr>
            <p:cNvPr id="2027594" name="AutoShape 74">
              <a:extLst>
                <a:ext uri="{FF2B5EF4-FFF2-40B4-BE49-F238E27FC236}">
                  <a16:creationId xmlns:a16="http://schemas.microsoft.com/office/drawing/2014/main" id="{A8A273D6-94F0-4A3B-8B7B-8401DBBCA4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4" y="1475"/>
              <a:ext cx="295" cy="245"/>
            </a:xfrm>
            <a:prstGeom prst="lightningBolt">
              <a:avLst/>
            </a:prstGeom>
            <a:solidFill>
              <a:srgbClr val="E02122"/>
            </a:solidFill>
            <a:ln>
              <a:noFill/>
            </a:ln>
            <a:effectLst>
              <a:outerShdw dist="35921" dir="2700000" algn="ctr" rotWithShape="0">
                <a:schemeClr val="tx2"/>
              </a:outerShdw>
            </a:effectLst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2027595" name="AutoShape 75">
              <a:extLst>
                <a:ext uri="{FF2B5EF4-FFF2-40B4-BE49-F238E27FC236}">
                  <a16:creationId xmlns:a16="http://schemas.microsoft.com/office/drawing/2014/main" id="{9D37DB38-AE03-4AD3-B51B-7AD8F7B21EA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3499365">
              <a:off x="3287" y="1506"/>
              <a:ext cx="306" cy="142"/>
            </a:xfrm>
            <a:prstGeom prst="lightningBolt">
              <a:avLst/>
            </a:prstGeom>
            <a:solidFill>
              <a:srgbClr val="E02122"/>
            </a:solidFill>
            <a:ln>
              <a:noFill/>
            </a:ln>
            <a:effectLst>
              <a:outerShdw dist="35921" dir="2700000" algn="ctr" rotWithShape="0">
                <a:schemeClr val="tx2"/>
              </a:outerShdw>
            </a:effectLst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2027596" name="AutoShape 76">
              <a:extLst>
                <a:ext uri="{FF2B5EF4-FFF2-40B4-BE49-F238E27FC236}">
                  <a16:creationId xmlns:a16="http://schemas.microsoft.com/office/drawing/2014/main" id="{B48BC373-718D-4CCC-AE38-F93DA195B13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4127" y="1654"/>
              <a:ext cx="450" cy="119"/>
            </a:xfrm>
            <a:prstGeom prst="lightningBolt">
              <a:avLst/>
            </a:prstGeom>
            <a:solidFill>
              <a:srgbClr val="E02122"/>
            </a:solidFill>
            <a:ln>
              <a:noFill/>
            </a:ln>
            <a:effectLst>
              <a:outerShdw dist="35921" dir="2700000" algn="ctr" rotWithShape="0">
                <a:schemeClr val="tx2"/>
              </a:outerShdw>
            </a:effectLst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2027597" name="AutoShape 77">
              <a:extLst>
                <a:ext uri="{FF2B5EF4-FFF2-40B4-BE49-F238E27FC236}">
                  <a16:creationId xmlns:a16="http://schemas.microsoft.com/office/drawing/2014/main" id="{86F4EEDB-2F1E-41F8-A591-F617E78C9C4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684153">
              <a:off x="2500" y="1951"/>
              <a:ext cx="332" cy="175"/>
            </a:xfrm>
            <a:prstGeom prst="lightningBolt">
              <a:avLst/>
            </a:prstGeom>
            <a:solidFill>
              <a:srgbClr val="E02122"/>
            </a:solidFill>
            <a:ln>
              <a:noFill/>
            </a:ln>
            <a:effectLst>
              <a:outerShdw dist="35921" dir="2700000" algn="ctr" rotWithShape="0">
                <a:schemeClr val="tx2"/>
              </a:outerShdw>
            </a:effectLst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2027598" name="AutoShape 78">
              <a:extLst>
                <a:ext uri="{FF2B5EF4-FFF2-40B4-BE49-F238E27FC236}">
                  <a16:creationId xmlns:a16="http://schemas.microsoft.com/office/drawing/2014/main" id="{6C2A2A09-94CF-4853-B4EF-62262B1E334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882145" flipH="1">
              <a:off x="4239" y="1896"/>
              <a:ext cx="186" cy="311"/>
            </a:xfrm>
            <a:prstGeom prst="lightningBolt">
              <a:avLst/>
            </a:prstGeom>
            <a:solidFill>
              <a:srgbClr val="E02122"/>
            </a:solidFill>
            <a:ln>
              <a:noFill/>
            </a:ln>
            <a:effectLst>
              <a:outerShdw dist="35921" dir="2700000" algn="ctr" rotWithShape="0">
                <a:schemeClr val="tx2"/>
              </a:outerShdw>
            </a:effectLst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2027599" name="Text Box 79">
              <a:extLst>
                <a:ext uri="{FF2B5EF4-FFF2-40B4-BE49-F238E27FC236}">
                  <a16:creationId xmlns:a16="http://schemas.microsoft.com/office/drawing/2014/main" id="{30329919-5C84-4E03-9449-D118897DB3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91" y="1398"/>
              <a:ext cx="98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marL="184150" indent="-184150" algn="l" defTabSz="687388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85813" indent="-271463" algn="l" defTabSz="687388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209675" indent="-271463" algn="l" defTabSz="687388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71638" indent="-271463" algn="l" defTabSz="687388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133600" indent="-271463" algn="l" defTabSz="687388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90800" indent="-271463" defTabSz="6873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3048000" indent="-271463" defTabSz="6873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505200" indent="-271463" defTabSz="6873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962400" indent="-271463" defTabSz="6873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Aft>
                  <a:spcPct val="25000"/>
                </a:spcAft>
                <a:buClr>
                  <a:srgbClr val="273C83"/>
                </a:buClr>
                <a:buSzPct val="75000"/>
                <a:buFont typeface="Wingdings" panose="05000000000000000000" pitchFamily="2" charset="2"/>
                <a:buChar char="l"/>
              </a:pPr>
              <a:r>
                <a:rPr lang="en-US" altLang="de-DE" sz="1100"/>
                <a:t>New perception </a:t>
              </a:r>
              <a:br>
                <a:rPr lang="en-US" altLang="de-DE" sz="1100"/>
              </a:br>
              <a:r>
                <a:rPr lang="en-US" altLang="de-DE" sz="1100"/>
                <a:t>of corporate responsibility</a:t>
              </a:r>
            </a:p>
            <a:p>
              <a:pPr>
                <a:spcAft>
                  <a:spcPct val="25000"/>
                </a:spcAft>
                <a:buClr>
                  <a:srgbClr val="273C83"/>
                </a:buClr>
                <a:buSzPct val="75000"/>
                <a:buFont typeface="Wingdings" panose="05000000000000000000" pitchFamily="2" charset="2"/>
                <a:buChar char="l"/>
              </a:pPr>
              <a:r>
                <a:rPr lang="de-DE" altLang="de-DE" sz="1100"/>
                <a:t>New influence groups (NGOs)</a:t>
              </a:r>
            </a:p>
          </p:txBody>
        </p:sp>
        <p:sp>
          <p:nvSpPr>
            <p:cNvPr id="2027600" name="Text Box 80">
              <a:extLst>
                <a:ext uri="{FF2B5EF4-FFF2-40B4-BE49-F238E27FC236}">
                  <a16:creationId xmlns:a16="http://schemas.microsoft.com/office/drawing/2014/main" id="{A90E6CB6-BBB0-47DE-B750-D2278185D9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7" y="2153"/>
              <a:ext cx="1330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marL="184150" indent="-184150" algn="l" defTabSz="687388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85813" indent="-271463" algn="l" defTabSz="687388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209675" indent="-271463" algn="l" defTabSz="687388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71638" indent="-271463" algn="l" defTabSz="687388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133600" indent="-271463" algn="l" defTabSz="687388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90800" indent="-271463" defTabSz="6873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3048000" indent="-271463" defTabSz="6873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505200" indent="-271463" defTabSz="6873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962400" indent="-271463" defTabSz="6873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Aft>
                  <a:spcPct val="25000"/>
                </a:spcAft>
                <a:buClr>
                  <a:srgbClr val="273C83"/>
                </a:buClr>
                <a:buSzPct val="75000"/>
                <a:buFont typeface="Wingdings" panose="05000000000000000000" pitchFamily="2" charset="2"/>
                <a:buChar char="l"/>
              </a:pPr>
              <a:r>
                <a:rPr lang="de-DE" altLang="de-DE" sz="1100"/>
                <a:t>No company is able to </a:t>
              </a:r>
              <a:br>
                <a:rPr lang="de-DE" altLang="de-DE" sz="1100"/>
              </a:br>
              <a:r>
                <a:rPr lang="de-DE" altLang="de-DE" sz="1100"/>
                <a:t>work without partners </a:t>
              </a:r>
              <a:br>
                <a:rPr lang="de-DE" altLang="de-DE" sz="1100"/>
              </a:br>
              <a:r>
                <a:rPr lang="de-DE" altLang="de-DE" sz="1100"/>
                <a:t>         anymore</a:t>
              </a:r>
            </a:p>
          </p:txBody>
        </p:sp>
        <p:sp>
          <p:nvSpPr>
            <p:cNvPr id="2027601" name="Text Box 81">
              <a:extLst>
                <a:ext uri="{FF2B5EF4-FFF2-40B4-BE49-F238E27FC236}">
                  <a16:creationId xmlns:a16="http://schemas.microsoft.com/office/drawing/2014/main" id="{0DCFC3BE-2733-4E80-988A-A48F96B281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45" y="2118"/>
              <a:ext cx="1027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marL="184150" indent="-184150" algn="l" defTabSz="687388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85813" indent="-271463" algn="l" defTabSz="687388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209675" indent="-271463" algn="l" defTabSz="687388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71638" indent="-271463" algn="l" defTabSz="687388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133600" indent="-271463" algn="l" defTabSz="687388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90800" indent="-271463" defTabSz="6873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3048000" indent="-271463" defTabSz="6873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505200" indent="-271463" defTabSz="6873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962400" indent="-271463" defTabSz="6873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Aft>
                  <a:spcPct val="25000"/>
                </a:spcAft>
                <a:buClr>
                  <a:srgbClr val="273C83"/>
                </a:buClr>
                <a:buSzPct val="75000"/>
                <a:buFont typeface="Wingdings" panose="05000000000000000000" pitchFamily="2" charset="2"/>
                <a:buChar char="l"/>
              </a:pPr>
              <a:r>
                <a:rPr lang="en-US" altLang="de-DE" sz="1100"/>
                <a:t>Less loyal</a:t>
              </a:r>
            </a:p>
            <a:p>
              <a:pPr>
                <a:spcAft>
                  <a:spcPct val="25000"/>
                </a:spcAft>
                <a:buClr>
                  <a:srgbClr val="273C83"/>
                </a:buClr>
                <a:buSzPct val="75000"/>
                <a:buFont typeface="Wingdings" panose="05000000000000000000" pitchFamily="2" charset="2"/>
                <a:buChar char="l"/>
              </a:pPr>
              <a:r>
                <a:rPr lang="en-US" altLang="de-DE" sz="1100"/>
                <a:t>Active</a:t>
              </a:r>
            </a:p>
            <a:p>
              <a:pPr>
                <a:spcAft>
                  <a:spcPct val="25000"/>
                </a:spcAft>
                <a:buClr>
                  <a:srgbClr val="273C83"/>
                </a:buClr>
                <a:buSzPct val="75000"/>
                <a:buFont typeface="Wingdings" panose="05000000000000000000" pitchFamily="2" charset="2"/>
                <a:buChar char="l"/>
              </a:pPr>
              <a:endParaRPr lang="en-US" altLang="de-DE" sz="1100"/>
            </a:p>
            <a:p>
              <a:pPr>
                <a:spcAft>
                  <a:spcPct val="25000"/>
                </a:spcAft>
                <a:buClr>
                  <a:srgbClr val="273C83"/>
                </a:buClr>
                <a:buSzPct val="75000"/>
                <a:buFont typeface="Wingdings" panose="05000000000000000000" pitchFamily="2" charset="2"/>
                <a:buChar char="l"/>
              </a:pPr>
              <a:endParaRPr lang="de-DE" altLang="de-DE" sz="1100"/>
            </a:p>
          </p:txBody>
        </p:sp>
        <p:sp>
          <p:nvSpPr>
            <p:cNvPr id="2027602" name="Text Box 82">
              <a:extLst>
                <a:ext uri="{FF2B5EF4-FFF2-40B4-BE49-F238E27FC236}">
                  <a16:creationId xmlns:a16="http://schemas.microsoft.com/office/drawing/2014/main" id="{C9261BD9-0F15-4586-BF4D-17BCE665B1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51" y="1479"/>
              <a:ext cx="930" cy="1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marL="292100" indent="-190500" algn="l" defTabSz="687388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85813" indent="-271463" algn="l" defTabSz="687388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216025" indent="-271463" algn="l" defTabSz="687388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77988" indent="-271463" algn="l" defTabSz="687388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139950" indent="-271463" algn="l" defTabSz="687388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97150" indent="-271463" defTabSz="6873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3054350" indent="-271463" defTabSz="6873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511550" indent="-271463" defTabSz="6873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968750" indent="-271463" defTabSz="6873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Aft>
                  <a:spcPct val="25000"/>
                </a:spcAft>
                <a:buClr>
                  <a:srgbClr val="273C83"/>
                </a:buClr>
                <a:buSzPct val="75000"/>
                <a:buFont typeface="Wingdings" panose="05000000000000000000" pitchFamily="2" charset="2"/>
                <a:buChar char="l"/>
              </a:pPr>
              <a:r>
                <a:rPr lang="en-US" altLang="de-DE" sz="1100"/>
                <a:t>Mobile</a:t>
              </a:r>
            </a:p>
            <a:p>
              <a:pPr>
                <a:spcAft>
                  <a:spcPct val="25000"/>
                </a:spcAft>
                <a:buClr>
                  <a:srgbClr val="273C83"/>
                </a:buClr>
                <a:buSzPct val="75000"/>
                <a:buFont typeface="Wingdings" panose="05000000000000000000" pitchFamily="2" charset="2"/>
                <a:buChar char="l"/>
              </a:pPr>
              <a:r>
                <a:rPr lang="en-US" altLang="de-DE" sz="1100"/>
                <a:t>Scarcity of talent </a:t>
              </a:r>
              <a:endParaRPr lang="de-DE" altLang="de-DE" sz="1100"/>
            </a:p>
          </p:txBody>
        </p:sp>
      </p:grpSp>
      <p:sp>
        <p:nvSpPr>
          <p:cNvPr id="2027604" name="Text Box 84">
            <a:extLst>
              <a:ext uri="{FF2B5EF4-FFF2-40B4-BE49-F238E27FC236}">
                <a16:creationId xmlns:a16="http://schemas.microsoft.com/office/drawing/2014/main" id="{5F3BE15C-6029-422A-A16D-AB7E9C02C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850900"/>
            <a:ext cx="23495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de-DE" sz="1400" b="0">
                <a:solidFill>
                  <a:schemeClr val="hlink"/>
                </a:solidFill>
                <a:latin typeface="Arial Black" panose="020B0A04020102020204" pitchFamily="34" charset="0"/>
              </a:rPr>
              <a:t>2. The Networked Economy: Changing Enterprise Structures</a:t>
            </a:r>
            <a:endParaRPr lang="de-DE" altLang="de-DE" sz="1400" b="0">
              <a:solidFill>
                <a:schemeClr val="hlink"/>
              </a:solidFill>
              <a:latin typeface="Arial Black" panose="020B0A04020102020204" pitchFamily="34" charset="0"/>
            </a:endParaRPr>
          </a:p>
        </p:txBody>
      </p:sp>
      <p:sp>
        <p:nvSpPr>
          <p:cNvPr id="2027605" name="Text Box 85">
            <a:extLst>
              <a:ext uri="{FF2B5EF4-FFF2-40B4-BE49-F238E27FC236}">
                <a16:creationId xmlns:a16="http://schemas.microsoft.com/office/drawing/2014/main" id="{5C3C1B91-5208-4112-9DA8-C9E8A5E1F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" y="2413000"/>
            <a:ext cx="25654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400" b="0">
                <a:solidFill>
                  <a:schemeClr val="hlink"/>
                </a:solidFill>
                <a:latin typeface="Arial Black" panose="020B0A04020102020204" pitchFamily="34" charset="0"/>
              </a:rPr>
              <a:t>3. The Democratized Economy: Changing Corporate Governance</a:t>
            </a:r>
            <a:br>
              <a:rPr lang="de-DE" altLang="de-DE" sz="1400" b="0">
                <a:solidFill>
                  <a:schemeClr val="hlink"/>
                </a:solidFill>
                <a:latin typeface="Arial Black" panose="020B0A04020102020204" pitchFamily="34" charset="0"/>
              </a:rPr>
            </a:br>
            <a:r>
              <a:rPr lang="de-DE" altLang="de-DE" sz="1400" b="0">
                <a:solidFill>
                  <a:schemeClr val="hlink"/>
                </a:solidFill>
                <a:latin typeface="Arial Black" panose="020B0A04020102020204" pitchFamily="34" charset="0"/>
              </a:rPr>
              <a:t>Standards</a:t>
            </a:r>
          </a:p>
        </p:txBody>
      </p:sp>
      <p:sp>
        <p:nvSpPr>
          <p:cNvPr id="2027662" name="Text Box 142">
            <a:extLst>
              <a:ext uri="{FF2B5EF4-FFF2-40B4-BE49-F238E27FC236}">
                <a16:creationId xmlns:a16="http://schemas.microsoft.com/office/drawing/2014/main" id="{C19B8A54-A189-4651-BB95-49C4D17D5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5600" y="3276600"/>
            <a:ext cx="2895600" cy="68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100"/>
              <a:t>Engage stakeholders into the value creation process of the firm</a:t>
            </a:r>
          </a:p>
          <a:p>
            <a:pPr>
              <a:spcBef>
                <a:spcPct val="50000"/>
              </a:spcBef>
            </a:pPr>
            <a:r>
              <a:rPr lang="de-DE" altLang="de-DE" sz="1100"/>
              <a:t>Stakeholder relations become „assets“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25603" name="Group 1155">
            <a:extLst>
              <a:ext uri="{FF2B5EF4-FFF2-40B4-BE49-F238E27FC236}">
                <a16:creationId xmlns:a16="http://schemas.microsoft.com/office/drawing/2014/main" id="{1BFBCD3B-0919-4C00-8B65-E5848799C563}"/>
              </a:ext>
            </a:extLst>
          </p:cNvPr>
          <p:cNvGrpSpPr>
            <a:grpSpLocks/>
          </p:cNvGrpSpPr>
          <p:nvPr/>
        </p:nvGrpSpPr>
        <p:grpSpPr bwMode="auto">
          <a:xfrm>
            <a:off x="12700" y="3733800"/>
            <a:ext cx="9093200" cy="3073400"/>
            <a:chOff x="8" y="2352"/>
            <a:chExt cx="5728" cy="1936"/>
          </a:xfrm>
        </p:grpSpPr>
        <p:sp>
          <p:nvSpPr>
            <p:cNvPr id="2025545" name="Rectangle 1097">
              <a:extLst>
                <a:ext uri="{FF2B5EF4-FFF2-40B4-BE49-F238E27FC236}">
                  <a16:creationId xmlns:a16="http://schemas.microsoft.com/office/drawing/2014/main" id="{4867CFC9-1FAD-4DE0-A999-F5FFE6B1EB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" y="2352"/>
              <a:ext cx="5728" cy="1936"/>
            </a:xfrm>
            <a:prstGeom prst="rect">
              <a:avLst/>
            </a:prstGeom>
            <a:solidFill>
              <a:srgbClr val="DDDDDD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2025590" name="Text Box 1142">
              <a:extLst>
                <a:ext uri="{FF2B5EF4-FFF2-40B4-BE49-F238E27FC236}">
                  <a16:creationId xmlns:a16="http://schemas.microsoft.com/office/drawing/2014/main" id="{AD0CF160-5213-445F-87D7-50323D7AE1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2368"/>
              <a:ext cx="49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1800">
                  <a:solidFill>
                    <a:srgbClr val="000099"/>
                  </a:solidFill>
                </a:rPr>
                <a:t>A possible framework for corporate reporting and communication</a:t>
              </a:r>
            </a:p>
          </p:txBody>
        </p:sp>
      </p:grpSp>
      <p:grpSp>
        <p:nvGrpSpPr>
          <p:cNvPr id="2025602" name="Group 1154">
            <a:extLst>
              <a:ext uri="{FF2B5EF4-FFF2-40B4-BE49-F238E27FC236}">
                <a16:creationId xmlns:a16="http://schemas.microsoft.com/office/drawing/2014/main" id="{99BC30B5-9925-47B2-8D3F-7684ADACDDDF}"/>
              </a:ext>
            </a:extLst>
          </p:cNvPr>
          <p:cNvGrpSpPr>
            <a:grpSpLocks/>
          </p:cNvGrpSpPr>
          <p:nvPr/>
        </p:nvGrpSpPr>
        <p:grpSpPr bwMode="auto">
          <a:xfrm>
            <a:off x="25400" y="622300"/>
            <a:ext cx="9067800" cy="2971800"/>
            <a:chOff x="16" y="392"/>
            <a:chExt cx="5712" cy="1872"/>
          </a:xfrm>
        </p:grpSpPr>
        <p:sp>
          <p:nvSpPr>
            <p:cNvPr id="2025533" name="Rectangle 1085">
              <a:extLst>
                <a:ext uri="{FF2B5EF4-FFF2-40B4-BE49-F238E27FC236}">
                  <a16:creationId xmlns:a16="http://schemas.microsoft.com/office/drawing/2014/main" id="{A6C4E572-B1CD-4A4C-A212-1A1698C284C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6" y="408"/>
              <a:ext cx="5712" cy="1856"/>
            </a:xfrm>
            <a:prstGeom prst="rect">
              <a:avLst/>
            </a:prstGeom>
            <a:solidFill>
              <a:srgbClr val="EAEAEA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2025591" name="Text Box 1143">
              <a:extLst>
                <a:ext uri="{FF2B5EF4-FFF2-40B4-BE49-F238E27FC236}">
                  <a16:creationId xmlns:a16="http://schemas.microsoft.com/office/drawing/2014/main" id="{3840C2B2-1695-47C6-8DA0-EBB6187EB7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6" y="392"/>
              <a:ext cx="49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1800">
                  <a:solidFill>
                    <a:srgbClr val="000099"/>
                  </a:solidFill>
                </a:rPr>
                <a:t>Examples of current work for improving corporate reporting</a:t>
              </a:r>
            </a:p>
          </p:txBody>
        </p:sp>
      </p:grpSp>
      <p:sp>
        <p:nvSpPr>
          <p:cNvPr id="2025474" name="Rectangle 1026">
            <a:extLst>
              <a:ext uri="{FF2B5EF4-FFF2-40B4-BE49-F238E27FC236}">
                <a16:creationId xmlns:a16="http://schemas.microsoft.com/office/drawing/2014/main" id="{5F404A4D-56EF-4922-AD38-41F6FF3C89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2388" y="101600"/>
            <a:ext cx="9091612" cy="441325"/>
          </a:xfrm>
        </p:spPr>
        <p:txBody>
          <a:bodyPr/>
          <a:lstStyle/>
          <a:p>
            <a:r>
              <a:rPr lang="de-DE" altLang="de-DE" sz="1900"/>
              <a:t>Corporate Reporting and Communication Developments</a:t>
            </a:r>
          </a:p>
        </p:txBody>
      </p:sp>
      <p:sp>
        <p:nvSpPr>
          <p:cNvPr id="2025476" name="Text Box 1028">
            <a:extLst>
              <a:ext uri="{FF2B5EF4-FFF2-40B4-BE49-F238E27FC236}">
                <a16:creationId xmlns:a16="http://schemas.microsoft.com/office/drawing/2014/main" id="{9BD2EFFC-A84E-4A9F-8423-BB4EDD0999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700" y="3022600"/>
            <a:ext cx="8166100" cy="530225"/>
          </a:xfrm>
          <a:prstGeom prst="rect">
            <a:avLst/>
          </a:prstGeom>
          <a:solidFill>
            <a:schemeClr val="bg1"/>
          </a:solidFill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400">
                <a:solidFill>
                  <a:srgbClr val="FF0000"/>
                </a:solidFill>
              </a:rPr>
              <a:t>Common principles: Voluntary reporting, in addition to GAAP-based financial reports, </a:t>
            </a:r>
            <a:br>
              <a:rPr lang="de-DE" altLang="de-DE" sz="1400">
                <a:solidFill>
                  <a:srgbClr val="FF0000"/>
                </a:solidFill>
              </a:rPr>
            </a:br>
            <a:r>
              <a:rPr lang="de-DE" altLang="de-DE" sz="1400">
                <a:solidFill>
                  <a:srgbClr val="FF0000"/>
                </a:solidFill>
              </a:rPr>
              <a:t>no direct valuation of intangibles / focus on value creation </a:t>
            </a:r>
            <a:r>
              <a:rPr lang="de-DE" altLang="de-DE" sz="1400" u="sng">
                <a:solidFill>
                  <a:srgbClr val="FF0000"/>
                </a:solidFill>
              </a:rPr>
              <a:t>process</a:t>
            </a:r>
            <a:r>
              <a:rPr lang="de-DE" altLang="de-DE" sz="1400">
                <a:solidFill>
                  <a:srgbClr val="FF0000"/>
                </a:solidFill>
              </a:rPr>
              <a:t>, stakeholder orientation</a:t>
            </a:r>
          </a:p>
        </p:txBody>
      </p:sp>
      <p:sp>
        <p:nvSpPr>
          <p:cNvPr id="2025524" name="Rectangle 1076">
            <a:extLst>
              <a:ext uri="{FF2B5EF4-FFF2-40B4-BE49-F238E27FC236}">
                <a16:creationId xmlns:a16="http://schemas.microsoft.com/office/drawing/2014/main" id="{2568178E-1C0F-4FA8-ACCF-03116DB095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" y="977900"/>
            <a:ext cx="1346200" cy="431800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1200">
                <a:solidFill>
                  <a:srgbClr val="000099"/>
                </a:solidFill>
              </a:rPr>
              <a:t>FASB / SEC</a:t>
            </a:r>
          </a:p>
        </p:txBody>
      </p:sp>
      <p:sp>
        <p:nvSpPr>
          <p:cNvPr id="2025527" name="Rectangle 1079">
            <a:extLst>
              <a:ext uri="{FF2B5EF4-FFF2-40B4-BE49-F238E27FC236}">
                <a16:creationId xmlns:a16="http://schemas.microsoft.com/office/drawing/2014/main" id="{958A005B-06CF-420E-B9BD-43B5356A7A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" y="1473200"/>
            <a:ext cx="1346200" cy="43180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1200">
                <a:solidFill>
                  <a:srgbClr val="000099"/>
                </a:solidFill>
              </a:rPr>
              <a:t>Baruch Lev</a:t>
            </a:r>
          </a:p>
        </p:txBody>
      </p:sp>
      <p:sp>
        <p:nvSpPr>
          <p:cNvPr id="2025529" name="Rectangle 1081">
            <a:extLst>
              <a:ext uri="{FF2B5EF4-FFF2-40B4-BE49-F238E27FC236}">
                <a16:creationId xmlns:a16="http://schemas.microsoft.com/office/drawing/2014/main" id="{6BDCA4A0-A10A-48C8-807B-78BDCC478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" y="1981200"/>
            <a:ext cx="1346200" cy="431800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1200">
                <a:solidFill>
                  <a:srgbClr val="000099"/>
                </a:solidFill>
              </a:rPr>
              <a:t>Danish Governm.</a:t>
            </a:r>
            <a:br>
              <a:rPr lang="de-DE" altLang="de-DE" sz="1200">
                <a:solidFill>
                  <a:srgbClr val="000099"/>
                </a:solidFill>
              </a:rPr>
            </a:br>
            <a:r>
              <a:rPr lang="de-DE" altLang="de-DE" sz="1200">
                <a:solidFill>
                  <a:srgbClr val="000099"/>
                </a:solidFill>
              </a:rPr>
              <a:t>/ Skandia</a:t>
            </a:r>
          </a:p>
        </p:txBody>
      </p:sp>
      <p:sp>
        <p:nvSpPr>
          <p:cNvPr id="2025531" name="Rectangle 1083">
            <a:extLst>
              <a:ext uri="{FF2B5EF4-FFF2-40B4-BE49-F238E27FC236}">
                <a16:creationId xmlns:a16="http://schemas.microsoft.com/office/drawing/2014/main" id="{C10DB0A9-F45D-4EB8-86FC-B5A7F743D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" y="2501900"/>
            <a:ext cx="1346200" cy="431800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1200">
                <a:solidFill>
                  <a:srgbClr val="000099"/>
                </a:solidFill>
              </a:rPr>
              <a:t>Global Reporting</a:t>
            </a:r>
            <a:br>
              <a:rPr lang="de-DE" altLang="de-DE" sz="1200">
                <a:solidFill>
                  <a:srgbClr val="000099"/>
                </a:solidFill>
              </a:rPr>
            </a:br>
            <a:r>
              <a:rPr lang="de-DE" altLang="de-DE" sz="1200">
                <a:solidFill>
                  <a:srgbClr val="000099"/>
                </a:solidFill>
              </a:rPr>
              <a:t>Initiative</a:t>
            </a:r>
          </a:p>
        </p:txBody>
      </p:sp>
      <p:grpSp>
        <p:nvGrpSpPr>
          <p:cNvPr id="2025593" name="Group 1145">
            <a:extLst>
              <a:ext uri="{FF2B5EF4-FFF2-40B4-BE49-F238E27FC236}">
                <a16:creationId xmlns:a16="http://schemas.microsoft.com/office/drawing/2014/main" id="{5EB7A638-067D-4508-91C4-FFF9492AAE56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977900"/>
            <a:ext cx="7569200" cy="431800"/>
            <a:chOff x="912" y="616"/>
            <a:chExt cx="4768" cy="272"/>
          </a:xfrm>
        </p:grpSpPr>
        <p:sp>
          <p:nvSpPr>
            <p:cNvPr id="2025526" name="Rectangle 1078">
              <a:extLst>
                <a:ext uri="{FF2B5EF4-FFF2-40B4-BE49-F238E27FC236}">
                  <a16:creationId xmlns:a16="http://schemas.microsoft.com/office/drawing/2014/main" id="{93B04B38-2943-48F7-852B-C85B24A7B5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616"/>
              <a:ext cx="4672" cy="272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/>
              <a:r>
                <a:rPr lang="de-DE" altLang="de-DE" sz="1400">
                  <a:solidFill>
                    <a:srgbClr val="000099"/>
                  </a:solidFill>
                </a:rPr>
                <a:t>Framework for Supplemental Reporting:</a:t>
              </a:r>
              <a:r>
                <a:rPr lang="de-DE" altLang="de-DE" sz="1400"/>
                <a:t> </a:t>
              </a:r>
              <a:r>
                <a:rPr lang="de-DE" altLang="de-DE" sz="1200"/>
                <a:t>business model description, intangibles </a:t>
              </a:r>
              <a:br>
                <a:rPr lang="de-DE" altLang="de-DE" sz="1200"/>
              </a:br>
              <a:r>
                <a:rPr lang="de-DE" altLang="de-DE" sz="1200"/>
                <a:t>performance measures, operational performance measures, opportunities and risks (forward looking)</a:t>
              </a:r>
            </a:p>
          </p:txBody>
        </p:sp>
        <p:sp>
          <p:nvSpPr>
            <p:cNvPr id="2025547" name="Line 1099">
              <a:extLst>
                <a:ext uri="{FF2B5EF4-FFF2-40B4-BE49-F238E27FC236}">
                  <a16:creationId xmlns:a16="http://schemas.microsoft.com/office/drawing/2014/main" id="{5386954A-4665-4684-9D09-FB292B69AA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752"/>
              <a:ext cx="96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</p:grpSp>
      <p:grpSp>
        <p:nvGrpSpPr>
          <p:cNvPr id="2025594" name="Group 1146">
            <a:extLst>
              <a:ext uri="{FF2B5EF4-FFF2-40B4-BE49-F238E27FC236}">
                <a16:creationId xmlns:a16="http://schemas.microsoft.com/office/drawing/2014/main" id="{38A72D7D-FA76-46AC-AE9D-5CDE43A821D4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1473200"/>
            <a:ext cx="7569200" cy="431800"/>
            <a:chOff x="912" y="928"/>
            <a:chExt cx="4768" cy="272"/>
          </a:xfrm>
        </p:grpSpPr>
        <p:sp>
          <p:nvSpPr>
            <p:cNvPr id="2025528" name="Rectangle 1080">
              <a:extLst>
                <a:ext uri="{FF2B5EF4-FFF2-40B4-BE49-F238E27FC236}">
                  <a16:creationId xmlns:a16="http://schemas.microsoft.com/office/drawing/2014/main" id="{AA0CC7A3-A46E-458E-A3C0-C2CB5E04F0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928"/>
              <a:ext cx="4672" cy="272"/>
            </a:xfrm>
            <a:prstGeom prst="rect">
              <a:avLst/>
            </a:prstGeom>
            <a:solidFill>
              <a:srgbClr val="DDDDDD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/>
              <a:r>
                <a:rPr lang="de-DE" altLang="de-DE" sz="1400">
                  <a:solidFill>
                    <a:srgbClr val="000099"/>
                  </a:solidFill>
                </a:rPr>
                <a:t>Enhanced GAAP + Value Chain Blueprint:</a:t>
              </a:r>
              <a:r>
                <a:rPr lang="de-DE" altLang="de-DE" sz="1400"/>
                <a:t> </a:t>
              </a:r>
              <a:r>
                <a:rPr lang="de-DE" altLang="de-DE" sz="1200"/>
                <a:t>capitilization of intangible investments, </a:t>
              </a:r>
              <a:br>
                <a:rPr lang="de-DE" altLang="de-DE" sz="1200"/>
              </a:br>
              <a:r>
                <a:rPr lang="de-DE" altLang="de-DE" sz="1200"/>
                <a:t>intangible value creation process KPIs, „knowledge capital“/ book value vs. „comprehensive value“</a:t>
              </a:r>
            </a:p>
          </p:txBody>
        </p:sp>
        <p:sp>
          <p:nvSpPr>
            <p:cNvPr id="2025548" name="Line 1100">
              <a:extLst>
                <a:ext uri="{FF2B5EF4-FFF2-40B4-BE49-F238E27FC236}">
                  <a16:creationId xmlns:a16="http://schemas.microsoft.com/office/drawing/2014/main" id="{073AF520-7EBB-41F8-8B62-2A1919040F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1064"/>
              <a:ext cx="96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</p:grpSp>
      <p:grpSp>
        <p:nvGrpSpPr>
          <p:cNvPr id="2025595" name="Group 1147">
            <a:extLst>
              <a:ext uri="{FF2B5EF4-FFF2-40B4-BE49-F238E27FC236}">
                <a16:creationId xmlns:a16="http://schemas.microsoft.com/office/drawing/2014/main" id="{70716A48-6EFF-4F0F-99C1-A9A21B5C802F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1981200"/>
            <a:ext cx="7569200" cy="431800"/>
            <a:chOff x="912" y="1248"/>
            <a:chExt cx="4768" cy="272"/>
          </a:xfrm>
        </p:grpSpPr>
        <p:sp>
          <p:nvSpPr>
            <p:cNvPr id="2025530" name="Rectangle 1082">
              <a:extLst>
                <a:ext uri="{FF2B5EF4-FFF2-40B4-BE49-F238E27FC236}">
                  <a16:creationId xmlns:a16="http://schemas.microsoft.com/office/drawing/2014/main" id="{0D0440E3-7C71-41D8-98BA-1AFB98A67C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1248"/>
              <a:ext cx="4672" cy="272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/>
              <a:r>
                <a:rPr lang="de-DE" altLang="de-DE" sz="1400">
                  <a:solidFill>
                    <a:srgbClr val="000099"/>
                  </a:solidFill>
                </a:rPr>
                <a:t>Intellectual Capital Statement:</a:t>
              </a:r>
              <a:br>
                <a:rPr lang="de-DE" altLang="de-DE" sz="1200">
                  <a:solidFill>
                    <a:srgbClr val="000099"/>
                  </a:solidFill>
                </a:rPr>
              </a:br>
              <a:r>
                <a:rPr lang="de-DE" altLang="de-DE" sz="1200"/>
                <a:t> „knowledge narrative“, management challenges, IC indicators (e.g. Skandia‘s Navigator)</a:t>
              </a:r>
              <a:r>
                <a:rPr lang="de-DE" altLang="de-DE" sz="1000"/>
                <a:t> </a:t>
              </a:r>
            </a:p>
          </p:txBody>
        </p:sp>
        <p:sp>
          <p:nvSpPr>
            <p:cNvPr id="2025549" name="Line 1101">
              <a:extLst>
                <a:ext uri="{FF2B5EF4-FFF2-40B4-BE49-F238E27FC236}">
                  <a16:creationId xmlns:a16="http://schemas.microsoft.com/office/drawing/2014/main" id="{3A7B1698-7B8E-446D-BA3E-F7FE7D8804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1384"/>
              <a:ext cx="96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</p:grpSp>
      <p:grpSp>
        <p:nvGrpSpPr>
          <p:cNvPr id="2025596" name="Group 1148">
            <a:extLst>
              <a:ext uri="{FF2B5EF4-FFF2-40B4-BE49-F238E27FC236}">
                <a16:creationId xmlns:a16="http://schemas.microsoft.com/office/drawing/2014/main" id="{A536ACF3-D97E-44FF-803C-FFA7D9DD6748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2501900"/>
            <a:ext cx="7569200" cy="431800"/>
            <a:chOff x="912" y="1576"/>
            <a:chExt cx="4768" cy="272"/>
          </a:xfrm>
        </p:grpSpPr>
        <p:sp>
          <p:nvSpPr>
            <p:cNvPr id="2025532" name="Rectangle 1084">
              <a:extLst>
                <a:ext uri="{FF2B5EF4-FFF2-40B4-BE49-F238E27FC236}">
                  <a16:creationId xmlns:a16="http://schemas.microsoft.com/office/drawing/2014/main" id="{ECAE70B3-462F-4854-89CB-50858BF033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1576"/>
              <a:ext cx="4672" cy="272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/>
              <a:r>
                <a:rPr lang="de-DE" altLang="de-DE" sz="1400">
                  <a:solidFill>
                    <a:srgbClr val="000099"/>
                  </a:solidFill>
                </a:rPr>
                <a:t>Sustainability Reporting / Triple Bottom Line Reporting:</a:t>
              </a:r>
              <a:br>
                <a:rPr lang="de-DE" altLang="de-DE" sz="1200"/>
              </a:br>
              <a:r>
                <a:rPr lang="de-DE" altLang="de-DE" sz="1200"/>
                <a:t> Economic Performance, Environemental Performance, Social Performance</a:t>
              </a:r>
            </a:p>
          </p:txBody>
        </p:sp>
        <p:sp>
          <p:nvSpPr>
            <p:cNvPr id="2025550" name="Line 1102">
              <a:extLst>
                <a:ext uri="{FF2B5EF4-FFF2-40B4-BE49-F238E27FC236}">
                  <a16:creationId xmlns:a16="http://schemas.microsoft.com/office/drawing/2014/main" id="{37F71F26-F1C9-4F65-90C9-DDA5EB907A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1712"/>
              <a:ext cx="96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</p:grpSp>
      <p:grpSp>
        <p:nvGrpSpPr>
          <p:cNvPr id="2025605" name="Group 1157">
            <a:extLst>
              <a:ext uri="{FF2B5EF4-FFF2-40B4-BE49-F238E27FC236}">
                <a16:creationId xmlns:a16="http://schemas.microsoft.com/office/drawing/2014/main" id="{ABA6E2C2-D683-4543-8111-58DEC089B188}"/>
              </a:ext>
            </a:extLst>
          </p:cNvPr>
          <p:cNvGrpSpPr>
            <a:grpSpLocks/>
          </p:cNvGrpSpPr>
          <p:nvPr/>
        </p:nvGrpSpPr>
        <p:grpSpPr bwMode="auto">
          <a:xfrm>
            <a:off x="4711700" y="4089400"/>
            <a:ext cx="5905500" cy="2667000"/>
            <a:chOff x="2968" y="2576"/>
            <a:chExt cx="3720" cy="1680"/>
          </a:xfrm>
        </p:grpSpPr>
        <p:grpSp>
          <p:nvGrpSpPr>
            <p:cNvPr id="2025604" name="Group 1156">
              <a:extLst>
                <a:ext uri="{FF2B5EF4-FFF2-40B4-BE49-F238E27FC236}">
                  <a16:creationId xmlns:a16="http://schemas.microsoft.com/office/drawing/2014/main" id="{CA393675-CDA5-4FC6-9428-8F7E1F192B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68" y="2576"/>
              <a:ext cx="2712" cy="1680"/>
              <a:chOff x="2968" y="2576"/>
              <a:chExt cx="2712" cy="1680"/>
            </a:xfrm>
          </p:grpSpPr>
          <p:sp>
            <p:nvSpPr>
              <p:cNvPr id="2025553" name="Rectangle 1105">
                <a:extLst>
                  <a:ext uri="{FF2B5EF4-FFF2-40B4-BE49-F238E27FC236}">
                    <a16:creationId xmlns:a16="http://schemas.microsoft.com/office/drawing/2014/main" id="{B91F3C82-2143-46D7-A343-9C8D7D8374C8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968" y="2608"/>
                <a:ext cx="2712" cy="144"/>
              </a:xfrm>
              <a:prstGeom prst="rect">
                <a:avLst/>
              </a:prstGeom>
              <a:solidFill>
                <a:srgbClr val="DBEDE4"/>
              </a:solidFill>
              <a:ln w="12700">
                <a:solidFill>
                  <a:schemeClr val="accent2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de-CH"/>
              </a:p>
            </p:txBody>
          </p:sp>
          <p:sp>
            <p:nvSpPr>
              <p:cNvPr id="2025554" name="Rectangle 1106">
                <a:extLst>
                  <a:ext uri="{FF2B5EF4-FFF2-40B4-BE49-F238E27FC236}">
                    <a16:creationId xmlns:a16="http://schemas.microsoft.com/office/drawing/2014/main" id="{75C45F6B-A909-4156-8738-1A69CA279E2D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392" y="2792"/>
                <a:ext cx="1288" cy="1464"/>
              </a:xfrm>
              <a:prstGeom prst="rect">
                <a:avLst/>
              </a:prstGeom>
              <a:solidFill>
                <a:srgbClr val="DBEDE4"/>
              </a:solidFill>
              <a:ln w="12700">
                <a:solidFill>
                  <a:schemeClr val="accent2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de-CH"/>
              </a:p>
            </p:txBody>
          </p:sp>
          <p:sp>
            <p:nvSpPr>
              <p:cNvPr id="2025555" name="Rectangle 1107">
                <a:extLst>
                  <a:ext uri="{FF2B5EF4-FFF2-40B4-BE49-F238E27FC236}">
                    <a16:creationId xmlns:a16="http://schemas.microsoft.com/office/drawing/2014/main" id="{E3ACE14B-FCBD-42B7-AC30-567A69DBE6C5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968" y="2784"/>
                <a:ext cx="1288" cy="1464"/>
              </a:xfrm>
              <a:prstGeom prst="rect">
                <a:avLst/>
              </a:prstGeom>
              <a:solidFill>
                <a:srgbClr val="DBEDE4"/>
              </a:solidFill>
              <a:ln w="12700">
                <a:solidFill>
                  <a:schemeClr val="accent2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de-CH"/>
              </a:p>
            </p:txBody>
          </p:sp>
          <p:sp>
            <p:nvSpPr>
              <p:cNvPr id="2025556" name="Text Box 1108">
                <a:extLst>
                  <a:ext uri="{FF2B5EF4-FFF2-40B4-BE49-F238E27FC236}">
                    <a16:creationId xmlns:a16="http://schemas.microsoft.com/office/drawing/2014/main" id="{40D44461-485E-4F19-92BF-A9765FFDA73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88" y="2792"/>
                <a:ext cx="1144" cy="3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de-DE" altLang="de-DE">
                    <a:solidFill>
                      <a:schemeClr val="hlink"/>
                    </a:solidFill>
                  </a:rPr>
                  <a:t>Stakeholder</a:t>
                </a:r>
                <a:br>
                  <a:rPr lang="de-DE" altLang="de-DE">
                    <a:solidFill>
                      <a:schemeClr val="hlink"/>
                    </a:solidFill>
                  </a:rPr>
                </a:br>
                <a:r>
                  <a:rPr lang="de-DE" altLang="de-DE">
                    <a:solidFill>
                      <a:schemeClr val="hlink"/>
                    </a:solidFill>
                  </a:rPr>
                  <a:t>Dialog</a:t>
                </a:r>
              </a:p>
            </p:txBody>
          </p:sp>
          <p:sp>
            <p:nvSpPr>
              <p:cNvPr id="2025568" name="Text Box 1120">
                <a:extLst>
                  <a:ext uri="{FF2B5EF4-FFF2-40B4-BE49-F238E27FC236}">
                    <a16:creationId xmlns:a16="http://schemas.microsoft.com/office/drawing/2014/main" id="{E6688973-1C0F-4BFD-BFAC-4FCDFE92C3C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88" y="2784"/>
                <a:ext cx="1144" cy="3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de-DE" altLang="de-DE">
                    <a:solidFill>
                      <a:schemeClr val="hlink"/>
                    </a:solidFill>
                  </a:rPr>
                  <a:t>Communication</a:t>
                </a:r>
                <a:br>
                  <a:rPr lang="de-DE" altLang="de-DE">
                    <a:solidFill>
                      <a:schemeClr val="hlink"/>
                    </a:solidFill>
                  </a:rPr>
                </a:br>
                <a:r>
                  <a:rPr lang="de-DE" altLang="de-DE">
                    <a:solidFill>
                      <a:schemeClr val="hlink"/>
                    </a:solidFill>
                  </a:rPr>
                  <a:t>to the public</a:t>
                </a:r>
              </a:p>
            </p:txBody>
          </p:sp>
          <p:sp>
            <p:nvSpPr>
              <p:cNvPr id="2025569" name="Text Box 1121">
                <a:extLst>
                  <a:ext uri="{FF2B5EF4-FFF2-40B4-BE49-F238E27FC236}">
                    <a16:creationId xmlns:a16="http://schemas.microsoft.com/office/drawing/2014/main" id="{41FE0383-09FB-4A84-AC89-9FED9AB39D0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12" y="2576"/>
                <a:ext cx="119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de-DE" altLang="de-DE"/>
                  <a:t>„Procedures“</a:t>
                </a:r>
              </a:p>
            </p:txBody>
          </p:sp>
          <p:sp>
            <p:nvSpPr>
              <p:cNvPr id="2025571" name="Oval 1123">
                <a:extLst>
                  <a:ext uri="{FF2B5EF4-FFF2-40B4-BE49-F238E27FC236}">
                    <a16:creationId xmlns:a16="http://schemas.microsoft.com/office/drawing/2014/main" id="{7E095D86-B4D2-4C74-83F6-4AE11B0940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4" y="3876"/>
                <a:ext cx="298" cy="124"/>
              </a:xfrm>
              <a:prstGeom prst="ellipse">
                <a:avLst/>
              </a:prstGeom>
              <a:solidFill>
                <a:srgbClr val="EFEFDE"/>
              </a:solidFill>
              <a:ln w="3175">
                <a:solidFill>
                  <a:schemeClr val="hlink"/>
                </a:solidFill>
                <a:round/>
                <a:headEnd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 altLang="de-DE" sz="900">
                  <a:solidFill>
                    <a:schemeClr val="hlink"/>
                  </a:solidFill>
                </a:endParaRPr>
              </a:p>
            </p:txBody>
          </p:sp>
          <p:sp>
            <p:nvSpPr>
              <p:cNvPr id="2025572" name="Text Box 1124">
                <a:extLst>
                  <a:ext uri="{FF2B5EF4-FFF2-40B4-BE49-F238E27FC236}">
                    <a16:creationId xmlns:a16="http://schemas.microsoft.com/office/drawing/2014/main" id="{FDCDEFAA-D0F3-47B6-B189-C731F316DA3E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3234" y="3724"/>
                <a:ext cx="723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spcBef>
                    <a:spcPct val="50000"/>
                  </a:spcBef>
                  <a:buClrTx/>
                  <a:buFontTx/>
                  <a:buNone/>
                </a:pPr>
                <a:r>
                  <a:rPr lang="de-DE" altLang="de-DE" sz="1000">
                    <a:solidFill>
                      <a:srgbClr val="000000"/>
                    </a:solidFill>
                  </a:rPr>
                  <a:t>Internal Management</a:t>
                </a:r>
                <a:br>
                  <a:rPr lang="de-DE" altLang="de-DE" sz="1000">
                    <a:solidFill>
                      <a:srgbClr val="000000"/>
                    </a:solidFill>
                  </a:rPr>
                </a:br>
                <a:r>
                  <a:rPr lang="de-DE" altLang="de-DE" sz="1000">
                    <a:solidFill>
                      <a:srgbClr val="000000"/>
                    </a:solidFill>
                  </a:rPr>
                  <a:t>Process</a:t>
                </a:r>
                <a:endParaRPr lang="en-US" altLang="de-DE" sz="1000"/>
              </a:p>
            </p:txBody>
          </p:sp>
          <p:sp>
            <p:nvSpPr>
              <p:cNvPr id="2025573" name="Arc 1125">
                <a:extLst>
                  <a:ext uri="{FF2B5EF4-FFF2-40B4-BE49-F238E27FC236}">
                    <a16:creationId xmlns:a16="http://schemas.microsoft.com/office/drawing/2014/main" id="{56045820-1A6A-4D84-A937-E132C07EC336}"/>
                  </a:ext>
                </a:extLst>
              </p:cNvPr>
              <p:cNvSpPr>
                <a:spLocks/>
              </p:cNvSpPr>
              <p:nvPr>
                <p:custDataLst>
                  <p:tags r:id="rId1"/>
                </p:custDataLst>
              </p:nvPr>
            </p:nvSpPr>
            <p:spPr bwMode="gray">
              <a:xfrm flipH="1" flipV="1">
                <a:off x="3167" y="4000"/>
                <a:ext cx="486" cy="105"/>
              </a:xfrm>
              <a:custGeom>
                <a:avLst/>
                <a:gdLst>
                  <a:gd name="G0" fmla="+- 0 0 0"/>
                  <a:gd name="G1" fmla="+- 20690 0 0"/>
                  <a:gd name="G2" fmla="+- 21600 0 0"/>
                  <a:gd name="T0" fmla="*/ 6204 w 21491"/>
                  <a:gd name="T1" fmla="*/ 0 h 20690"/>
                  <a:gd name="T2" fmla="*/ 21491 w 21491"/>
                  <a:gd name="T3" fmla="*/ 18527 h 20690"/>
                  <a:gd name="T4" fmla="*/ 0 w 21491"/>
                  <a:gd name="T5" fmla="*/ 20690 h 20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91" h="20690" fill="none" extrusionOk="0">
                    <a:moveTo>
                      <a:pt x="6203" y="0"/>
                    </a:moveTo>
                    <a:cubicBezTo>
                      <a:pt x="14580" y="2511"/>
                      <a:pt x="20615" y="9826"/>
                      <a:pt x="21491" y="18526"/>
                    </a:cubicBezTo>
                  </a:path>
                  <a:path w="21491" h="20690" stroke="0" extrusionOk="0">
                    <a:moveTo>
                      <a:pt x="6203" y="0"/>
                    </a:moveTo>
                    <a:cubicBezTo>
                      <a:pt x="14580" y="2511"/>
                      <a:pt x="20615" y="9826"/>
                      <a:pt x="21491" y="18526"/>
                    </a:cubicBezTo>
                    <a:lnTo>
                      <a:pt x="0" y="20690"/>
                    </a:lnTo>
                    <a:close/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tx1"/>
                        </a:gs>
                        <a:gs pos="50000">
                          <a:schemeClr val="tx2"/>
                        </a:gs>
                        <a:gs pos="100000">
                          <a:schemeClr val="tx1"/>
                        </a:gs>
                      </a:gsLst>
                      <a:lin ang="27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de-CH"/>
              </a:p>
            </p:txBody>
          </p:sp>
          <p:sp>
            <p:nvSpPr>
              <p:cNvPr id="2025574" name="Arc 1126">
                <a:extLst>
                  <a:ext uri="{FF2B5EF4-FFF2-40B4-BE49-F238E27FC236}">
                    <a16:creationId xmlns:a16="http://schemas.microsoft.com/office/drawing/2014/main" id="{87C7E7CB-956D-4A6A-89B8-13E55F47D58B}"/>
                  </a:ext>
                </a:extLst>
              </p:cNvPr>
              <p:cNvSpPr>
                <a:spLocks/>
              </p:cNvSpPr>
              <p:nvPr>
                <p:custDataLst>
                  <p:tags r:id="rId2"/>
                </p:custDataLst>
              </p:nvPr>
            </p:nvSpPr>
            <p:spPr bwMode="gray">
              <a:xfrm flipV="1">
                <a:off x="3487" y="3947"/>
                <a:ext cx="556" cy="153"/>
              </a:xfrm>
              <a:custGeom>
                <a:avLst/>
                <a:gdLst>
                  <a:gd name="G0" fmla="+- 0 0 0"/>
                  <a:gd name="G1" fmla="+- 19132 0 0"/>
                  <a:gd name="G2" fmla="+- 21600 0 0"/>
                  <a:gd name="T0" fmla="*/ 10027 w 21600"/>
                  <a:gd name="T1" fmla="*/ 0 h 19132"/>
                  <a:gd name="T2" fmla="*/ 21600 w 21600"/>
                  <a:gd name="T3" fmla="*/ 19132 h 19132"/>
                  <a:gd name="T4" fmla="*/ 0 w 21600"/>
                  <a:gd name="T5" fmla="*/ 19132 h 19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19132" fill="none" extrusionOk="0">
                    <a:moveTo>
                      <a:pt x="10026" y="0"/>
                    </a:moveTo>
                    <a:cubicBezTo>
                      <a:pt x="17142" y="3729"/>
                      <a:pt x="21600" y="11098"/>
                      <a:pt x="21600" y="19132"/>
                    </a:cubicBezTo>
                  </a:path>
                  <a:path w="21600" h="19132" stroke="0" extrusionOk="0">
                    <a:moveTo>
                      <a:pt x="10026" y="0"/>
                    </a:moveTo>
                    <a:cubicBezTo>
                      <a:pt x="17142" y="3729"/>
                      <a:pt x="21600" y="11098"/>
                      <a:pt x="21600" y="19132"/>
                    </a:cubicBezTo>
                    <a:lnTo>
                      <a:pt x="0" y="19132"/>
                    </a:lnTo>
                    <a:close/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tx1"/>
                        </a:gs>
                        <a:gs pos="50000">
                          <a:schemeClr val="tx2"/>
                        </a:gs>
                        <a:gs pos="100000">
                          <a:schemeClr val="tx1"/>
                        </a:gs>
                      </a:gsLst>
                      <a:lin ang="27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de-CH"/>
              </a:p>
            </p:txBody>
          </p:sp>
          <p:sp>
            <p:nvSpPr>
              <p:cNvPr id="2025575" name="Arc 1127">
                <a:extLst>
                  <a:ext uri="{FF2B5EF4-FFF2-40B4-BE49-F238E27FC236}">
                    <a16:creationId xmlns:a16="http://schemas.microsoft.com/office/drawing/2014/main" id="{0DE5F922-C589-430A-88EB-C12B4281FB9B}"/>
                  </a:ext>
                </a:extLst>
              </p:cNvPr>
              <p:cNvSpPr>
                <a:spLocks/>
              </p:cNvSpPr>
              <p:nvPr>
                <p:custDataLst>
                  <p:tags r:id="rId3"/>
                </p:custDataLst>
              </p:nvPr>
            </p:nvSpPr>
            <p:spPr bwMode="gray">
              <a:xfrm flipH="1">
                <a:off x="3146" y="3688"/>
                <a:ext cx="332" cy="18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tx1"/>
                        </a:gs>
                        <a:gs pos="50000">
                          <a:schemeClr val="tx2"/>
                        </a:gs>
                        <a:gs pos="100000">
                          <a:schemeClr val="tx1"/>
                        </a:gs>
                      </a:gsLst>
                      <a:lin ang="27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de-CH"/>
              </a:p>
            </p:txBody>
          </p:sp>
          <p:sp>
            <p:nvSpPr>
              <p:cNvPr id="2025576" name="Arc 1128">
                <a:extLst>
                  <a:ext uri="{FF2B5EF4-FFF2-40B4-BE49-F238E27FC236}">
                    <a16:creationId xmlns:a16="http://schemas.microsoft.com/office/drawing/2014/main" id="{6152A20C-CB6A-473F-AE20-9F604FDFDF3C}"/>
                  </a:ext>
                </a:extLst>
              </p:cNvPr>
              <p:cNvSpPr>
                <a:spLocks/>
              </p:cNvSpPr>
              <p:nvPr>
                <p:custDataLst>
                  <p:tags r:id="rId4"/>
                </p:custDataLst>
              </p:nvPr>
            </p:nvSpPr>
            <p:spPr bwMode="gray">
              <a:xfrm>
                <a:off x="3711" y="3689"/>
                <a:ext cx="332" cy="18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582"/>
                  <a:gd name="T1" fmla="*/ 0 h 21600"/>
                  <a:gd name="T2" fmla="*/ 21582 w 21582"/>
                  <a:gd name="T3" fmla="*/ 20723 h 21600"/>
                  <a:gd name="T4" fmla="*/ 0 w 21582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2" h="21600" fill="none" extrusionOk="0">
                    <a:moveTo>
                      <a:pt x="-1" y="0"/>
                    </a:moveTo>
                    <a:cubicBezTo>
                      <a:pt x="11588" y="0"/>
                      <a:pt x="21111" y="9144"/>
                      <a:pt x="21582" y="20722"/>
                    </a:cubicBezTo>
                  </a:path>
                  <a:path w="21582" h="21600" stroke="0" extrusionOk="0">
                    <a:moveTo>
                      <a:pt x="-1" y="0"/>
                    </a:moveTo>
                    <a:cubicBezTo>
                      <a:pt x="11588" y="0"/>
                      <a:pt x="21111" y="9144"/>
                      <a:pt x="21582" y="20722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tx1"/>
                        </a:gs>
                        <a:gs pos="50000">
                          <a:schemeClr val="tx2"/>
                        </a:gs>
                        <a:gs pos="100000">
                          <a:schemeClr val="tx1"/>
                        </a:gs>
                      </a:gsLst>
                      <a:lin ang="27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de-CH"/>
              </a:p>
            </p:txBody>
          </p:sp>
          <p:sp>
            <p:nvSpPr>
              <p:cNvPr id="2025577" name="Oval 1129">
                <a:extLst>
                  <a:ext uri="{FF2B5EF4-FFF2-40B4-BE49-F238E27FC236}">
                    <a16:creationId xmlns:a16="http://schemas.microsoft.com/office/drawing/2014/main" id="{4FCF9800-2D3F-4729-BB6C-B056A46801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9" y="4032"/>
                <a:ext cx="288" cy="144"/>
              </a:xfrm>
              <a:prstGeom prst="ellipse">
                <a:avLst/>
              </a:prstGeom>
              <a:solidFill>
                <a:srgbClr val="EFEFDE"/>
              </a:solidFill>
              <a:ln w="3175">
                <a:solidFill>
                  <a:schemeClr val="hlink"/>
                </a:solidFill>
                <a:round/>
                <a:headEnd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 altLang="de-DE" sz="900">
                  <a:solidFill>
                    <a:schemeClr val="hlink"/>
                  </a:solidFill>
                </a:endParaRPr>
              </a:p>
            </p:txBody>
          </p:sp>
          <p:sp>
            <p:nvSpPr>
              <p:cNvPr id="2025578" name="Oval 1130">
                <a:extLst>
                  <a:ext uri="{FF2B5EF4-FFF2-40B4-BE49-F238E27FC236}">
                    <a16:creationId xmlns:a16="http://schemas.microsoft.com/office/drawing/2014/main" id="{20AFD9B8-6858-409E-82D7-72E897292E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79" y="3851"/>
                <a:ext cx="306" cy="163"/>
              </a:xfrm>
              <a:prstGeom prst="ellipse">
                <a:avLst/>
              </a:prstGeom>
              <a:solidFill>
                <a:srgbClr val="EFEFDE"/>
              </a:solidFill>
              <a:ln w="3175">
                <a:solidFill>
                  <a:schemeClr val="hlink"/>
                </a:solidFill>
                <a:round/>
                <a:headEnd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altLang="de-DE" sz="900">
                    <a:solidFill>
                      <a:schemeClr val="hlink"/>
                    </a:solidFill>
                  </a:rPr>
                  <a:t>  </a:t>
                </a:r>
              </a:p>
            </p:txBody>
          </p:sp>
          <p:sp>
            <p:nvSpPr>
              <p:cNvPr id="2025579" name="Oval 1131">
                <a:extLst>
                  <a:ext uri="{FF2B5EF4-FFF2-40B4-BE49-F238E27FC236}">
                    <a16:creationId xmlns:a16="http://schemas.microsoft.com/office/drawing/2014/main" id="{093830E5-81EF-4299-9C48-072DFD3073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86" y="3366"/>
                <a:ext cx="270" cy="143"/>
              </a:xfrm>
              <a:prstGeom prst="ellipse">
                <a:avLst/>
              </a:prstGeom>
              <a:solidFill>
                <a:srgbClr val="5973B5"/>
              </a:solidFill>
              <a:ln w="3175">
                <a:solidFill>
                  <a:schemeClr val="hlink"/>
                </a:solidFill>
                <a:round/>
                <a:headEnd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 altLang="de-DE" sz="800">
                  <a:solidFill>
                    <a:schemeClr val="bg1"/>
                  </a:solidFill>
                </a:endParaRPr>
              </a:p>
            </p:txBody>
          </p:sp>
          <p:sp>
            <p:nvSpPr>
              <p:cNvPr id="2025580" name="Oval 1132">
                <a:extLst>
                  <a:ext uri="{FF2B5EF4-FFF2-40B4-BE49-F238E27FC236}">
                    <a16:creationId xmlns:a16="http://schemas.microsoft.com/office/drawing/2014/main" id="{958ED67B-8940-4A03-AF12-F1C1E59F05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7" y="3350"/>
                <a:ext cx="269" cy="143"/>
              </a:xfrm>
              <a:prstGeom prst="ellipse">
                <a:avLst/>
              </a:prstGeom>
              <a:solidFill>
                <a:srgbClr val="5973B5"/>
              </a:solidFill>
              <a:ln w="3175">
                <a:solidFill>
                  <a:schemeClr val="hlink"/>
                </a:solidFill>
                <a:round/>
                <a:headEnd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 altLang="de-DE" sz="800">
                  <a:solidFill>
                    <a:schemeClr val="bg1"/>
                  </a:solidFill>
                </a:endParaRPr>
              </a:p>
            </p:txBody>
          </p:sp>
          <p:sp>
            <p:nvSpPr>
              <p:cNvPr id="2025582" name="Arc 1134">
                <a:extLst>
                  <a:ext uri="{FF2B5EF4-FFF2-40B4-BE49-F238E27FC236}">
                    <a16:creationId xmlns:a16="http://schemas.microsoft.com/office/drawing/2014/main" id="{CDC7ECC7-74A0-4C1E-AA23-2CFF4E5E26B5}"/>
                  </a:ext>
                </a:extLst>
              </p:cNvPr>
              <p:cNvSpPr>
                <a:spLocks/>
              </p:cNvSpPr>
              <p:nvPr>
                <p:custDataLst>
                  <p:tags r:id="rId5"/>
                </p:custDataLst>
              </p:nvPr>
            </p:nvSpPr>
            <p:spPr bwMode="gray">
              <a:xfrm>
                <a:off x="3700" y="3209"/>
                <a:ext cx="360" cy="158"/>
              </a:xfrm>
              <a:custGeom>
                <a:avLst/>
                <a:gdLst>
                  <a:gd name="G0" fmla="+- 0 0 0"/>
                  <a:gd name="G1" fmla="+- 21562 0 0"/>
                  <a:gd name="G2" fmla="+- 21600 0 0"/>
                  <a:gd name="T0" fmla="*/ 1276 w 21600"/>
                  <a:gd name="T1" fmla="*/ 0 h 22084"/>
                  <a:gd name="T2" fmla="*/ 21594 w 21600"/>
                  <a:gd name="T3" fmla="*/ 22084 h 22084"/>
                  <a:gd name="T4" fmla="*/ 0 w 21600"/>
                  <a:gd name="T5" fmla="*/ 21562 h 220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2084" fill="none" extrusionOk="0">
                    <a:moveTo>
                      <a:pt x="1276" y="-1"/>
                    </a:moveTo>
                    <a:cubicBezTo>
                      <a:pt x="12689" y="675"/>
                      <a:pt x="21600" y="10128"/>
                      <a:pt x="21600" y="21562"/>
                    </a:cubicBezTo>
                    <a:cubicBezTo>
                      <a:pt x="21600" y="21736"/>
                      <a:pt x="21597" y="21910"/>
                      <a:pt x="21593" y="22083"/>
                    </a:cubicBezTo>
                  </a:path>
                  <a:path w="21600" h="22084" stroke="0" extrusionOk="0">
                    <a:moveTo>
                      <a:pt x="1276" y="-1"/>
                    </a:moveTo>
                    <a:cubicBezTo>
                      <a:pt x="12689" y="675"/>
                      <a:pt x="21600" y="10128"/>
                      <a:pt x="21600" y="21562"/>
                    </a:cubicBezTo>
                    <a:cubicBezTo>
                      <a:pt x="21600" y="21736"/>
                      <a:pt x="21597" y="21910"/>
                      <a:pt x="21593" y="22083"/>
                    </a:cubicBezTo>
                    <a:lnTo>
                      <a:pt x="0" y="21562"/>
                    </a:lnTo>
                    <a:close/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tx1"/>
                        </a:gs>
                        <a:gs pos="50000">
                          <a:schemeClr val="tx2"/>
                        </a:gs>
                        <a:gs pos="100000">
                          <a:schemeClr val="tx1"/>
                        </a:gs>
                      </a:gsLst>
                      <a:lin ang="27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de-CH"/>
              </a:p>
            </p:txBody>
          </p:sp>
          <p:sp>
            <p:nvSpPr>
              <p:cNvPr id="2025583" name="Arc 1135">
                <a:extLst>
                  <a:ext uri="{FF2B5EF4-FFF2-40B4-BE49-F238E27FC236}">
                    <a16:creationId xmlns:a16="http://schemas.microsoft.com/office/drawing/2014/main" id="{948D36FA-927F-4E9C-A843-F5FB097FA464}"/>
                  </a:ext>
                </a:extLst>
              </p:cNvPr>
              <p:cNvSpPr>
                <a:spLocks/>
              </p:cNvSpPr>
              <p:nvPr>
                <p:custDataLst>
                  <p:tags r:id="rId6"/>
                </p:custDataLst>
              </p:nvPr>
            </p:nvSpPr>
            <p:spPr bwMode="gray">
              <a:xfrm flipH="1">
                <a:off x="3118" y="3209"/>
                <a:ext cx="360" cy="155"/>
              </a:xfrm>
              <a:custGeom>
                <a:avLst/>
                <a:gdLst>
                  <a:gd name="G0" fmla="+- 0 0 0"/>
                  <a:gd name="G1" fmla="+- 21553 0 0"/>
                  <a:gd name="G2" fmla="+- 21600 0 0"/>
                  <a:gd name="T0" fmla="*/ 1419 w 21600"/>
                  <a:gd name="T1" fmla="*/ 0 h 21553"/>
                  <a:gd name="T2" fmla="*/ 21600 w 21600"/>
                  <a:gd name="T3" fmla="*/ 21553 h 21553"/>
                  <a:gd name="T4" fmla="*/ 0 w 21600"/>
                  <a:gd name="T5" fmla="*/ 21553 h 215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553" fill="none" extrusionOk="0">
                    <a:moveTo>
                      <a:pt x="1419" y="-1"/>
                    </a:moveTo>
                    <a:cubicBezTo>
                      <a:pt x="12772" y="747"/>
                      <a:pt x="21600" y="10174"/>
                      <a:pt x="21600" y="21553"/>
                    </a:cubicBezTo>
                  </a:path>
                  <a:path w="21600" h="21553" stroke="0" extrusionOk="0">
                    <a:moveTo>
                      <a:pt x="1419" y="-1"/>
                    </a:moveTo>
                    <a:cubicBezTo>
                      <a:pt x="12772" y="747"/>
                      <a:pt x="21600" y="10174"/>
                      <a:pt x="21600" y="21553"/>
                    </a:cubicBezTo>
                    <a:lnTo>
                      <a:pt x="0" y="21553"/>
                    </a:lnTo>
                    <a:close/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tx1"/>
                        </a:gs>
                        <a:gs pos="50000">
                          <a:schemeClr val="tx2"/>
                        </a:gs>
                        <a:gs pos="100000">
                          <a:schemeClr val="tx1"/>
                        </a:gs>
                      </a:gsLst>
                      <a:lin ang="27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de-CH"/>
              </a:p>
            </p:txBody>
          </p:sp>
          <p:sp>
            <p:nvSpPr>
              <p:cNvPr id="2025584" name="Arc 1136">
                <a:extLst>
                  <a:ext uri="{FF2B5EF4-FFF2-40B4-BE49-F238E27FC236}">
                    <a16:creationId xmlns:a16="http://schemas.microsoft.com/office/drawing/2014/main" id="{661822BB-2627-4D0C-BDAD-0C18B8F5373D}"/>
                  </a:ext>
                </a:extLst>
              </p:cNvPr>
              <p:cNvSpPr>
                <a:spLocks/>
              </p:cNvSpPr>
              <p:nvPr>
                <p:custDataLst>
                  <p:tags r:id="rId7"/>
                </p:custDataLst>
              </p:nvPr>
            </p:nvSpPr>
            <p:spPr bwMode="gray">
              <a:xfrm flipH="1" flipV="1">
                <a:off x="3102" y="3484"/>
                <a:ext cx="376" cy="16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516"/>
                  <a:gd name="T1" fmla="*/ 0 h 21600"/>
                  <a:gd name="T2" fmla="*/ 21516 w 21516"/>
                  <a:gd name="T3" fmla="*/ 19699 h 21600"/>
                  <a:gd name="T4" fmla="*/ 0 w 2151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16" h="21600" fill="none" extrusionOk="0">
                    <a:moveTo>
                      <a:pt x="-1" y="0"/>
                    </a:moveTo>
                    <a:cubicBezTo>
                      <a:pt x="11192" y="0"/>
                      <a:pt x="20531" y="8549"/>
                      <a:pt x="21516" y="19698"/>
                    </a:cubicBezTo>
                  </a:path>
                  <a:path w="21516" h="21600" stroke="0" extrusionOk="0">
                    <a:moveTo>
                      <a:pt x="-1" y="0"/>
                    </a:moveTo>
                    <a:cubicBezTo>
                      <a:pt x="11192" y="0"/>
                      <a:pt x="20531" y="8549"/>
                      <a:pt x="21516" y="19698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tx1"/>
                        </a:gs>
                        <a:gs pos="50000">
                          <a:schemeClr val="tx2"/>
                        </a:gs>
                        <a:gs pos="100000">
                          <a:schemeClr val="tx1"/>
                        </a:gs>
                      </a:gsLst>
                      <a:lin ang="27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de-CH"/>
              </a:p>
            </p:txBody>
          </p:sp>
          <p:sp>
            <p:nvSpPr>
              <p:cNvPr id="2025585" name="Arc 1137">
                <a:extLst>
                  <a:ext uri="{FF2B5EF4-FFF2-40B4-BE49-F238E27FC236}">
                    <a16:creationId xmlns:a16="http://schemas.microsoft.com/office/drawing/2014/main" id="{11BAD571-23FD-4A52-8608-E346724A7644}"/>
                  </a:ext>
                </a:extLst>
              </p:cNvPr>
              <p:cNvSpPr>
                <a:spLocks/>
              </p:cNvSpPr>
              <p:nvPr>
                <p:custDataLst>
                  <p:tags r:id="rId8"/>
                </p:custDataLst>
              </p:nvPr>
            </p:nvSpPr>
            <p:spPr bwMode="gray">
              <a:xfrm flipV="1">
                <a:off x="3702" y="3504"/>
                <a:ext cx="358" cy="157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tx1"/>
                        </a:gs>
                        <a:gs pos="50000">
                          <a:schemeClr val="tx2"/>
                        </a:gs>
                        <a:gs pos="100000">
                          <a:schemeClr val="tx1"/>
                        </a:gs>
                      </a:gsLst>
                      <a:lin ang="27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de-CH"/>
              </a:p>
            </p:txBody>
          </p:sp>
          <p:sp>
            <p:nvSpPr>
              <p:cNvPr id="2025586" name="Text Box 1138">
                <a:extLst>
                  <a:ext uri="{FF2B5EF4-FFF2-40B4-BE49-F238E27FC236}">
                    <a16:creationId xmlns:a16="http://schemas.microsoft.com/office/drawing/2014/main" id="{D91606AD-8FB3-49AB-8480-9362C133CD67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3296" y="3262"/>
                <a:ext cx="615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de-DE" sz="1000"/>
                  <a:t>Stakeholder</a:t>
                </a:r>
                <a:br>
                  <a:rPr lang="en-US" altLang="de-DE" sz="1000"/>
                </a:br>
                <a:r>
                  <a:rPr lang="en-US" altLang="de-DE" sz="1000"/>
                  <a:t>Engagement</a:t>
                </a:r>
                <a:br>
                  <a:rPr lang="en-US" altLang="de-DE" sz="1000"/>
                </a:br>
                <a:r>
                  <a:rPr lang="en-US" altLang="de-DE" sz="1000"/>
                  <a:t>Process</a:t>
                </a:r>
              </a:p>
            </p:txBody>
          </p:sp>
          <p:sp>
            <p:nvSpPr>
              <p:cNvPr id="2025587" name="Oval 1139">
                <a:extLst>
                  <a:ext uri="{FF2B5EF4-FFF2-40B4-BE49-F238E27FC236}">
                    <a16:creationId xmlns:a16="http://schemas.microsoft.com/office/drawing/2014/main" id="{6CF1729A-915A-443F-A5E6-41907461B5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64" y="3610"/>
                <a:ext cx="275" cy="115"/>
              </a:xfrm>
              <a:prstGeom prst="ellipse">
                <a:avLst/>
              </a:prstGeom>
              <a:solidFill>
                <a:srgbClr val="EFEFDE"/>
              </a:solidFill>
              <a:ln w="3175">
                <a:solidFill>
                  <a:schemeClr val="hlink"/>
                </a:solidFill>
                <a:round/>
                <a:headEnd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 altLang="de-DE" sz="900">
                  <a:solidFill>
                    <a:schemeClr val="hlink"/>
                  </a:solidFill>
                </a:endParaRPr>
              </a:p>
            </p:txBody>
          </p:sp>
          <p:pic>
            <p:nvPicPr>
              <p:cNvPr id="2025588" name="Picture 1140">
                <a:extLst>
                  <a:ext uri="{FF2B5EF4-FFF2-40B4-BE49-F238E27FC236}">
                    <a16:creationId xmlns:a16="http://schemas.microsoft.com/office/drawing/2014/main" id="{15C2018E-E9C8-41A6-A3FA-425C6EFE38A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88" y="2976"/>
                <a:ext cx="358" cy="19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025581" name="Oval 1133">
                <a:extLst>
                  <a:ext uri="{FF2B5EF4-FFF2-40B4-BE49-F238E27FC236}">
                    <a16:creationId xmlns:a16="http://schemas.microsoft.com/office/drawing/2014/main" id="{645A223F-88CC-4A70-801E-04D9A0E8AF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3" y="3127"/>
                <a:ext cx="271" cy="143"/>
              </a:xfrm>
              <a:prstGeom prst="ellipse">
                <a:avLst/>
              </a:prstGeom>
              <a:solidFill>
                <a:srgbClr val="5973B5"/>
              </a:solidFill>
              <a:ln w="3175">
                <a:solidFill>
                  <a:schemeClr val="hlink"/>
                </a:solidFill>
                <a:round/>
                <a:headEnd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 altLang="de-DE" sz="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025589" name="Text Box 1141">
              <a:extLst>
                <a:ext uri="{FF2B5EF4-FFF2-40B4-BE49-F238E27FC236}">
                  <a16:creationId xmlns:a16="http://schemas.microsoft.com/office/drawing/2014/main" id="{8F218D78-E60A-4C1A-BDB5-7F40415FFA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0" y="3160"/>
              <a:ext cx="2328" cy="10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90500" indent="-190500" algn="l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82600" algn="l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l"/>
              </a:pPr>
              <a:r>
                <a:rPr lang="de-DE" altLang="de-DE" sz="1200"/>
                <a:t>Ilustrated printed</a:t>
              </a:r>
              <a:br>
                <a:rPr lang="de-DE" altLang="de-DE" sz="1200"/>
              </a:br>
              <a:r>
                <a:rPr lang="de-DE" altLang="de-DE" sz="1200"/>
                <a:t>annual reports</a:t>
              </a:r>
            </a:p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l"/>
              </a:pPr>
              <a:r>
                <a:rPr lang="de-DE" altLang="de-DE" sz="1200"/>
                <a:t>Ongoing reporting</a:t>
              </a:r>
              <a:br>
                <a:rPr lang="de-DE" altLang="de-DE" sz="1200"/>
              </a:br>
              <a:r>
                <a:rPr lang="de-DE" altLang="de-DE" sz="1200"/>
                <a:t>on the corporate website</a:t>
              </a:r>
            </a:p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l"/>
              </a:pPr>
              <a:r>
                <a:rPr lang="de-DE" altLang="de-DE" sz="1200"/>
                <a:t>Others „Mise en Scène“ </a:t>
              </a:r>
              <a:br>
                <a:rPr lang="de-DE" altLang="de-DE" sz="1200"/>
              </a:br>
              <a:r>
                <a:rPr lang="de-DE" altLang="de-DE" sz="1200"/>
                <a:t>of a company‘s essence </a:t>
              </a:r>
              <a:br>
                <a:rPr lang="de-DE" altLang="de-DE" sz="1200"/>
              </a:br>
              <a:r>
                <a:rPr lang="de-DE" altLang="de-DE" sz="1200"/>
                <a:t>(e.g. Swiss Re </a:t>
              </a:r>
              <a:br>
                <a:rPr lang="de-DE" altLang="de-DE" sz="1200"/>
              </a:br>
              <a:r>
                <a:rPr lang="de-DE" altLang="de-DE" sz="1200"/>
                <a:t> Rüschlikon...)</a:t>
              </a:r>
            </a:p>
          </p:txBody>
        </p:sp>
      </p:grpSp>
      <p:grpSp>
        <p:nvGrpSpPr>
          <p:cNvPr id="2025601" name="Group 1153">
            <a:extLst>
              <a:ext uri="{FF2B5EF4-FFF2-40B4-BE49-F238E27FC236}">
                <a16:creationId xmlns:a16="http://schemas.microsoft.com/office/drawing/2014/main" id="{D43D88A5-1D2F-4B32-B959-958BEE0B21E0}"/>
              </a:ext>
            </a:extLst>
          </p:cNvPr>
          <p:cNvGrpSpPr>
            <a:grpSpLocks/>
          </p:cNvGrpSpPr>
          <p:nvPr/>
        </p:nvGrpSpPr>
        <p:grpSpPr bwMode="auto">
          <a:xfrm>
            <a:off x="139700" y="4089400"/>
            <a:ext cx="4305300" cy="2674938"/>
            <a:chOff x="88" y="2576"/>
            <a:chExt cx="2712" cy="1685"/>
          </a:xfrm>
        </p:grpSpPr>
        <p:sp>
          <p:nvSpPr>
            <p:cNvPr id="2025552" name="Rectangle 1104">
              <a:extLst>
                <a:ext uri="{FF2B5EF4-FFF2-40B4-BE49-F238E27FC236}">
                  <a16:creationId xmlns:a16="http://schemas.microsoft.com/office/drawing/2014/main" id="{D2119033-B31C-443D-84D2-55B786C0FB7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8" y="2608"/>
              <a:ext cx="2712" cy="144"/>
            </a:xfrm>
            <a:prstGeom prst="rect">
              <a:avLst/>
            </a:prstGeom>
            <a:solidFill>
              <a:srgbClr val="DBEDE4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2025519" name="Rectangle 1071">
              <a:extLst>
                <a:ext uri="{FF2B5EF4-FFF2-40B4-BE49-F238E27FC236}">
                  <a16:creationId xmlns:a16="http://schemas.microsoft.com/office/drawing/2014/main" id="{F6294319-89B7-4D5F-97C4-D7FA3BECCD3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512" y="2792"/>
              <a:ext cx="1288" cy="1464"/>
            </a:xfrm>
            <a:prstGeom prst="rect">
              <a:avLst/>
            </a:prstGeom>
            <a:solidFill>
              <a:srgbClr val="DBEDE4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2025516" name="Rectangle 1068">
              <a:extLst>
                <a:ext uri="{FF2B5EF4-FFF2-40B4-BE49-F238E27FC236}">
                  <a16:creationId xmlns:a16="http://schemas.microsoft.com/office/drawing/2014/main" id="{7E709061-45AA-471C-A91A-96115A74C9B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8" y="2784"/>
              <a:ext cx="1288" cy="1464"/>
            </a:xfrm>
            <a:prstGeom prst="rect">
              <a:avLst/>
            </a:prstGeom>
            <a:solidFill>
              <a:srgbClr val="DBEDE4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2025507" name="Text Box 1059">
              <a:extLst>
                <a:ext uri="{FF2B5EF4-FFF2-40B4-BE49-F238E27FC236}">
                  <a16:creationId xmlns:a16="http://schemas.microsoft.com/office/drawing/2014/main" id="{6ABAFC58-DDCE-4376-BB1C-BFD847B16F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8" y="2776"/>
              <a:ext cx="114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>
                  <a:solidFill>
                    <a:schemeClr val="hlink"/>
                  </a:solidFill>
                </a:rPr>
                <a:t>Background Info</a:t>
              </a:r>
            </a:p>
          </p:txBody>
        </p:sp>
        <p:sp>
          <p:nvSpPr>
            <p:cNvPr id="2025523" name="Text Box 1075">
              <a:extLst>
                <a:ext uri="{FF2B5EF4-FFF2-40B4-BE49-F238E27FC236}">
                  <a16:creationId xmlns:a16="http://schemas.microsoft.com/office/drawing/2014/main" id="{64CD73D9-CC75-4B57-BB1A-2E35445169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4" y="3048"/>
              <a:ext cx="1224" cy="10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90500" indent="-190500" algn="l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82600" algn="l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l"/>
              </a:pPr>
              <a:r>
                <a:rPr lang="de-DE" altLang="de-DE" sz="1200"/>
                <a:t>„Theory of Business“</a:t>
              </a:r>
            </a:p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l"/>
              </a:pPr>
              <a:r>
                <a:rPr lang="de-DE" altLang="de-DE" sz="1200"/>
                <a:t>Strategy</a:t>
              </a:r>
            </a:p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l"/>
              </a:pPr>
              <a:r>
                <a:rPr lang="de-DE" altLang="de-DE" sz="1200"/>
                <a:t>Business Model</a:t>
              </a:r>
            </a:p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l"/>
              </a:pPr>
              <a:r>
                <a:rPr lang="de-DE" altLang="de-DE" sz="1200"/>
                <a:t>Management challenges and</a:t>
              </a:r>
              <a:br>
                <a:rPr lang="de-DE" altLang="de-DE" sz="1200"/>
              </a:br>
              <a:r>
                <a:rPr lang="de-DE" altLang="de-DE" sz="1200"/>
                <a:t>opportunities &amp; risks</a:t>
              </a:r>
            </a:p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l"/>
              </a:pPr>
              <a:r>
                <a:rPr lang="de-DE" altLang="de-DE" sz="1200"/>
                <a:t>Stories / examples</a:t>
              </a:r>
            </a:p>
          </p:txBody>
        </p:sp>
        <p:grpSp>
          <p:nvGrpSpPr>
            <p:cNvPr id="2025543" name="Group 1095">
              <a:extLst>
                <a:ext uri="{FF2B5EF4-FFF2-40B4-BE49-F238E27FC236}">
                  <a16:creationId xmlns:a16="http://schemas.microsoft.com/office/drawing/2014/main" id="{F2511F12-DAC7-4962-B429-597AB8E65C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76" y="3006"/>
              <a:ext cx="1136" cy="1082"/>
              <a:chOff x="1760" y="2006"/>
              <a:chExt cx="1952" cy="1962"/>
            </a:xfrm>
          </p:grpSpPr>
          <p:sp>
            <p:nvSpPr>
              <p:cNvPr id="2025534" name="Text Box 1086">
                <a:extLst>
                  <a:ext uri="{FF2B5EF4-FFF2-40B4-BE49-F238E27FC236}">
                    <a16:creationId xmlns:a16="http://schemas.microsoft.com/office/drawing/2014/main" id="{C2741739-94AB-4A98-ADCD-94BB1D3924B5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1916" y="2006"/>
                <a:ext cx="1796" cy="414"/>
              </a:xfrm>
              <a:prstGeom prst="rect">
                <a:avLst/>
              </a:prstGeom>
              <a:solidFill>
                <a:srgbClr val="E1E3EF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lIns="0" tIns="0" rIns="0" bIns="0" anchor="ctr" anchorCtr="1"/>
              <a:lstStyle/>
              <a:p>
                <a:pPr eaLnBrk="0" hangingPunct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de-DE" sz="1100">
                    <a:solidFill>
                      <a:schemeClr val="tx2"/>
                    </a:solidFill>
                  </a:rPr>
                  <a:t>Strategy Implementation</a:t>
                </a:r>
                <a:br>
                  <a:rPr lang="en-US" altLang="de-DE" sz="1100">
                    <a:solidFill>
                      <a:schemeClr val="tx2"/>
                    </a:solidFill>
                  </a:rPr>
                </a:br>
                <a:r>
                  <a:rPr lang="en-US" altLang="de-DE" sz="1100">
                    <a:solidFill>
                      <a:schemeClr val="tx2"/>
                    </a:solidFill>
                  </a:rPr>
                  <a:t>/ Total Performance</a:t>
                </a:r>
              </a:p>
            </p:txBody>
          </p:sp>
          <p:sp>
            <p:nvSpPr>
              <p:cNvPr id="2025535" name="Text Box 1087">
                <a:extLst>
                  <a:ext uri="{FF2B5EF4-FFF2-40B4-BE49-F238E27FC236}">
                    <a16:creationId xmlns:a16="http://schemas.microsoft.com/office/drawing/2014/main" id="{037ADC8E-5187-4851-8522-B30FDD6F9419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1916" y="3039"/>
                <a:ext cx="1796" cy="414"/>
              </a:xfrm>
              <a:prstGeom prst="rect">
                <a:avLst/>
              </a:prstGeom>
              <a:solidFill>
                <a:srgbClr val="E1E3EF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lIns="0" tIns="0" rIns="0" bIns="0" anchor="ctr" anchorCtr="1"/>
              <a:lstStyle/>
              <a:p>
                <a:pPr eaLnBrk="0" hangingPunct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de-DE" sz="1100">
                    <a:solidFill>
                      <a:schemeClr val="tx2"/>
                    </a:solidFill>
                  </a:rPr>
                  <a:t>Operations:</a:t>
                </a:r>
                <a:br>
                  <a:rPr lang="en-US" altLang="de-DE" sz="1100">
                    <a:solidFill>
                      <a:schemeClr val="tx2"/>
                    </a:solidFill>
                  </a:rPr>
                </a:br>
                <a:r>
                  <a:rPr lang="en-US" altLang="de-DE" sz="1100">
                    <a:solidFill>
                      <a:schemeClr val="tx2"/>
                    </a:solidFill>
                  </a:rPr>
                  <a:t>CRM + Fulfillment</a:t>
                </a:r>
              </a:p>
            </p:txBody>
          </p:sp>
          <p:sp>
            <p:nvSpPr>
              <p:cNvPr id="2025536" name="Text Box 1088">
                <a:extLst>
                  <a:ext uri="{FF2B5EF4-FFF2-40B4-BE49-F238E27FC236}">
                    <a16:creationId xmlns:a16="http://schemas.microsoft.com/office/drawing/2014/main" id="{68569804-9E6F-4B23-8D66-05EF7738AA02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1916" y="3554"/>
                <a:ext cx="1796" cy="414"/>
              </a:xfrm>
              <a:prstGeom prst="rect">
                <a:avLst/>
              </a:prstGeom>
              <a:solidFill>
                <a:srgbClr val="E1E3EF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lIns="0" tIns="0" rIns="0" bIns="0" anchor="ctr" anchorCtr="1"/>
              <a:lstStyle/>
              <a:p>
                <a:pPr eaLnBrk="0" hangingPunct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de-DE" sz="1100">
                    <a:solidFill>
                      <a:schemeClr val="tx2"/>
                    </a:solidFill>
                  </a:rPr>
                  <a:t>Resource management (HR, Fin.,Alliances,IT)</a:t>
                </a:r>
              </a:p>
            </p:txBody>
          </p:sp>
          <p:sp>
            <p:nvSpPr>
              <p:cNvPr id="2025537" name="Text Box 1089">
                <a:extLst>
                  <a:ext uri="{FF2B5EF4-FFF2-40B4-BE49-F238E27FC236}">
                    <a16:creationId xmlns:a16="http://schemas.microsoft.com/office/drawing/2014/main" id="{3536ECFA-DDF9-4766-9583-59A3D72CE8D4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1916" y="2515"/>
                <a:ext cx="1796" cy="413"/>
              </a:xfrm>
              <a:prstGeom prst="rect">
                <a:avLst/>
              </a:prstGeom>
              <a:solidFill>
                <a:srgbClr val="E1E3EF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lIns="0" tIns="0" rIns="0" bIns="0" anchor="ctr" anchorCtr="1"/>
              <a:lstStyle/>
              <a:p>
                <a:pPr eaLnBrk="0" hangingPunct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de-DE" sz="1100">
                    <a:solidFill>
                      <a:schemeClr val="tx2"/>
                    </a:solidFill>
                  </a:rPr>
                  <a:t>Product innovation</a:t>
                </a:r>
              </a:p>
            </p:txBody>
          </p:sp>
          <p:sp>
            <p:nvSpPr>
              <p:cNvPr id="2025538" name="Line 1090">
                <a:extLst>
                  <a:ext uri="{FF2B5EF4-FFF2-40B4-BE49-F238E27FC236}">
                    <a16:creationId xmlns:a16="http://schemas.microsoft.com/office/drawing/2014/main" id="{B64C93EE-53EE-4C6B-9DDA-9B92C51511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60" y="2176"/>
                <a:ext cx="0" cy="1592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CH"/>
              </a:p>
            </p:txBody>
          </p:sp>
          <p:sp>
            <p:nvSpPr>
              <p:cNvPr id="2025539" name="Line 1091">
                <a:extLst>
                  <a:ext uri="{FF2B5EF4-FFF2-40B4-BE49-F238E27FC236}">
                    <a16:creationId xmlns:a16="http://schemas.microsoft.com/office/drawing/2014/main" id="{918EB863-A4ED-4A0A-920E-3742415321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60" y="2176"/>
                <a:ext cx="15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CH"/>
              </a:p>
            </p:txBody>
          </p:sp>
          <p:sp>
            <p:nvSpPr>
              <p:cNvPr id="2025540" name="Line 1092">
                <a:extLst>
                  <a:ext uri="{FF2B5EF4-FFF2-40B4-BE49-F238E27FC236}">
                    <a16:creationId xmlns:a16="http://schemas.microsoft.com/office/drawing/2014/main" id="{29845B3C-415D-42B4-A428-320892CBDC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60" y="2712"/>
                <a:ext cx="15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CH"/>
              </a:p>
            </p:txBody>
          </p:sp>
          <p:sp>
            <p:nvSpPr>
              <p:cNvPr id="2025541" name="Line 1093">
                <a:extLst>
                  <a:ext uri="{FF2B5EF4-FFF2-40B4-BE49-F238E27FC236}">
                    <a16:creationId xmlns:a16="http://schemas.microsoft.com/office/drawing/2014/main" id="{DF78745B-F3CD-4E9F-BB13-CC44E1CC58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60" y="3240"/>
                <a:ext cx="15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CH"/>
              </a:p>
            </p:txBody>
          </p:sp>
          <p:sp>
            <p:nvSpPr>
              <p:cNvPr id="2025542" name="Line 1094">
                <a:extLst>
                  <a:ext uri="{FF2B5EF4-FFF2-40B4-BE49-F238E27FC236}">
                    <a16:creationId xmlns:a16="http://schemas.microsoft.com/office/drawing/2014/main" id="{CFF6DD34-ED9C-4CFC-A34E-7E51FA4619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60" y="3768"/>
                <a:ext cx="15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CH"/>
              </a:p>
            </p:txBody>
          </p:sp>
        </p:grpSp>
        <p:sp>
          <p:nvSpPr>
            <p:cNvPr id="2025544" name="Text Box 1096">
              <a:extLst>
                <a:ext uri="{FF2B5EF4-FFF2-40B4-BE49-F238E27FC236}">
                  <a16:creationId xmlns:a16="http://schemas.microsoft.com/office/drawing/2014/main" id="{1FC926AD-DFB7-4AA9-B1BB-C685B6BF26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08" y="2784"/>
              <a:ext cx="114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>
                  <a:solidFill>
                    <a:schemeClr val="hlink"/>
                  </a:solidFill>
                </a:rPr>
                <a:t>KPIs / Measures</a:t>
              </a:r>
            </a:p>
          </p:txBody>
        </p:sp>
        <p:sp>
          <p:nvSpPr>
            <p:cNvPr id="2025546" name="Text Box 1098">
              <a:extLst>
                <a:ext uri="{FF2B5EF4-FFF2-40B4-BE49-F238E27FC236}">
                  <a16:creationId xmlns:a16="http://schemas.microsoft.com/office/drawing/2014/main" id="{7C996AA0-4EB4-4DD3-90ED-515ADE7A73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0" y="2576"/>
              <a:ext cx="119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/>
                <a:t>„Content“</a:t>
              </a:r>
            </a:p>
          </p:txBody>
        </p:sp>
        <p:sp>
          <p:nvSpPr>
            <p:cNvPr id="2025600" name="Text Box 1152">
              <a:extLst>
                <a:ext uri="{FF2B5EF4-FFF2-40B4-BE49-F238E27FC236}">
                  <a16:creationId xmlns:a16="http://schemas.microsoft.com/office/drawing/2014/main" id="{17FEFB8E-8993-4157-A742-71496C64AB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24" y="4088"/>
              <a:ext cx="111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1200"/>
                <a:t>„Tableau de Bord“</a:t>
              </a:r>
            </a:p>
          </p:txBody>
        </p:sp>
      </p:grp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8546" name="Rectangle 2">
            <a:extLst>
              <a:ext uri="{FF2B5EF4-FFF2-40B4-BE49-F238E27FC236}">
                <a16:creationId xmlns:a16="http://schemas.microsoft.com/office/drawing/2014/main" id="{6AB44111-B575-4A5E-B7AA-41F69AED2F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Sources</a:t>
            </a:r>
          </a:p>
        </p:txBody>
      </p:sp>
      <p:sp>
        <p:nvSpPr>
          <p:cNvPr id="2028547" name="Rectangle 3">
            <a:extLst>
              <a:ext uri="{FF2B5EF4-FFF2-40B4-BE49-F238E27FC236}">
                <a16:creationId xmlns:a16="http://schemas.microsoft.com/office/drawing/2014/main" id="{D9D68360-058C-41FD-A297-49C31BAEC8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 sz="1400"/>
              <a:t>FASB Business Reporting Research Project: Improving Business Reporting, Jan 2001</a:t>
            </a:r>
            <a:br>
              <a:rPr lang="de-DE" altLang="de-DE" sz="1400"/>
            </a:br>
            <a:r>
              <a:rPr lang="de-DE" altLang="de-DE" sz="1400">
                <a:hlinkClick r:id="rId2"/>
              </a:rPr>
              <a:t>http://www.fasb.org/brrp/BRRP2.pdf</a:t>
            </a:r>
            <a:br>
              <a:rPr lang="de-DE" altLang="de-DE" sz="1400"/>
            </a:br>
            <a:endParaRPr lang="de-DE" altLang="de-DE" sz="1400"/>
          </a:p>
          <a:p>
            <a:pPr>
              <a:lnSpc>
                <a:spcPct val="90000"/>
              </a:lnSpc>
            </a:pPr>
            <a:r>
              <a:rPr lang="de-DE" altLang="de-DE" sz="1400"/>
              <a:t>SEC-Inspired Task Force: Strengthening Finanical Markets, May 2001</a:t>
            </a:r>
            <a:br>
              <a:rPr lang="de-DE" altLang="de-DE" sz="1400"/>
            </a:br>
            <a:r>
              <a:rPr lang="de-DE" altLang="de-DE" sz="1400">
                <a:hlinkClick r:id="rId3"/>
              </a:rPr>
              <a:t>http://www.fei.org/download/SEC-Taskforce-Final-6-6-2k1.pdf</a:t>
            </a:r>
            <a:br>
              <a:rPr lang="de-DE" altLang="de-DE" sz="1400"/>
            </a:br>
            <a:endParaRPr lang="de-DE" altLang="de-DE" sz="1400"/>
          </a:p>
          <a:p>
            <a:pPr>
              <a:lnSpc>
                <a:spcPct val="90000"/>
              </a:lnSpc>
            </a:pPr>
            <a:r>
              <a:rPr lang="de-DE" altLang="de-DE" sz="1400"/>
              <a:t>Baruch Lev: Intangibles – Management, Measurement, and Reporting, June 2001</a:t>
            </a:r>
            <a:br>
              <a:rPr lang="de-DE" altLang="de-DE" sz="1400"/>
            </a:br>
            <a:r>
              <a:rPr lang="de-DE" altLang="de-DE" sz="1400">
                <a:hlinkClick r:id="rId4"/>
              </a:rPr>
              <a:t>http://www.baruch-lev.com</a:t>
            </a:r>
            <a:br>
              <a:rPr lang="de-DE" altLang="de-DE" sz="1400"/>
            </a:br>
            <a:r>
              <a:rPr lang="de-DE" altLang="de-DE" sz="1400">
                <a:hlinkClick r:id="rId5"/>
              </a:rPr>
              <a:t>http://www.juergendaum.com/news/10_30_2001.htm</a:t>
            </a:r>
            <a:br>
              <a:rPr lang="de-DE" altLang="de-DE" sz="1400"/>
            </a:br>
            <a:endParaRPr lang="de-DE" altLang="de-DE" sz="1400"/>
          </a:p>
          <a:p>
            <a:pPr>
              <a:lnSpc>
                <a:spcPct val="90000"/>
              </a:lnSpc>
            </a:pPr>
            <a:r>
              <a:rPr lang="de-DE" altLang="de-DE" sz="1400"/>
              <a:t>Danish Agency for Trade and Industry: A Guideline for Intellectual Capital Statements, Nov 2000</a:t>
            </a:r>
            <a:br>
              <a:rPr lang="de-DE" altLang="de-DE" sz="1400"/>
            </a:br>
            <a:r>
              <a:rPr lang="de-DE" altLang="de-DE" sz="1400">
                <a:hlinkClick r:id="rId6"/>
              </a:rPr>
              <a:t>http://www.efs.dk/download/pdf/videnUK.pdf</a:t>
            </a:r>
            <a:br>
              <a:rPr lang="de-DE" altLang="de-DE" sz="1400"/>
            </a:br>
            <a:endParaRPr lang="de-DE" altLang="de-DE" sz="1400"/>
          </a:p>
          <a:p>
            <a:pPr>
              <a:lnSpc>
                <a:spcPct val="90000"/>
              </a:lnSpc>
            </a:pPr>
            <a:r>
              <a:rPr lang="de-DE" altLang="de-DE" sz="1400"/>
              <a:t>Global Reporting Initiative: Sustainability Reporting Guidelines 2002, Sept 2002</a:t>
            </a:r>
            <a:br>
              <a:rPr lang="de-DE" altLang="de-DE" sz="1400"/>
            </a:br>
            <a:r>
              <a:rPr lang="de-DE" altLang="de-DE" sz="1400">
                <a:hlinkClick r:id="rId7"/>
              </a:rPr>
              <a:t>http://www.globalreporting.org/GRIGuidelines/2002/gri_2002_guidelines.pdf</a:t>
            </a:r>
            <a:br>
              <a:rPr lang="de-DE" altLang="de-DE" sz="1400">
                <a:hlinkClick r:id="rId7"/>
              </a:rPr>
            </a:br>
            <a:r>
              <a:rPr lang="de-DE" altLang="de-DE" sz="1400">
                <a:hlinkClick r:id="rId7"/>
              </a:rPr>
              <a:t> </a:t>
            </a:r>
            <a:endParaRPr lang="de-DE" altLang="de-DE" sz="1400"/>
          </a:p>
          <a:p>
            <a:pPr>
              <a:lnSpc>
                <a:spcPct val="90000"/>
              </a:lnSpc>
            </a:pPr>
            <a:r>
              <a:rPr lang="de-DE" altLang="de-DE" sz="1400"/>
              <a:t>Juergen H. Daum: Intangible Assets and Value Creation, Dec 2002 (English), May 2002 (German)</a:t>
            </a:r>
            <a:br>
              <a:rPr lang="de-DE" altLang="de-DE" sz="1400"/>
            </a:br>
            <a:r>
              <a:rPr lang="de-DE" altLang="de-DE" sz="1400">
                <a:hlinkClick r:id="rId8"/>
              </a:rPr>
              <a:t>http://www.juergendaum.com/mybook.htm</a:t>
            </a:r>
            <a:br>
              <a:rPr lang="de-DE" altLang="de-DE" sz="1400"/>
            </a:br>
            <a:endParaRPr lang="de-DE" altLang="de-DE" sz="1400"/>
          </a:p>
          <a:p>
            <a:pPr>
              <a:lnSpc>
                <a:spcPct val="90000"/>
              </a:lnSpc>
            </a:pPr>
            <a:r>
              <a:rPr lang="de-DE" altLang="de-DE" sz="1400"/>
              <a:t>Juergen Daum‘s Website on Enterprise Management, Leadership and Business Control</a:t>
            </a:r>
            <a:br>
              <a:rPr lang="de-DE" altLang="de-DE" sz="1400"/>
            </a:br>
            <a:r>
              <a:rPr lang="de-DE" altLang="de-DE" sz="1400">
                <a:hlinkClick r:id="rId9"/>
              </a:rPr>
              <a:t>http://www.juergendaum.com</a:t>
            </a:r>
            <a:br>
              <a:rPr lang="de-DE" altLang="de-DE" sz="1400"/>
            </a:br>
            <a:r>
              <a:rPr lang="de-DE" altLang="de-DE" sz="1400"/>
              <a:t>especially the following reports are dealing with corporate reporting:</a:t>
            </a:r>
            <a:br>
              <a:rPr lang="de-DE" altLang="de-DE" sz="1400"/>
            </a:br>
            <a:r>
              <a:rPr lang="de-DE" altLang="de-DE" sz="1400">
                <a:hlinkClick r:id="rId10"/>
              </a:rPr>
              <a:t>http://www.juergendaum.com/news/09_22_2002.htm</a:t>
            </a:r>
            <a:br>
              <a:rPr lang="de-DE" altLang="de-DE" sz="1400"/>
            </a:br>
            <a:r>
              <a:rPr lang="de-DE" altLang="de-DE" sz="1400">
                <a:hlinkClick r:id="rId11"/>
              </a:rPr>
              <a:t>http://www.juergendaum.com/news/05_12_2001.htm</a:t>
            </a:r>
            <a:endParaRPr lang="de-DE" altLang="de-DE" sz="1400"/>
          </a:p>
          <a:p>
            <a:pPr>
              <a:lnSpc>
                <a:spcPct val="90000"/>
              </a:lnSpc>
            </a:pPr>
            <a:endParaRPr lang="de-DE" altLang="de-DE" sz="1400"/>
          </a:p>
          <a:p>
            <a:pPr>
              <a:lnSpc>
                <a:spcPct val="90000"/>
              </a:lnSpc>
            </a:pPr>
            <a:br>
              <a:rPr lang="de-DE" altLang="de-DE" sz="1400"/>
            </a:br>
            <a:r>
              <a:rPr lang="de-DE" altLang="de-DE" sz="1400"/>
              <a:t>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de-DE" altLang="de-DE" sz="1400"/>
          </a:p>
          <a:p>
            <a:pPr>
              <a:lnSpc>
                <a:spcPct val="90000"/>
              </a:lnSpc>
            </a:pPr>
            <a:endParaRPr lang="de-DE" altLang="de-DE" sz="1400"/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TAGGERGROUP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TAGGERGROUP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TAGGERGROUP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TAGGERGROUP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TAGGERGROUP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TAGGERGROUP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TAGGERGROUP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TAGGERGROUP" val="1"/>
</p:tagLst>
</file>

<file path=ppt/theme/theme1.xml><?xml version="1.0" encoding="utf-8"?>
<a:theme xmlns:a="http://schemas.openxmlformats.org/drawingml/2006/main" name="_Corporate2002">
  <a:themeElements>
    <a:clrScheme name="">
      <a:dk1>
        <a:srgbClr val="000000"/>
      </a:dk1>
      <a:lt1>
        <a:srgbClr val="FFFFFF"/>
      </a:lt1>
      <a:dk2>
        <a:srgbClr val="333333"/>
      </a:dk2>
      <a:lt2>
        <a:srgbClr val="B2B2B2"/>
      </a:lt2>
      <a:accent1>
        <a:srgbClr val="FF9900"/>
      </a:accent1>
      <a:accent2>
        <a:srgbClr val="4D4D4D"/>
      </a:accent2>
      <a:accent3>
        <a:srgbClr val="FFFFFF"/>
      </a:accent3>
      <a:accent4>
        <a:srgbClr val="000000"/>
      </a:accent4>
      <a:accent5>
        <a:srgbClr val="FFCAAA"/>
      </a:accent5>
      <a:accent6>
        <a:srgbClr val="454545"/>
      </a:accent6>
      <a:hlink>
        <a:srgbClr val="003366"/>
      </a:hlink>
      <a:folHlink>
        <a:srgbClr val="777777"/>
      </a:folHlink>
    </a:clrScheme>
    <a:fontScheme name="_Corporate2002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48B00"/>
          </a:buClr>
          <a:buSzTx/>
          <a:buFont typeface="Wingdings" panose="05000000000000000000" pitchFamily="2" charset="2"/>
          <a:buNone/>
          <a:tabLst/>
          <a:defRPr kumimoji="0" lang="en-US" altLang="de-DE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48B00"/>
          </a:buClr>
          <a:buSzTx/>
          <a:buFont typeface="Wingdings" panose="05000000000000000000" pitchFamily="2" charset="2"/>
          <a:buNone/>
          <a:tabLst/>
          <a:defRPr kumimoji="0" lang="en-US" altLang="de-DE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_Corporate20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Corporate20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Corporate20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Corporate20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Corporate20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Corporate20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Corporate20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Designs\_Corporate2002.pot</Template>
  <TotalTime>6929</TotalTime>
  <Pages>49</Pages>
  <Words>963</Words>
  <Application>Microsoft Office PowerPoint</Application>
  <PresentationFormat>Bildschirmpräsentation (4:3)</PresentationFormat>
  <Paragraphs>110</Paragraphs>
  <Slides>5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3" baseType="lpstr">
      <vt:lpstr>Arial</vt:lpstr>
      <vt:lpstr>Arial Black</vt:lpstr>
      <vt:lpstr>Times New Roman</vt:lpstr>
      <vt:lpstr>Wingdings</vt:lpstr>
      <vt:lpstr>Symbol</vt:lpstr>
      <vt:lpstr>Times</vt:lpstr>
      <vt:lpstr>_Corporate2002</vt:lpstr>
      <vt:lpstr>Adobe Photoshop Image</vt:lpstr>
      <vt:lpstr>Reporting and Communications Developments</vt:lpstr>
      <vt:lpstr>Today’s Corporate Reporting Challenges</vt:lpstr>
      <vt:lpstr>Today’s Corporate Reporting Challenges</vt:lpstr>
      <vt:lpstr>Corporate Reporting and Communication Developments</vt:lpstr>
      <vt:lpstr>Sources</vt:lpstr>
    </vt:vector>
  </TitlesOfParts>
  <Manager/>
  <Company>SAP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Reporting and Communications</dc:title>
  <dc:subject>Presentation at the Swiss Re Peer Discussion on Intangible Values, Nov. 6, 2002</dc:subject>
  <dc:creator>Juergen Daum</dc:creator>
  <cp:keywords/>
  <dc:description/>
  <cp:lastModifiedBy>Peter Bretscher</cp:lastModifiedBy>
  <cp:revision>864</cp:revision>
  <cp:lastPrinted>2002-05-19T08:19:36Z</cp:lastPrinted>
  <dcterms:created xsi:type="dcterms:W3CDTF">2001-04-10T11:07:31Z</dcterms:created>
  <dcterms:modified xsi:type="dcterms:W3CDTF">2021-01-06T05:05:59Z</dcterms:modified>
</cp:coreProperties>
</file>