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304" r:id="rId2"/>
    <p:sldId id="327" r:id="rId3"/>
    <p:sldId id="329" r:id="rId4"/>
    <p:sldId id="328" r:id="rId5"/>
    <p:sldId id="323" r:id="rId6"/>
    <p:sldId id="324" r:id="rId7"/>
  </p:sldIdLst>
  <p:sldSz cx="10020300" cy="7734300"/>
  <p:notesSz cx="6662738" cy="9832975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SwissReSans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SwissReSans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SwissReSans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SwissReSans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SwissReSans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SwissReSans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SwissReSans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SwissReSans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SwissReSan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4D4D4D"/>
    <a:srgbClr val="777777"/>
    <a:srgbClr val="FFFF66"/>
    <a:srgbClr val="FFFF00"/>
    <a:srgbClr val="99CC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738" y="-72"/>
      </p:cViewPr>
      <p:guideLst>
        <p:guide orient="horz" pos="1152"/>
        <p:guide pos="480"/>
      </p:guideLst>
    </p:cSldViewPr>
  </p:slide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488D64E7-35DC-40AB-877B-8E40DFA0EB8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de-DE"/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BE2EF3CC-7E9A-4D0A-A934-6EF35682866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000" y="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de-DE"/>
          </a:p>
        </p:txBody>
      </p:sp>
      <p:sp>
        <p:nvSpPr>
          <p:cNvPr id="102404" name="Rectangle 4">
            <a:extLst>
              <a:ext uri="{FF2B5EF4-FFF2-40B4-BE49-F238E27FC236}">
                <a16:creationId xmlns:a16="http://schemas.microsoft.com/office/drawing/2014/main" id="{61807476-C6C3-4C74-8702-727390F73A8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de-DE"/>
          </a:p>
        </p:txBody>
      </p:sp>
      <p:sp>
        <p:nvSpPr>
          <p:cNvPr id="102405" name="Rectangle 5">
            <a:extLst>
              <a:ext uri="{FF2B5EF4-FFF2-40B4-BE49-F238E27FC236}">
                <a16:creationId xmlns:a16="http://schemas.microsoft.com/office/drawing/2014/main" id="{0706AB1F-5B06-4E04-B305-9FB72E23096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93726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25E608-27BB-415D-A7B3-2585551739C6}" type="slidenum">
              <a:rPr lang="en-US" altLang="de-DE"/>
              <a:pPr/>
              <a:t>‹Nr.›</a:t>
            </a:fld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D5A476D-47AB-4AD6-9F3D-71477DF4CC7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F652BF4-06A6-405E-B085-B9EB4D0A3A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11BAC7ED-5EF8-4F96-A820-61463E06FAA2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44563" y="738188"/>
            <a:ext cx="47752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AF86E3E1-51AC-4F79-AF29-172456C57D7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text styles</a:t>
            </a:r>
          </a:p>
          <a:p>
            <a:pPr lvl="1"/>
            <a:r>
              <a:rPr lang="en-US" altLang="de-DE"/>
              <a:t>Second level</a:t>
            </a:r>
          </a:p>
          <a:p>
            <a:pPr lvl="2"/>
            <a:r>
              <a:rPr lang="en-US" altLang="de-DE"/>
              <a:t>Third level</a:t>
            </a:r>
          </a:p>
          <a:p>
            <a:pPr lvl="3"/>
            <a:r>
              <a:rPr lang="en-US" altLang="de-DE"/>
              <a:t>Fourth level</a:t>
            </a:r>
          </a:p>
          <a:p>
            <a:pPr lvl="4"/>
            <a:r>
              <a:rPr lang="en-US" altLang="de-DE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C920525B-6E31-417F-B436-0324391A732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04D4A2DC-7725-4501-8229-292A517C29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3E5A57-D871-4320-B3A6-205B6CFB287D}" type="slidenum">
              <a:rPr lang="en-US" altLang="de-DE"/>
              <a:pPr/>
              <a:t>‹Nr.›</a:t>
            </a:fld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SwissReSans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SwissReSans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SwissReSans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SwissReSans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SwissReSan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188745D-AA19-4830-8F44-DFBAC137B9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E707C7-39E2-44EA-97F3-B915A6D980AE}" type="slidenum">
              <a:rPr lang="en-US" altLang="de-DE"/>
              <a:pPr/>
              <a:t>2</a:t>
            </a:fld>
            <a:endParaRPr lang="en-US" altLang="de-DE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A8177D68-A954-4503-ABC4-B3054EA01F3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6D4EDFBD-06BF-4996-8EA8-F4B9AEB84C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EDAB959-0F17-4C95-A22D-7033E8B2AD6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altLang="de-DE" noProof="0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E227C62-1640-4476-B2EF-98EB9756952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>
            <a:lvl1pPr marL="0" indent="0" defTabSz="455613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de-DE" noProof="0"/>
              <a:t>Click to edit Master subtitle style</a:t>
            </a:r>
          </a:p>
        </p:txBody>
      </p:sp>
      <p:sp>
        <p:nvSpPr>
          <p:cNvPr id="3076" name="CI_TM_Company">
            <a:extLst>
              <a:ext uri="{FF2B5EF4-FFF2-40B4-BE49-F238E27FC236}">
                <a16:creationId xmlns:a16="http://schemas.microsoft.com/office/drawing/2014/main" id="{8030619A-87EB-41B3-A304-E3A1A7392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562725"/>
            <a:ext cx="24479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1475"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42950"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14425"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84313"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41513" defTabSz="7429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398713" defTabSz="7429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55913" defTabSz="7429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13113" defTabSz="7429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de-DE" sz="1100">
                <a:latin typeface="SwissReSans" pitchFamily="34" charset="0"/>
              </a:rPr>
              <a:t>Swiss Re</a:t>
            </a:r>
          </a:p>
        </p:txBody>
      </p:sp>
      <p:sp>
        <p:nvSpPr>
          <p:cNvPr id="3078" name="CI_TM_Logo">
            <a:extLst>
              <a:ext uri="{FF2B5EF4-FFF2-40B4-BE49-F238E27FC236}">
                <a16:creationId xmlns:a16="http://schemas.microsoft.com/office/drawing/2014/main" id="{D4AE65B5-4ADB-45E8-BD92-2E5866649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6163" y="6740525"/>
            <a:ext cx="555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1475"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42950"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14425"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84313"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41513" defTabSz="7429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398713" defTabSz="7429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55913" defTabSz="7429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13113" defTabSz="7429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de-DE" sz="1900">
                <a:latin typeface="NT4-Symbol" pitchFamily="2" charset="0"/>
              </a:rPr>
              <a:t> </a:t>
            </a:r>
          </a:p>
        </p:txBody>
      </p:sp>
      <p:sp>
        <p:nvSpPr>
          <p:cNvPr id="3079" name="CI_TM_Line">
            <a:extLst>
              <a:ext uri="{FF2B5EF4-FFF2-40B4-BE49-F238E27FC236}">
                <a16:creationId xmlns:a16="http://schemas.microsoft.com/office/drawing/2014/main" id="{7FC6A3A9-C6E7-492D-A7CC-432BD18374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6440488"/>
            <a:ext cx="8529638" cy="0"/>
          </a:xfrm>
          <a:prstGeom prst="line">
            <a:avLst/>
          </a:prstGeom>
          <a:noFill/>
          <a:ln w="18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3080" name="CI_TM_Line_oben">
            <a:extLst>
              <a:ext uri="{FF2B5EF4-FFF2-40B4-BE49-F238E27FC236}">
                <a16:creationId xmlns:a16="http://schemas.microsoft.com/office/drawing/2014/main" id="{2F318A27-6D17-44F6-8F80-2BAAB9BB7FD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825500"/>
            <a:ext cx="8529638" cy="0"/>
          </a:xfrm>
          <a:prstGeom prst="line">
            <a:avLst/>
          </a:prstGeom>
          <a:noFill/>
          <a:ln w="18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3081" name="CI_TM_Slide_Nr">
            <a:extLst>
              <a:ext uri="{FF2B5EF4-FFF2-40B4-BE49-F238E27FC236}">
                <a16:creationId xmlns:a16="http://schemas.microsoft.com/office/drawing/2014/main" id="{11AB35C2-5EE5-493F-8F37-59FA58DBF1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7D535DA-ADE7-43D2-94BB-1897C01DB813}" type="slidenum">
              <a:rPr lang="en-GB" altLang="de-DE"/>
              <a:pPr/>
              <a:t>‹Nr.›</a:t>
            </a:fld>
            <a:endParaRPr lang="en-GB" altLang="de-DE"/>
          </a:p>
        </p:txBody>
      </p:sp>
      <p:sp>
        <p:nvSpPr>
          <p:cNvPr id="3082" name="CI_SM_Document">
            <a:extLst>
              <a:ext uri="{FF2B5EF4-FFF2-40B4-BE49-F238E27FC236}">
                <a16:creationId xmlns:a16="http://schemas.microsoft.com/office/drawing/2014/main" id="{47D3CCB9-CA2B-4EE1-81DD-849BE4CEA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1375" y="6562725"/>
            <a:ext cx="2951163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1475"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42950"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14425"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84313"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41513" defTabSz="7429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398713" defTabSz="7429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55913" defTabSz="7429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13113" defTabSz="7429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de-DE" sz="1100">
                <a:latin typeface="SwissReSans" pitchFamily="34" charset="0"/>
              </a:rPr>
              <a:t>Intangible Values, 6 November 2002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793274-9A7C-4DDE-9BFB-F3527604D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E955038-52E4-45B0-9E69-0965116B5B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98AF1D6-9D1A-43BF-BF9F-7AAB84A7FD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2F2F4B-E399-4089-B6A6-A345058E101E}" type="slidenum">
              <a:rPr lang="en-GB" altLang="de-DE"/>
              <a:pPr/>
              <a:t>‹Nr.›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922391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43FC7D2-8AC7-45C0-AF85-97700728FA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59625" y="1162050"/>
            <a:ext cx="2132013" cy="523875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E0955EE-85C4-4F35-A67B-982CBCB4D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162050"/>
            <a:ext cx="6245225" cy="52387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FD5C692-82C9-4A94-AA98-2125F57E06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9E7C222-0881-4D4C-BBA8-604EE8CCDC9B}" type="slidenum">
              <a:rPr lang="en-GB" altLang="de-DE"/>
              <a:pPr/>
              <a:t>‹Nr.›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3479882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CDF9A4-5FFC-4997-B437-E784316FE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30CAA5-876E-4BBA-98FA-07CDAC8E9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899EE1-D484-4A3D-BC1F-B729EE6BE7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B0AE54C-2302-4E3C-8DDA-E9D4101BE118}" type="slidenum">
              <a:rPr lang="en-GB" altLang="de-DE"/>
              <a:pPr/>
              <a:t>‹Nr.›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2515455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1EF0D0-BA7B-4C56-A193-26C8FB083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1928813"/>
            <a:ext cx="8642350" cy="32162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7279035-68E5-43BC-A31A-4262813E82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5175250"/>
            <a:ext cx="8642350" cy="16922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4BDBF6C-668E-46C0-8A38-C3D56B4A89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FD666FB-0744-4A20-A9DA-705581136C5B}" type="slidenum">
              <a:rPr lang="en-GB" altLang="de-DE"/>
              <a:pPr/>
              <a:t>‹Nr.›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10377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1ACAA0-3893-4BED-BB38-DFCF2E0AA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7C664BF-1606-4EF7-8290-F8EB3463F6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41550"/>
            <a:ext cx="4187825" cy="41592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D4E388D-F177-475E-B501-47AE0B192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02225" y="2241550"/>
            <a:ext cx="4189413" cy="41592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842D59E-31F5-4ACE-B03C-7615635449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0974BF6-67CC-4101-8D26-BF69697A071B}" type="slidenum">
              <a:rPr lang="en-GB" altLang="de-DE"/>
              <a:pPr/>
              <a:t>‹Nr.›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2753938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EAB0D9-C4AD-4C18-99EA-49E8C857B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563" y="411163"/>
            <a:ext cx="8642350" cy="14954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DB4353A-3F7A-47EB-BA7F-D12CB6974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0563" y="1895475"/>
            <a:ext cx="4238625" cy="9302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B1EE70-CA10-4533-BF52-776BD27BD9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0563" y="2825750"/>
            <a:ext cx="4238625" cy="41544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FAC5B58-E46E-4C85-B311-B42C55380F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72063" y="1895475"/>
            <a:ext cx="4260850" cy="9302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B8B6F00-E2D2-4114-9F4D-20273FA5A0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72063" y="2825750"/>
            <a:ext cx="4260850" cy="41544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729A0EE-1FED-4020-8E88-E3D3ABFA0D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0C3E05-2C5D-4011-8F9D-4E90090A4F2D}" type="slidenum">
              <a:rPr lang="en-GB" altLang="de-DE"/>
              <a:pPr/>
              <a:t>‹Nr.›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3275808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DD564B-85F3-40F5-937B-FFBEC48E1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6119E7F-9CD4-47CC-8342-0106F833B4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B9A8B81-6733-4A2B-BFDE-D96F96854A00}" type="slidenum">
              <a:rPr lang="en-GB" altLang="de-DE"/>
              <a:pPr/>
              <a:t>‹Nr.›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2270701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B50A618B-5101-47A9-9E4B-D55F9176B5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F1A5372-4593-408F-9793-87501E254B03}" type="slidenum">
              <a:rPr lang="en-GB" altLang="de-DE"/>
              <a:pPr/>
              <a:t>‹Nr.›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2276864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DE97B7-23F2-4A7F-9F23-9DD4E83C9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563" y="515938"/>
            <a:ext cx="3232150" cy="180498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6FFE09-DBA2-4453-9371-9CF98777D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9263" y="1112838"/>
            <a:ext cx="5073650" cy="5497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06F060-52B9-487E-8246-946BDFA1EF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0563" y="2320925"/>
            <a:ext cx="3232150" cy="42973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E39134D-D9EA-4FBD-B810-9D17C85591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F204DB-08EE-4278-B585-5D1A0C609BC9}" type="slidenum">
              <a:rPr lang="en-GB" altLang="de-DE"/>
              <a:pPr/>
              <a:t>‹Nr.›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1217620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EE19AE-1270-4760-95AB-1B4CCC435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563" y="515938"/>
            <a:ext cx="3232150" cy="180498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DF972DE-7635-49BE-A6C1-A7DD11061F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59263" y="1112838"/>
            <a:ext cx="5073650" cy="54975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C0D26C7-D984-42F5-BAD0-0FEAF0E30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0563" y="2320925"/>
            <a:ext cx="3232150" cy="42973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E90D64E-D3F8-467F-AF45-6296CF58DC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F6DACA-A2F7-4DF9-96A6-EBDE6EFC33F2}" type="slidenum">
              <a:rPr lang="en-GB" altLang="de-DE"/>
              <a:pPr/>
              <a:t>‹Nr.›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2537817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3D29564-626C-4DF0-A310-49DC6B7203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162050"/>
            <a:ext cx="85280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E8C7302-E356-4731-927B-F54E0621CF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241550"/>
            <a:ext cx="8529638" cy="415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text styles</a:t>
            </a:r>
          </a:p>
          <a:p>
            <a:pPr lvl="1"/>
            <a:r>
              <a:rPr lang="en-US" altLang="de-DE"/>
              <a:t>Second level</a:t>
            </a:r>
          </a:p>
          <a:p>
            <a:pPr lvl="2"/>
            <a:r>
              <a:rPr lang="en-US" altLang="de-DE"/>
              <a:t>Third level</a:t>
            </a:r>
          </a:p>
          <a:p>
            <a:pPr lvl="3"/>
            <a:r>
              <a:rPr lang="en-US" altLang="de-DE"/>
              <a:t>Fourth level</a:t>
            </a:r>
          </a:p>
          <a:p>
            <a:pPr lvl="4"/>
            <a:r>
              <a:rPr lang="en-US" altLang="de-DE"/>
              <a:t>Fifth level</a:t>
            </a:r>
          </a:p>
        </p:txBody>
      </p:sp>
      <p:sp>
        <p:nvSpPr>
          <p:cNvPr id="2052" name="CI_SM_Company">
            <a:extLst>
              <a:ext uri="{FF2B5EF4-FFF2-40B4-BE49-F238E27FC236}">
                <a16:creationId xmlns:a16="http://schemas.microsoft.com/office/drawing/2014/main" id="{A9180954-A1A1-4BD0-9658-2E776779A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562725"/>
            <a:ext cx="24479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1475"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42950"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14425"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84313"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41513" defTabSz="7429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398713" defTabSz="7429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55913" defTabSz="7429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13113" defTabSz="7429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de-DE" sz="1100">
                <a:latin typeface="SwissReSans" pitchFamily="34" charset="0"/>
              </a:rPr>
              <a:t>Swiss Re</a:t>
            </a:r>
          </a:p>
        </p:txBody>
      </p:sp>
      <p:sp>
        <p:nvSpPr>
          <p:cNvPr id="2053" name="CI_SM_Document">
            <a:extLst>
              <a:ext uri="{FF2B5EF4-FFF2-40B4-BE49-F238E27FC236}">
                <a16:creationId xmlns:a16="http://schemas.microsoft.com/office/drawing/2014/main" id="{84669B9B-E16E-4B5B-A843-A7D1955DD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1375" y="6562725"/>
            <a:ext cx="2951163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1475"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42950"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14425"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84313"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41513" defTabSz="7429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398713" defTabSz="7429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55913" defTabSz="7429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13113" defTabSz="7429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de-DE" sz="1100">
                <a:latin typeface="SwissReSans" pitchFamily="34" charset="0"/>
              </a:rPr>
              <a:t>Intangible Values, 6 November 2002</a:t>
            </a:r>
          </a:p>
        </p:txBody>
      </p:sp>
      <p:sp>
        <p:nvSpPr>
          <p:cNvPr id="2054" name="CI_SM_Logo">
            <a:extLst>
              <a:ext uri="{FF2B5EF4-FFF2-40B4-BE49-F238E27FC236}">
                <a16:creationId xmlns:a16="http://schemas.microsoft.com/office/drawing/2014/main" id="{55C976D9-26BC-4D77-B124-06068461B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6163" y="6740525"/>
            <a:ext cx="29051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1475"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42950"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14425"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484313" defTabSz="7429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941513" defTabSz="7429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398713" defTabSz="7429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855913" defTabSz="7429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13113" defTabSz="7429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de-DE" sz="1900">
                <a:latin typeface="NT4-Symbol" pitchFamily="2" charset="0"/>
              </a:rPr>
              <a:t> </a:t>
            </a:r>
          </a:p>
        </p:txBody>
      </p:sp>
      <p:sp>
        <p:nvSpPr>
          <p:cNvPr id="2055" name="CI_SM_Line">
            <a:extLst>
              <a:ext uri="{FF2B5EF4-FFF2-40B4-BE49-F238E27FC236}">
                <a16:creationId xmlns:a16="http://schemas.microsoft.com/office/drawing/2014/main" id="{211C6F04-5DDD-4A97-BB50-5D61E495B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6440488"/>
            <a:ext cx="8529638" cy="0"/>
          </a:xfrm>
          <a:prstGeom prst="line">
            <a:avLst/>
          </a:prstGeom>
          <a:noFill/>
          <a:ln w="18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2056" name="CI_SM_Line_oben">
            <a:extLst>
              <a:ext uri="{FF2B5EF4-FFF2-40B4-BE49-F238E27FC236}">
                <a16:creationId xmlns:a16="http://schemas.microsoft.com/office/drawing/2014/main" id="{F12EB651-94AF-4C88-ABA0-866045D2A32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825500"/>
            <a:ext cx="8529638" cy="0"/>
          </a:xfrm>
          <a:prstGeom prst="line">
            <a:avLst/>
          </a:prstGeom>
          <a:noFill/>
          <a:ln w="18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2057" name="CI_SM_Slide_Nr">
            <a:extLst>
              <a:ext uri="{FF2B5EF4-FFF2-40B4-BE49-F238E27FC236}">
                <a16:creationId xmlns:a16="http://schemas.microsoft.com/office/drawing/2014/main" id="{E0FE3EC8-98E5-4D74-958C-D582EC885EC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7163" y="6562725"/>
            <a:ext cx="2444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r" defTabSz="742950">
              <a:defRPr sz="1100"/>
            </a:lvl1pPr>
          </a:lstStyle>
          <a:p>
            <a:fld id="{9BEE7B9F-882B-421B-9276-BAE55D4BCB51}" type="slidenum">
              <a:rPr lang="en-GB" altLang="de-DE"/>
              <a:pPr/>
              <a:t>‹Nr.›</a:t>
            </a:fld>
            <a:endParaRPr lang="en-GB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55613" rtl="0" eaLnBrk="0" fontAlgn="base" hangingPunct="0">
        <a:lnSpc>
          <a:spcPts val="2763"/>
        </a:lnSpc>
        <a:spcBef>
          <a:spcPct val="0"/>
        </a:spcBef>
        <a:spcAft>
          <a:spcPct val="0"/>
        </a:spcAft>
        <a:defRPr sz="2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5613" rtl="0" eaLnBrk="0" fontAlgn="base" hangingPunct="0">
        <a:lnSpc>
          <a:spcPts val="2763"/>
        </a:lnSpc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SwissReSans" pitchFamily="34" charset="0"/>
        </a:defRPr>
      </a:lvl2pPr>
      <a:lvl3pPr algn="l" defTabSz="455613" rtl="0" eaLnBrk="0" fontAlgn="base" hangingPunct="0">
        <a:lnSpc>
          <a:spcPts val="2763"/>
        </a:lnSpc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SwissReSans" pitchFamily="34" charset="0"/>
        </a:defRPr>
      </a:lvl3pPr>
      <a:lvl4pPr algn="l" defTabSz="455613" rtl="0" eaLnBrk="0" fontAlgn="base" hangingPunct="0">
        <a:lnSpc>
          <a:spcPts val="2763"/>
        </a:lnSpc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SwissReSans" pitchFamily="34" charset="0"/>
        </a:defRPr>
      </a:lvl4pPr>
      <a:lvl5pPr algn="l" defTabSz="455613" rtl="0" eaLnBrk="0" fontAlgn="base" hangingPunct="0">
        <a:lnSpc>
          <a:spcPts val="2763"/>
        </a:lnSpc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SwissReSans" pitchFamily="34" charset="0"/>
        </a:defRPr>
      </a:lvl5pPr>
      <a:lvl6pPr marL="457200" algn="l" defTabSz="455613" rtl="0" eaLnBrk="0" fontAlgn="base" hangingPunct="0">
        <a:lnSpc>
          <a:spcPts val="2763"/>
        </a:lnSpc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SwissReSans" pitchFamily="34" charset="0"/>
        </a:defRPr>
      </a:lvl6pPr>
      <a:lvl7pPr marL="914400" algn="l" defTabSz="455613" rtl="0" eaLnBrk="0" fontAlgn="base" hangingPunct="0">
        <a:lnSpc>
          <a:spcPts val="2763"/>
        </a:lnSpc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SwissReSans" pitchFamily="34" charset="0"/>
        </a:defRPr>
      </a:lvl7pPr>
      <a:lvl8pPr marL="1371600" algn="l" defTabSz="455613" rtl="0" eaLnBrk="0" fontAlgn="base" hangingPunct="0">
        <a:lnSpc>
          <a:spcPts val="2763"/>
        </a:lnSpc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SwissReSans" pitchFamily="34" charset="0"/>
        </a:defRPr>
      </a:lvl8pPr>
      <a:lvl9pPr marL="1828800" algn="l" defTabSz="455613" rtl="0" eaLnBrk="0" fontAlgn="base" hangingPunct="0">
        <a:lnSpc>
          <a:spcPts val="2763"/>
        </a:lnSpc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SwissReSans" pitchFamily="34" charset="0"/>
        </a:defRPr>
      </a:lvl9pPr>
    </p:titleStyle>
    <p:bodyStyle>
      <a:lvl1pPr marL="247650" indent="-247650" algn="l" defTabSz="479425" rtl="0" eaLnBrk="0" fontAlgn="base" hangingPunct="0">
        <a:lnSpc>
          <a:spcPct val="108000"/>
        </a:lnSpc>
        <a:spcBef>
          <a:spcPct val="80000"/>
        </a:spcBef>
        <a:spcAft>
          <a:spcPct val="0"/>
        </a:spcAft>
        <a:buChar char="•"/>
        <a:tabLst>
          <a:tab pos="2284413" algn="l"/>
        </a:tabLst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65175" indent="-263525" algn="l" defTabSz="479425" rtl="0" eaLnBrk="0" fontAlgn="base" hangingPunct="0">
        <a:lnSpc>
          <a:spcPct val="108000"/>
        </a:lnSpc>
        <a:spcBef>
          <a:spcPct val="80000"/>
        </a:spcBef>
        <a:spcAft>
          <a:spcPct val="0"/>
        </a:spcAft>
        <a:buChar char="–"/>
        <a:tabLst>
          <a:tab pos="2284413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84288" indent="-263525" algn="l" defTabSz="479425" rtl="0" eaLnBrk="0" fontAlgn="base" hangingPunct="0">
        <a:lnSpc>
          <a:spcPct val="108000"/>
        </a:lnSpc>
        <a:spcBef>
          <a:spcPct val="80000"/>
        </a:spcBef>
        <a:spcAft>
          <a:spcPct val="0"/>
        </a:spcAft>
        <a:buChar char="–"/>
        <a:tabLst>
          <a:tab pos="2284413" algn="l"/>
        </a:tabLst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803400" indent="-263525" algn="l" defTabSz="479425" rtl="0" eaLnBrk="0" fontAlgn="base" hangingPunct="0">
        <a:lnSpc>
          <a:spcPct val="108000"/>
        </a:lnSpc>
        <a:spcBef>
          <a:spcPct val="108000"/>
        </a:spcBef>
        <a:spcAft>
          <a:spcPct val="0"/>
        </a:spcAft>
        <a:buChar char="–"/>
        <a:tabLst>
          <a:tab pos="2284413" algn="l"/>
        </a:tabLst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320925" indent="-263525" algn="l" defTabSz="479425" rtl="0" eaLnBrk="0" fontAlgn="base" hangingPunct="0">
        <a:lnSpc>
          <a:spcPct val="108000"/>
        </a:lnSpc>
        <a:spcBef>
          <a:spcPct val="108000"/>
        </a:spcBef>
        <a:spcAft>
          <a:spcPct val="0"/>
        </a:spcAft>
        <a:buChar char="–"/>
        <a:tabLst>
          <a:tab pos="2284413" algn="l"/>
        </a:tabLst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Text Box 3">
            <a:extLst>
              <a:ext uri="{FF2B5EF4-FFF2-40B4-BE49-F238E27FC236}">
                <a16:creationId xmlns:a16="http://schemas.microsoft.com/office/drawing/2014/main" id="{226FF26E-F8FA-40BD-B1FD-027608159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295400"/>
            <a:ext cx="5864225" cy="399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sz="3200"/>
              <a:t>From Cost to Value</a:t>
            </a:r>
          </a:p>
          <a:p>
            <a:endParaRPr lang="en-US" altLang="de-DE" sz="2800"/>
          </a:p>
          <a:p>
            <a:r>
              <a:rPr lang="en-US" altLang="de-DE" sz="2800"/>
              <a:t>Peer Discussion on</a:t>
            </a:r>
          </a:p>
          <a:p>
            <a:r>
              <a:rPr lang="en-US" altLang="de-DE" sz="2800"/>
              <a:t>Intangible Values </a:t>
            </a:r>
          </a:p>
          <a:p>
            <a:endParaRPr lang="en-US" altLang="de-DE" sz="2800"/>
          </a:p>
          <a:p>
            <a:r>
              <a:rPr lang="en-US" altLang="de-DE" sz="2800"/>
              <a:t>Rüschlikon, 6 November 2002</a:t>
            </a:r>
          </a:p>
          <a:p>
            <a:endParaRPr lang="en-US" altLang="de-DE" sz="2800"/>
          </a:p>
          <a:p>
            <a:endParaRPr lang="en-US" altLang="de-DE" sz="2800"/>
          </a:p>
          <a:p>
            <a:r>
              <a:rPr lang="en-US" altLang="de-DE" sz="2800"/>
              <a:t>Fritz Gutbrodt</a:t>
            </a:r>
          </a:p>
        </p:txBody>
      </p:sp>
      <p:graphicFrame>
        <p:nvGraphicFramePr>
          <p:cNvPr id="61445" name="Object 5">
            <a:extLst>
              <a:ext uri="{FF2B5EF4-FFF2-40B4-BE49-F238E27FC236}">
                <a16:creationId xmlns:a16="http://schemas.microsoft.com/office/drawing/2014/main" id="{558B3C48-EEBB-4407-B101-024C41A929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34200" y="6629400"/>
          <a:ext cx="180975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2191320" imgH="767520" progId="Word.Document.8">
                  <p:embed/>
                </p:oleObj>
              </mc:Choice>
              <mc:Fallback>
                <p:oleObj name="Document" r:id="rId2" imgW="2191320" imgH="76752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6629400"/>
                        <a:ext cx="1809750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829EACF0-3CDB-4A9F-B026-D658AA6AAB4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933450"/>
            <a:ext cx="8528050" cy="590550"/>
          </a:xfrm>
        </p:spPr>
        <p:txBody>
          <a:bodyPr/>
          <a:lstStyle/>
          <a:p>
            <a:pPr>
              <a:lnSpc>
                <a:spcPts val="3400"/>
              </a:lnSpc>
            </a:pPr>
            <a:r>
              <a:rPr lang="en-US" altLang="de-DE"/>
              <a:t>Completing the Perspective: From Cost to Value</a:t>
            </a:r>
          </a:p>
        </p:txBody>
      </p:sp>
      <p:graphicFrame>
        <p:nvGraphicFramePr>
          <p:cNvPr id="94211" name="Object 3">
            <a:extLst>
              <a:ext uri="{FF2B5EF4-FFF2-40B4-BE49-F238E27FC236}">
                <a16:creationId xmlns:a16="http://schemas.microsoft.com/office/drawing/2014/main" id="{25B52899-3E89-4BB8-8917-721E4911D2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34200" y="6629400"/>
          <a:ext cx="180975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2191320" imgH="767520" progId="Word.Document.8">
                  <p:embed/>
                </p:oleObj>
              </mc:Choice>
              <mc:Fallback>
                <p:oleObj name="Document" r:id="rId3" imgW="2191320" imgH="76752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6629400"/>
                        <a:ext cx="1809750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13" name="AutoShape 5">
            <a:extLst>
              <a:ext uri="{FF2B5EF4-FFF2-40B4-BE49-F238E27FC236}">
                <a16:creationId xmlns:a16="http://schemas.microsoft.com/office/drawing/2014/main" id="{3C5BB052-0A7A-44C1-A71F-0F02A7CE4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63813"/>
            <a:ext cx="4191000" cy="3303587"/>
          </a:xfrm>
          <a:prstGeom prst="triangle">
            <a:avLst>
              <a:gd name="adj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altLang="de-DE"/>
          </a:p>
        </p:txBody>
      </p:sp>
      <p:sp>
        <p:nvSpPr>
          <p:cNvPr id="94214" name="Text Box 6">
            <a:extLst>
              <a:ext uri="{FF2B5EF4-FFF2-40B4-BE49-F238E27FC236}">
                <a16:creationId xmlns:a16="http://schemas.microsoft.com/office/drawing/2014/main" id="{4A3CC389-B4F9-4613-9295-38617B6BE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828800"/>
            <a:ext cx="1600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sz="1800" b="1"/>
              <a:t>Rü defines </a:t>
            </a:r>
          </a:p>
          <a:p>
            <a:r>
              <a:rPr lang="en-US" altLang="de-DE" sz="1800" b="1"/>
              <a:t>value drivers</a:t>
            </a:r>
          </a:p>
        </p:txBody>
      </p:sp>
      <p:sp>
        <p:nvSpPr>
          <p:cNvPr id="94215" name="Text Box 7">
            <a:extLst>
              <a:ext uri="{FF2B5EF4-FFF2-40B4-BE49-F238E27FC236}">
                <a16:creationId xmlns:a16="http://schemas.microsoft.com/office/drawing/2014/main" id="{D730A02F-EC8E-4212-8816-EFB534D19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257800"/>
            <a:ext cx="320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sz="1800" b="1"/>
              <a:t>Buyer determines value: </a:t>
            </a:r>
          </a:p>
          <a:p>
            <a:r>
              <a:rPr lang="en-US" altLang="de-DE" sz="1800" b="1"/>
              <a:t>“What is it worth to me?”</a:t>
            </a:r>
          </a:p>
        </p:txBody>
      </p:sp>
      <p:sp>
        <p:nvSpPr>
          <p:cNvPr id="94216" name="Text Box 8">
            <a:extLst>
              <a:ext uri="{FF2B5EF4-FFF2-40B4-BE49-F238E27FC236}">
                <a16:creationId xmlns:a16="http://schemas.microsoft.com/office/drawing/2014/main" id="{F6BD3025-7B49-4A9D-90B2-D504EE19D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226050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sz="1800" b="1"/>
              <a:t> Buyer and Rü</a:t>
            </a:r>
          </a:p>
          <a:p>
            <a:r>
              <a:rPr lang="en-US" altLang="de-DE" sz="1800" b="1"/>
              <a:t> assess value creation</a:t>
            </a:r>
          </a:p>
        </p:txBody>
      </p:sp>
      <p:sp>
        <p:nvSpPr>
          <p:cNvPr id="94217" name="Line 9">
            <a:extLst>
              <a:ext uri="{FF2B5EF4-FFF2-40B4-BE49-F238E27FC236}">
                <a16:creationId xmlns:a16="http://schemas.microsoft.com/office/drawing/2014/main" id="{D958DBF2-0705-49BE-B13F-83D9B4B42D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2971800"/>
            <a:ext cx="1295400" cy="16764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94218" name="Line 10">
            <a:extLst>
              <a:ext uri="{FF2B5EF4-FFF2-40B4-BE49-F238E27FC236}">
                <a16:creationId xmlns:a16="http://schemas.microsoft.com/office/drawing/2014/main" id="{80DAA26B-8521-4773-90A3-FBAE4BD8CC3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6248400"/>
            <a:ext cx="25146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94219" name="Line 11">
            <a:extLst>
              <a:ext uri="{FF2B5EF4-FFF2-40B4-BE49-F238E27FC236}">
                <a16:creationId xmlns:a16="http://schemas.microsoft.com/office/drawing/2014/main" id="{72C57D64-DF53-41AC-8106-FDA11CFBC662}"/>
              </a:ext>
            </a:extLst>
          </p:cNvPr>
          <p:cNvSpPr>
            <a:spLocks noChangeShapeType="1"/>
          </p:cNvSpPr>
          <p:nvPr/>
        </p:nvSpPr>
        <p:spPr bwMode="auto">
          <a:xfrm rot="354676" flipH="1" flipV="1">
            <a:off x="6083300" y="3059113"/>
            <a:ext cx="1447800" cy="14478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94220" name="AutoShape 12">
            <a:extLst>
              <a:ext uri="{FF2B5EF4-FFF2-40B4-BE49-F238E27FC236}">
                <a16:creationId xmlns:a16="http://schemas.microsoft.com/office/drawing/2014/main" id="{198DE930-E673-43DD-8029-E05544DCB7D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600" y="2133600"/>
            <a:ext cx="2743200" cy="1219200"/>
          </a:xfrm>
          <a:prstGeom prst="wedgeRoundRectCallout">
            <a:avLst>
              <a:gd name="adj1" fmla="val -52491"/>
              <a:gd name="adj2" fmla="val 99477"/>
              <a:gd name="adj3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de-DE" sz="1600" b="1"/>
              <a:t>“What is at Stake?”</a:t>
            </a:r>
          </a:p>
          <a:p>
            <a:pPr algn="ctr"/>
            <a:r>
              <a:rPr lang="en-US" altLang="de-DE" sz="1600" b="1"/>
              <a:t>Assessing upside potential </a:t>
            </a:r>
          </a:p>
          <a:p>
            <a:pPr algn="ctr"/>
            <a:r>
              <a:rPr lang="en-US" altLang="de-DE" sz="1600" b="1"/>
              <a:t>and downside risk</a:t>
            </a:r>
          </a:p>
        </p:txBody>
      </p:sp>
      <p:sp>
        <p:nvSpPr>
          <p:cNvPr id="94221" name="AutoShape 13">
            <a:extLst>
              <a:ext uri="{FF2B5EF4-FFF2-40B4-BE49-F238E27FC236}">
                <a16:creationId xmlns:a16="http://schemas.microsoft.com/office/drawing/2014/main" id="{D4C7A8CC-1286-4143-97E6-C664D2502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198688"/>
            <a:ext cx="2514600" cy="1041400"/>
          </a:xfrm>
          <a:prstGeom prst="wedgeRoundRectCallout">
            <a:avLst>
              <a:gd name="adj1" fmla="val -41287"/>
              <a:gd name="adj2" fmla="val 116005"/>
              <a:gd name="adj3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de-DE" sz="1600" b="1"/>
              <a:t>Model for total </a:t>
            </a:r>
          </a:p>
          <a:p>
            <a:pPr algn="ctr"/>
            <a:r>
              <a:rPr lang="en-US" altLang="de-DE" sz="1600" b="1"/>
              <a:t>cost &amp; benefit analysis</a:t>
            </a:r>
          </a:p>
        </p:txBody>
      </p:sp>
      <p:sp>
        <p:nvSpPr>
          <p:cNvPr id="94225" name="Text Box 17">
            <a:extLst>
              <a:ext uri="{FF2B5EF4-FFF2-40B4-BE49-F238E27FC236}">
                <a16:creationId xmlns:a16="http://schemas.microsoft.com/office/drawing/2014/main" id="{2E159AE3-8D41-427E-A88C-9934BF509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40100"/>
            <a:ext cx="993775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8D4B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>
            <a:lvl1pPr marL="100013" indent="-100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n-GB" altLang="de-DE" sz="1400" b="1" i="1">
                <a:solidFill>
                  <a:srgbClr val="777777"/>
                </a:solidFill>
                <a:latin typeface="SwissReSans" pitchFamily="34" charset="0"/>
              </a:rPr>
              <a:t>Reputation</a:t>
            </a:r>
          </a:p>
          <a:p>
            <a:pPr>
              <a:buFontTx/>
              <a:buChar char="•"/>
            </a:pPr>
            <a:r>
              <a:rPr lang="en-GB" altLang="de-DE" sz="1400" b="1" i="1">
                <a:solidFill>
                  <a:srgbClr val="777777"/>
                </a:solidFill>
                <a:latin typeface="SwissReSans" pitchFamily="34" charset="0"/>
              </a:rPr>
              <a:t>Brand</a:t>
            </a:r>
          </a:p>
          <a:p>
            <a:pPr>
              <a:buFontTx/>
              <a:buChar char="•"/>
            </a:pPr>
            <a:r>
              <a:rPr lang="en-GB" altLang="de-DE" sz="1400" b="1" i="1">
                <a:solidFill>
                  <a:srgbClr val="777777"/>
                </a:solidFill>
                <a:latin typeface="SwissReSans" pitchFamily="34" charset="0"/>
              </a:rPr>
              <a:t>Trust</a:t>
            </a:r>
          </a:p>
          <a:p>
            <a:pPr>
              <a:buFontTx/>
              <a:buChar char="•"/>
            </a:pPr>
            <a:r>
              <a:rPr lang="en-GB" altLang="de-DE" sz="1400" b="1" i="1">
                <a:solidFill>
                  <a:srgbClr val="777777"/>
                </a:solidFill>
                <a:latin typeface="SwissReSans" pitchFamily="34" charset="0"/>
              </a:rPr>
              <a:t>Credibility</a:t>
            </a:r>
          </a:p>
        </p:txBody>
      </p:sp>
      <p:sp>
        <p:nvSpPr>
          <p:cNvPr id="94226" name="Text Box 18">
            <a:extLst>
              <a:ext uri="{FF2B5EF4-FFF2-40B4-BE49-F238E27FC236}">
                <a16:creationId xmlns:a16="http://schemas.microsoft.com/office/drawing/2014/main" id="{9AD2DCC1-27AC-42E0-B5A8-D93D44C2B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346575"/>
            <a:ext cx="2011363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8D4B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>
            <a:lvl1pPr marL="100013" indent="-100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n-GB" altLang="de-DE" sz="1400" b="1" i="1">
                <a:solidFill>
                  <a:srgbClr val="4D4D4D"/>
                </a:solidFill>
                <a:latin typeface="SwissReSans" pitchFamily="34" charset="0"/>
              </a:rPr>
              <a:t>Intellectual Capital</a:t>
            </a:r>
          </a:p>
          <a:p>
            <a:pPr>
              <a:buFontTx/>
              <a:buChar char="•"/>
            </a:pPr>
            <a:r>
              <a:rPr lang="en-GB" altLang="de-DE" sz="1400" b="1" i="1">
                <a:solidFill>
                  <a:srgbClr val="4D4D4D"/>
                </a:solidFill>
                <a:latin typeface="SwissReSans" pitchFamily="34" charset="0"/>
              </a:rPr>
              <a:t>Client Relations</a:t>
            </a:r>
          </a:p>
          <a:p>
            <a:pPr>
              <a:buFontTx/>
              <a:buChar char="•"/>
            </a:pPr>
            <a:r>
              <a:rPr lang="en-GB" altLang="de-DE" sz="1400" b="1" i="1">
                <a:solidFill>
                  <a:srgbClr val="4D4D4D"/>
                </a:solidFill>
                <a:latin typeface="SwissReSans" pitchFamily="34" charset="0"/>
              </a:rPr>
              <a:t>Risk Management</a:t>
            </a:r>
          </a:p>
          <a:p>
            <a:pPr>
              <a:buFontTx/>
              <a:buChar char="•"/>
            </a:pPr>
            <a:r>
              <a:rPr lang="en-GB" altLang="de-DE" sz="1400" b="1" i="1">
                <a:solidFill>
                  <a:srgbClr val="4D4D4D"/>
                </a:solidFill>
                <a:latin typeface="SwissReSans" pitchFamily="34" charset="0"/>
              </a:rPr>
              <a:t>Social &amp; Environmental </a:t>
            </a:r>
            <a:br>
              <a:rPr lang="en-GB" altLang="de-DE" sz="1400" b="1" i="1">
                <a:solidFill>
                  <a:srgbClr val="4D4D4D"/>
                </a:solidFill>
                <a:latin typeface="SwissReSans" pitchFamily="34" charset="0"/>
              </a:rPr>
            </a:br>
            <a:r>
              <a:rPr lang="en-GB" altLang="de-DE" sz="1400" b="1" i="1">
                <a:solidFill>
                  <a:srgbClr val="4D4D4D"/>
                </a:solidFill>
                <a:latin typeface="SwissReSans" pitchFamily="34" charset="0"/>
              </a:rPr>
              <a:t>Responsibility</a:t>
            </a:r>
          </a:p>
        </p:txBody>
      </p:sp>
      <p:sp>
        <p:nvSpPr>
          <p:cNvPr id="94228" name="Text Box 20">
            <a:extLst>
              <a:ext uri="{FF2B5EF4-FFF2-40B4-BE49-F238E27FC236}">
                <a16:creationId xmlns:a16="http://schemas.microsoft.com/office/drawing/2014/main" id="{6B45BF44-4F30-4AB0-B8B8-9A1796C3B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562600"/>
            <a:ext cx="13589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8D4B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>
            <a:lvl1pPr marL="100013" indent="-100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n-GB" altLang="de-DE" sz="1400" b="1" i="1">
                <a:latin typeface="SwissReSans" pitchFamily="34" charset="0"/>
              </a:rPr>
              <a:t>Physical Assets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501" name="Object 5">
            <a:extLst>
              <a:ext uri="{FF2B5EF4-FFF2-40B4-BE49-F238E27FC236}">
                <a16:creationId xmlns:a16="http://schemas.microsoft.com/office/drawing/2014/main" id="{4D648504-845D-442A-86FB-9A81DE735E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5175" y="1789113"/>
          <a:ext cx="8456613" cy="438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9373320" imgH="5191200" progId="Word.Document.8">
                  <p:embed/>
                </p:oleObj>
              </mc:Choice>
              <mc:Fallback>
                <p:oleObj name="Document" r:id="rId2" imgW="9373320" imgH="51912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" y="1789113"/>
                        <a:ext cx="8456613" cy="438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502" name="Rectangle 6">
            <a:extLst>
              <a:ext uri="{FF2B5EF4-FFF2-40B4-BE49-F238E27FC236}">
                <a16:creationId xmlns:a16="http://schemas.microsoft.com/office/drawing/2014/main" id="{0E975CE9-4634-41E4-B800-C58F5F270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933450"/>
            <a:ext cx="852805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55613">
              <a:lnSpc>
                <a:spcPts val="2763"/>
              </a:lnSpc>
              <a:defRPr sz="2600" b="1">
                <a:solidFill>
                  <a:schemeClr val="tx2"/>
                </a:solidFill>
                <a:latin typeface="SwissReSans" pitchFamily="34" charset="0"/>
              </a:defRPr>
            </a:lvl1pPr>
            <a:lvl2pPr defTabSz="455613">
              <a:lnSpc>
                <a:spcPts val="2763"/>
              </a:lnSpc>
              <a:defRPr sz="2600" b="1">
                <a:solidFill>
                  <a:schemeClr val="tx2"/>
                </a:solidFill>
                <a:latin typeface="SwissReSans" pitchFamily="34" charset="0"/>
              </a:defRPr>
            </a:lvl2pPr>
            <a:lvl3pPr defTabSz="455613">
              <a:lnSpc>
                <a:spcPts val="2763"/>
              </a:lnSpc>
              <a:defRPr sz="2600" b="1">
                <a:solidFill>
                  <a:schemeClr val="tx2"/>
                </a:solidFill>
                <a:latin typeface="SwissReSans" pitchFamily="34" charset="0"/>
              </a:defRPr>
            </a:lvl3pPr>
            <a:lvl4pPr defTabSz="455613">
              <a:lnSpc>
                <a:spcPts val="2763"/>
              </a:lnSpc>
              <a:defRPr sz="2600" b="1">
                <a:solidFill>
                  <a:schemeClr val="tx2"/>
                </a:solidFill>
                <a:latin typeface="SwissReSans" pitchFamily="34" charset="0"/>
              </a:defRPr>
            </a:lvl4pPr>
            <a:lvl5pPr defTabSz="455613">
              <a:lnSpc>
                <a:spcPts val="2763"/>
              </a:lnSpc>
              <a:defRPr sz="2600" b="1">
                <a:solidFill>
                  <a:schemeClr val="tx2"/>
                </a:solidFill>
                <a:latin typeface="SwissReSans" pitchFamily="34" charset="0"/>
              </a:defRPr>
            </a:lvl5pPr>
            <a:lvl6pPr marL="457200" defTabSz="455613" eaLnBrk="0" fontAlgn="base" hangingPunct="0">
              <a:lnSpc>
                <a:spcPts val="2763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SwissReSans" pitchFamily="34" charset="0"/>
              </a:defRPr>
            </a:lvl6pPr>
            <a:lvl7pPr marL="914400" defTabSz="455613" eaLnBrk="0" fontAlgn="base" hangingPunct="0">
              <a:lnSpc>
                <a:spcPts val="2763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SwissReSans" pitchFamily="34" charset="0"/>
              </a:defRPr>
            </a:lvl7pPr>
            <a:lvl8pPr marL="1371600" defTabSz="455613" eaLnBrk="0" fontAlgn="base" hangingPunct="0">
              <a:lnSpc>
                <a:spcPts val="2763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SwissReSans" pitchFamily="34" charset="0"/>
              </a:defRPr>
            </a:lvl8pPr>
            <a:lvl9pPr marL="1828800" defTabSz="455613" eaLnBrk="0" fontAlgn="base" hangingPunct="0">
              <a:lnSpc>
                <a:spcPts val="2763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SwissReSans" pitchFamily="34" charset="0"/>
              </a:defRPr>
            </a:lvl9pPr>
          </a:lstStyle>
          <a:p>
            <a:pPr>
              <a:lnSpc>
                <a:spcPts val="3400"/>
              </a:lnSpc>
            </a:pPr>
            <a:r>
              <a:rPr lang="en-GB" altLang="de-DE">
                <a:solidFill>
                  <a:schemeClr val="tx1"/>
                </a:solidFill>
              </a:rPr>
              <a:t>STEP 1: Mapping Rü activities to Swiss Re’s objectives, values, goals, business drivers</a:t>
            </a:r>
            <a:endParaRPr lang="en-US" altLang="de-DE">
              <a:solidFill>
                <a:schemeClr val="tx1"/>
              </a:solidFill>
            </a:endParaRPr>
          </a:p>
        </p:txBody>
      </p:sp>
      <p:grpSp>
        <p:nvGrpSpPr>
          <p:cNvPr id="106503" name="Group 7">
            <a:extLst>
              <a:ext uri="{FF2B5EF4-FFF2-40B4-BE49-F238E27FC236}">
                <a16:creationId xmlns:a16="http://schemas.microsoft.com/office/drawing/2014/main" id="{D27A97B0-D19D-4F0D-B64D-2E3949DFCB26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6172200"/>
            <a:ext cx="3409950" cy="914400"/>
            <a:chOff x="7434" y="9338"/>
            <a:chExt cx="7920" cy="1440"/>
          </a:xfrm>
        </p:grpSpPr>
        <p:sp>
          <p:nvSpPr>
            <p:cNvPr id="106504" name="Text Box 8">
              <a:extLst>
                <a:ext uri="{FF2B5EF4-FFF2-40B4-BE49-F238E27FC236}">
                  <a16:creationId xmlns:a16="http://schemas.microsoft.com/office/drawing/2014/main" id="{F8422102-42AE-48B8-8C45-92A37FA0AF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34" y="9338"/>
              <a:ext cx="7920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>
              <a:lvl1pPr marL="5778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683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9588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ts val="600"/>
                </a:spcBef>
                <a:spcAft>
                  <a:spcPts val="300"/>
                </a:spcAft>
              </a:pPr>
              <a:r>
                <a:rPr lang="en-GB" altLang="de-DE" sz="1000"/>
                <a:t>Low evidence for contribution</a:t>
              </a:r>
            </a:p>
            <a:p>
              <a:pPr>
                <a:spcBef>
                  <a:spcPts val="600"/>
                </a:spcBef>
                <a:spcAft>
                  <a:spcPts val="300"/>
                </a:spcAft>
              </a:pPr>
              <a:r>
                <a:rPr lang="en-GB" altLang="de-DE" sz="1000"/>
                <a:t>Some evidence for contribution</a:t>
              </a:r>
            </a:p>
            <a:p>
              <a:pPr>
                <a:spcBef>
                  <a:spcPts val="600"/>
                </a:spcBef>
                <a:spcAft>
                  <a:spcPts val="300"/>
                </a:spcAft>
              </a:pPr>
              <a:r>
                <a:rPr lang="en-GB" altLang="de-DE" sz="1000"/>
                <a:t>High evidence for contribution </a:t>
              </a:r>
            </a:p>
          </p:txBody>
        </p:sp>
        <p:sp>
          <p:nvSpPr>
            <p:cNvPr id="106505" name="Rectangle 9">
              <a:extLst>
                <a:ext uri="{FF2B5EF4-FFF2-40B4-BE49-F238E27FC236}">
                  <a16:creationId xmlns:a16="http://schemas.microsoft.com/office/drawing/2014/main" id="{10384C1F-3627-4CF4-A866-7FC7F50B93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14" y="9514"/>
              <a:ext cx="291" cy="27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06506" name="Rectangle 10">
              <a:extLst>
                <a:ext uri="{FF2B5EF4-FFF2-40B4-BE49-F238E27FC236}">
                  <a16:creationId xmlns:a16="http://schemas.microsoft.com/office/drawing/2014/main" id="{428D2F08-2D90-43CC-BF7A-B6F210ABEE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14" y="9901"/>
              <a:ext cx="291" cy="272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06507" name="Rectangle 11">
              <a:extLst>
                <a:ext uri="{FF2B5EF4-FFF2-40B4-BE49-F238E27FC236}">
                  <a16:creationId xmlns:a16="http://schemas.microsoft.com/office/drawing/2014/main" id="{143AD646-A766-488E-A987-228A54B73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14" y="10303"/>
              <a:ext cx="291" cy="27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</p:grpSp>
      <p:graphicFrame>
        <p:nvGraphicFramePr>
          <p:cNvPr id="106509" name="Object 13">
            <a:extLst>
              <a:ext uri="{FF2B5EF4-FFF2-40B4-BE49-F238E27FC236}">
                <a16:creationId xmlns:a16="http://schemas.microsoft.com/office/drawing/2014/main" id="{28DB3223-9F19-427C-BD89-C3AC885DF1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6026150"/>
          <a:ext cx="5487988" cy="14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5486400" imgH="146160" progId="Word.Document.8">
                  <p:embed/>
                </p:oleObj>
              </mc:Choice>
              <mc:Fallback>
                <p:oleObj name="Document" r:id="rId4" imgW="5486400" imgH="146160" progId="Word.Document.8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26150"/>
                        <a:ext cx="5487988" cy="14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10" name="Object 14">
            <a:extLst>
              <a:ext uri="{FF2B5EF4-FFF2-40B4-BE49-F238E27FC236}">
                <a16:creationId xmlns:a16="http://schemas.microsoft.com/office/drawing/2014/main" id="{6B4CB26F-6338-4C93-B482-960ADF89A2D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6254750"/>
          <a:ext cx="5487988" cy="14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6" imgW="5486400" imgH="146160" progId="Word.Document.8">
                  <p:embed/>
                </p:oleObj>
              </mc:Choice>
              <mc:Fallback>
                <p:oleObj name="Document" r:id="rId6" imgW="5486400" imgH="146160" progId="Word.Document.8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254750"/>
                        <a:ext cx="5487988" cy="14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>
            <a:extLst>
              <a:ext uri="{FF2B5EF4-FFF2-40B4-BE49-F238E27FC236}">
                <a16:creationId xmlns:a16="http://schemas.microsoft.com/office/drawing/2014/main" id="{5BDDEB09-9C39-48C6-A129-E8378F711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295400"/>
            <a:ext cx="5864225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sz="3200"/>
              <a:t>Coda</a:t>
            </a:r>
            <a:endParaRPr lang="en-US" altLang="de-DE" sz="2800"/>
          </a:p>
          <a:p>
            <a:endParaRPr lang="en-US" altLang="de-DE" sz="2800"/>
          </a:p>
          <a:p>
            <a:r>
              <a:rPr lang="en-US" altLang="de-DE" sz="2800"/>
              <a:t>Gusimbuka-urukiramende</a:t>
            </a:r>
          </a:p>
        </p:txBody>
      </p:sp>
      <p:graphicFrame>
        <p:nvGraphicFramePr>
          <p:cNvPr id="105475" name="Object 3">
            <a:extLst>
              <a:ext uri="{FF2B5EF4-FFF2-40B4-BE49-F238E27FC236}">
                <a16:creationId xmlns:a16="http://schemas.microsoft.com/office/drawing/2014/main" id="{EF43516C-5B3F-4506-AC28-D8E2ECD997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34200" y="6629400"/>
          <a:ext cx="180975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2191320" imgH="767520" progId="Word.Document.8">
                  <p:embed/>
                </p:oleObj>
              </mc:Choice>
              <mc:Fallback>
                <p:oleObj name="Document" r:id="rId2" imgW="2191320" imgH="76752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6629400"/>
                        <a:ext cx="1809750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067" name="Object 3">
            <a:extLst>
              <a:ext uri="{FF2B5EF4-FFF2-40B4-BE49-F238E27FC236}">
                <a16:creationId xmlns:a16="http://schemas.microsoft.com/office/drawing/2014/main" id="{29F919A1-713F-4518-8302-24EB1507FA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0" y="914400"/>
          <a:ext cx="3644900" cy="546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2" imgW="3097073" imgH="4645457" progId="Photoshop.Image.6">
                  <p:embed/>
                </p:oleObj>
              </mc:Choice>
              <mc:Fallback>
                <p:oleObj name="Image" r:id="rId2" imgW="3097073" imgH="4645457" progId="Photoshop.Image.6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914400"/>
                        <a:ext cx="3644900" cy="546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68" name="Rectangle 4">
            <a:extLst>
              <a:ext uri="{FF2B5EF4-FFF2-40B4-BE49-F238E27FC236}">
                <a16:creationId xmlns:a16="http://schemas.microsoft.com/office/drawing/2014/main" id="{87F04C97-1B1E-48C1-B8BF-DB6E23DF5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162050"/>
            <a:ext cx="85344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55613">
              <a:lnSpc>
                <a:spcPts val="2763"/>
              </a:lnSpc>
              <a:defRPr sz="2600" b="1">
                <a:solidFill>
                  <a:schemeClr val="tx2"/>
                </a:solidFill>
                <a:latin typeface="SwissReSans" pitchFamily="34" charset="0"/>
              </a:defRPr>
            </a:lvl1pPr>
            <a:lvl2pPr defTabSz="455613">
              <a:lnSpc>
                <a:spcPts val="2763"/>
              </a:lnSpc>
              <a:defRPr sz="2600" b="1">
                <a:solidFill>
                  <a:schemeClr val="tx2"/>
                </a:solidFill>
                <a:latin typeface="SwissReSans" pitchFamily="34" charset="0"/>
              </a:defRPr>
            </a:lvl2pPr>
            <a:lvl3pPr defTabSz="455613">
              <a:lnSpc>
                <a:spcPts val="2763"/>
              </a:lnSpc>
              <a:defRPr sz="2600" b="1">
                <a:solidFill>
                  <a:schemeClr val="tx2"/>
                </a:solidFill>
                <a:latin typeface="SwissReSans" pitchFamily="34" charset="0"/>
              </a:defRPr>
            </a:lvl3pPr>
            <a:lvl4pPr defTabSz="455613">
              <a:lnSpc>
                <a:spcPts val="2763"/>
              </a:lnSpc>
              <a:defRPr sz="2600" b="1">
                <a:solidFill>
                  <a:schemeClr val="tx2"/>
                </a:solidFill>
                <a:latin typeface="SwissReSans" pitchFamily="34" charset="0"/>
              </a:defRPr>
            </a:lvl4pPr>
            <a:lvl5pPr defTabSz="455613">
              <a:lnSpc>
                <a:spcPts val="2763"/>
              </a:lnSpc>
              <a:defRPr sz="2600" b="1">
                <a:solidFill>
                  <a:schemeClr val="tx2"/>
                </a:solidFill>
                <a:latin typeface="SwissReSans" pitchFamily="34" charset="0"/>
              </a:defRPr>
            </a:lvl5pPr>
            <a:lvl6pPr marL="457200" defTabSz="455613" eaLnBrk="0" fontAlgn="base" hangingPunct="0">
              <a:lnSpc>
                <a:spcPts val="2763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SwissReSans" pitchFamily="34" charset="0"/>
              </a:defRPr>
            </a:lvl6pPr>
            <a:lvl7pPr marL="914400" defTabSz="455613" eaLnBrk="0" fontAlgn="base" hangingPunct="0">
              <a:lnSpc>
                <a:spcPts val="2763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SwissReSans" pitchFamily="34" charset="0"/>
              </a:defRPr>
            </a:lvl7pPr>
            <a:lvl8pPr marL="1371600" defTabSz="455613" eaLnBrk="0" fontAlgn="base" hangingPunct="0">
              <a:lnSpc>
                <a:spcPts val="2763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SwissReSans" pitchFamily="34" charset="0"/>
              </a:defRPr>
            </a:lvl8pPr>
            <a:lvl9pPr marL="1828800" defTabSz="455613" eaLnBrk="0" fontAlgn="base" hangingPunct="0">
              <a:lnSpc>
                <a:spcPts val="2763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SwissReSans" pitchFamily="34" charset="0"/>
              </a:defRPr>
            </a:lvl9pPr>
          </a:lstStyle>
          <a:p>
            <a:r>
              <a:rPr lang="en-US" altLang="de-DE"/>
              <a:t>Gusimbuka-urukiramende</a:t>
            </a:r>
            <a:br>
              <a:rPr lang="en-US" altLang="de-DE"/>
            </a:br>
            <a:br>
              <a:rPr lang="en-US" altLang="de-DE"/>
            </a:br>
            <a:br>
              <a:rPr lang="en-US" altLang="de-DE"/>
            </a:br>
            <a:r>
              <a:rPr lang="en-US" altLang="de-DE"/>
              <a:t>Measure up: </a:t>
            </a:r>
            <a:br>
              <a:rPr lang="en-US" altLang="de-DE"/>
            </a:br>
            <a:br>
              <a:rPr lang="en-US" altLang="de-DE"/>
            </a:br>
            <a:r>
              <a:rPr lang="en-US" altLang="de-DE"/>
              <a:t>2.50 m in Rwanda in 1905 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090" name="Object 2">
            <a:extLst>
              <a:ext uri="{FF2B5EF4-FFF2-40B4-BE49-F238E27FC236}">
                <a16:creationId xmlns:a16="http://schemas.microsoft.com/office/drawing/2014/main" id="{DB018E13-2E23-4FE0-8D23-0ECE66D1D0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1143000"/>
          <a:ext cx="5121275" cy="512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2" imgW="3097073" imgH="3097073" progId="Photoshop.Image.6">
                  <p:embed/>
                </p:oleObj>
              </mc:Choice>
              <mc:Fallback>
                <p:oleObj name="Image" r:id="rId2" imgW="3097073" imgH="3097073" progId="Photoshop.Image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143000"/>
                        <a:ext cx="5121275" cy="512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092" name="Rectangle 4">
            <a:extLst>
              <a:ext uri="{FF2B5EF4-FFF2-40B4-BE49-F238E27FC236}">
                <a16:creationId xmlns:a16="http://schemas.microsoft.com/office/drawing/2014/main" id="{BFD48CAB-A213-4BFE-8C04-FEB416458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162050"/>
            <a:ext cx="85344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55613">
              <a:lnSpc>
                <a:spcPts val="2763"/>
              </a:lnSpc>
              <a:defRPr sz="2600" b="1">
                <a:solidFill>
                  <a:schemeClr val="tx2"/>
                </a:solidFill>
                <a:latin typeface="SwissReSans" pitchFamily="34" charset="0"/>
              </a:defRPr>
            </a:lvl1pPr>
            <a:lvl2pPr defTabSz="455613">
              <a:lnSpc>
                <a:spcPts val="2763"/>
              </a:lnSpc>
              <a:defRPr sz="2600" b="1">
                <a:solidFill>
                  <a:schemeClr val="tx2"/>
                </a:solidFill>
                <a:latin typeface="SwissReSans" pitchFamily="34" charset="0"/>
              </a:defRPr>
            </a:lvl2pPr>
            <a:lvl3pPr defTabSz="455613">
              <a:lnSpc>
                <a:spcPts val="2763"/>
              </a:lnSpc>
              <a:defRPr sz="2600" b="1">
                <a:solidFill>
                  <a:schemeClr val="tx2"/>
                </a:solidFill>
                <a:latin typeface="SwissReSans" pitchFamily="34" charset="0"/>
              </a:defRPr>
            </a:lvl3pPr>
            <a:lvl4pPr defTabSz="455613">
              <a:lnSpc>
                <a:spcPts val="2763"/>
              </a:lnSpc>
              <a:defRPr sz="2600" b="1">
                <a:solidFill>
                  <a:schemeClr val="tx2"/>
                </a:solidFill>
                <a:latin typeface="SwissReSans" pitchFamily="34" charset="0"/>
              </a:defRPr>
            </a:lvl4pPr>
            <a:lvl5pPr defTabSz="455613">
              <a:lnSpc>
                <a:spcPts val="2763"/>
              </a:lnSpc>
              <a:defRPr sz="2600" b="1">
                <a:solidFill>
                  <a:schemeClr val="tx2"/>
                </a:solidFill>
                <a:latin typeface="SwissReSans" pitchFamily="34" charset="0"/>
              </a:defRPr>
            </a:lvl5pPr>
            <a:lvl6pPr marL="457200" defTabSz="455613" eaLnBrk="0" fontAlgn="base" hangingPunct="0">
              <a:lnSpc>
                <a:spcPts val="2763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SwissReSans" pitchFamily="34" charset="0"/>
              </a:defRPr>
            </a:lvl6pPr>
            <a:lvl7pPr marL="914400" defTabSz="455613" eaLnBrk="0" fontAlgn="base" hangingPunct="0">
              <a:lnSpc>
                <a:spcPts val="2763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SwissReSans" pitchFamily="34" charset="0"/>
              </a:defRPr>
            </a:lvl7pPr>
            <a:lvl8pPr marL="1371600" defTabSz="455613" eaLnBrk="0" fontAlgn="base" hangingPunct="0">
              <a:lnSpc>
                <a:spcPts val="2763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SwissReSans" pitchFamily="34" charset="0"/>
              </a:defRPr>
            </a:lvl8pPr>
            <a:lvl9pPr marL="1828800" defTabSz="455613" eaLnBrk="0" fontAlgn="base" hangingPunct="0">
              <a:lnSpc>
                <a:spcPts val="2763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SwissReSans" pitchFamily="34" charset="0"/>
              </a:defRPr>
            </a:lvl9pPr>
          </a:lstStyle>
          <a:p>
            <a:r>
              <a:rPr lang="en-US" altLang="de-DE"/>
              <a:t>Test it:</a:t>
            </a:r>
            <a:br>
              <a:rPr lang="en-US" altLang="de-DE"/>
            </a:br>
            <a:br>
              <a:rPr lang="en-US" altLang="de-DE"/>
            </a:br>
            <a:r>
              <a:rPr lang="en-US" altLang="de-DE"/>
              <a:t>Trial in Vancouver</a:t>
            </a:r>
            <a:br>
              <a:rPr lang="en-US" altLang="de-DE"/>
            </a:br>
            <a:r>
              <a:rPr lang="en-US" altLang="de-DE"/>
              <a:t>in 1958	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No Logo"/>
</p:tagLst>
</file>

<file path=ppt/theme/theme1.xml><?xml version="1.0" encoding="utf-8"?>
<a:theme xmlns:a="http://schemas.openxmlformats.org/drawingml/2006/main" name="CI Letter Landscape Paper.pot">
  <a:themeElements>
    <a:clrScheme name="CI Letter Landscape Paper.pot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FF361A"/>
      </a:accent1>
      <a:accent2>
        <a:srgbClr val="00FFAD"/>
      </a:accent2>
      <a:accent3>
        <a:srgbClr val="FFFFFF"/>
      </a:accent3>
      <a:accent4>
        <a:srgbClr val="000000"/>
      </a:accent4>
      <a:accent5>
        <a:srgbClr val="FFAEAB"/>
      </a:accent5>
      <a:accent6>
        <a:srgbClr val="00E79C"/>
      </a:accent6>
      <a:hlink>
        <a:srgbClr val="49B6FF"/>
      </a:hlink>
      <a:folHlink>
        <a:srgbClr val="FFA514"/>
      </a:folHlink>
    </a:clrScheme>
    <a:fontScheme name="CI Letter Landscape Paper.pot">
      <a:majorFont>
        <a:latin typeface="SwissReSans"/>
        <a:ea typeface=""/>
        <a:cs typeface=""/>
      </a:majorFont>
      <a:minorFont>
        <a:latin typeface="SwissRe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wissRe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wissReSans" pitchFamily="34" charset="0"/>
          </a:defRPr>
        </a:defPPr>
      </a:lstStyle>
    </a:lnDef>
  </a:objectDefaults>
  <a:extraClrSchemeLst>
    <a:extraClrScheme>
      <a:clrScheme name="CI Letter Landscape Paper.pot 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 Letter Landscape Paper.pot 2">
        <a:dk1>
          <a:srgbClr val="000000"/>
        </a:dk1>
        <a:lt1>
          <a:srgbClr val="FFFFFF"/>
        </a:lt1>
        <a:dk2>
          <a:srgbClr val="304A42"/>
        </a:dk2>
        <a:lt2>
          <a:srgbClr val="FFFFFF"/>
        </a:lt2>
        <a:accent1>
          <a:srgbClr val="FF361A"/>
        </a:accent1>
        <a:accent2>
          <a:srgbClr val="00FFAD"/>
        </a:accent2>
        <a:accent3>
          <a:srgbClr val="ADB1B0"/>
        </a:accent3>
        <a:accent4>
          <a:srgbClr val="DADADA"/>
        </a:accent4>
        <a:accent5>
          <a:srgbClr val="FFAEAB"/>
        </a:accent5>
        <a:accent6>
          <a:srgbClr val="00E79C"/>
        </a:accent6>
        <a:hlink>
          <a:srgbClr val="49B6FF"/>
        </a:hlink>
        <a:folHlink>
          <a:srgbClr val="FFA51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 Letter Landscape Paper.pot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FF361A"/>
        </a:accent1>
        <a:accent2>
          <a:srgbClr val="00FFAD"/>
        </a:accent2>
        <a:accent3>
          <a:srgbClr val="FFFFFF"/>
        </a:accent3>
        <a:accent4>
          <a:srgbClr val="000000"/>
        </a:accent4>
        <a:accent5>
          <a:srgbClr val="FFAEAB"/>
        </a:accent5>
        <a:accent6>
          <a:srgbClr val="00E79C"/>
        </a:accent6>
        <a:hlink>
          <a:srgbClr val="49B6FF"/>
        </a:hlink>
        <a:folHlink>
          <a:srgbClr val="FFA51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Files\Cipo\CI Letter Landscape Paper.pot</Template>
  <TotalTime>3051</TotalTime>
  <Words>144</Words>
  <Application>Microsoft Office PowerPoint</Application>
  <PresentationFormat>Benutzerdefiniert</PresentationFormat>
  <Paragraphs>40</Paragraphs>
  <Slides>6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Times New Roman</vt:lpstr>
      <vt:lpstr>SwissReSans</vt:lpstr>
      <vt:lpstr>NT4-Symbol</vt:lpstr>
      <vt:lpstr>CI Letter Landscape Paper.pot</vt:lpstr>
      <vt:lpstr>Microsoft Word Document</vt:lpstr>
      <vt:lpstr>Adobe Photoshop Image</vt:lpstr>
      <vt:lpstr>PowerPoint-Präsentation</vt:lpstr>
      <vt:lpstr>Completing the Perspective: From Cost to Value</vt:lpstr>
      <vt:lpstr>PowerPoint-Präsentation</vt:lpstr>
      <vt:lpstr>PowerPoint-Präsentation</vt:lpstr>
      <vt:lpstr>PowerPoint-Präsentation</vt:lpstr>
      <vt:lpstr>PowerPoint-Präsentation</vt:lpstr>
    </vt:vector>
  </TitlesOfParts>
  <Company>SwissRe, Zurich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Rüschlikon Portfolio &amp; Projects 2001</dc:title>
  <dc:creator> </dc:creator>
  <cp:lastModifiedBy>Peter Bretscher</cp:lastModifiedBy>
  <cp:revision>94</cp:revision>
  <cp:lastPrinted>2002-11-05T08:28:39Z</cp:lastPrinted>
  <dcterms:created xsi:type="dcterms:W3CDTF">2001-01-22T01:16:40Z</dcterms:created>
  <dcterms:modified xsi:type="dcterms:W3CDTF">2021-01-06T04:52:52Z</dcterms:modified>
</cp:coreProperties>
</file>